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56" r:id="rId2"/>
    <p:sldId id="347" r:id="rId3"/>
    <p:sldId id="361" r:id="rId4"/>
    <p:sldId id="345" r:id="rId5"/>
    <p:sldId id="362" r:id="rId6"/>
    <p:sldId id="354" r:id="rId7"/>
    <p:sldId id="363" r:id="rId8"/>
    <p:sldId id="364" r:id="rId9"/>
    <p:sldId id="357" r:id="rId10"/>
    <p:sldId id="360" r:id="rId11"/>
    <p:sldId id="289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20141-FE8F-4A61-98AC-DACD5516B8D9}" type="datetimeFigureOut">
              <a:rPr lang="cs-CZ" smtClean="0"/>
              <a:t>28.04.2017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EADEB-70D0-42EE-9C7E-FE10A418BD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8431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backgroun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3123" r="14862" b="3123"/>
          <a:stretch>
            <a:fillRect/>
          </a:stretch>
        </p:blipFill>
        <p:spPr bwMode="auto">
          <a:xfrm>
            <a:off x="1524001" y="0"/>
            <a:ext cx="10668000" cy="589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11767" y="385516"/>
            <a:ext cx="9144000" cy="2387600"/>
          </a:xfrm>
        </p:spPr>
        <p:txBody>
          <a:bodyPr anchor="ctr">
            <a:normAutofit/>
          </a:bodyPr>
          <a:lstStyle>
            <a:lvl1pPr algn="ctr">
              <a:defRPr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11767" y="3042745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4300" y="5985424"/>
            <a:ext cx="1164084" cy="365125"/>
          </a:xfrm>
        </p:spPr>
        <p:txBody>
          <a:bodyPr/>
          <a:lstStyle>
            <a:lvl1pPr algn="ct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524001" y="5985425"/>
            <a:ext cx="10514964" cy="365125"/>
          </a:xfr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14300" y="6399663"/>
            <a:ext cx="1164084" cy="365125"/>
          </a:xfr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8" name="Picture 5" descr="we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273300"/>
            <a:ext cx="18700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21" y="6436312"/>
            <a:ext cx="10523844" cy="3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1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background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3123" r="75487" b="3123"/>
          <a:stretch/>
        </p:blipFill>
        <p:spPr bwMode="auto">
          <a:xfrm>
            <a:off x="0" y="0"/>
            <a:ext cx="1376039" cy="686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46556" y="94585"/>
            <a:ext cx="10138298" cy="82168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46555" y="1091953"/>
            <a:ext cx="10138298" cy="5085010"/>
          </a:xfrm>
        </p:spPr>
        <p:txBody>
          <a:bodyPr/>
          <a:lstStyle>
            <a:lvl1pPr marL="2286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4841" y="5994400"/>
            <a:ext cx="1151707" cy="365125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539835" y="6176963"/>
            <a:ext cx="10445018" cy="232146"/>
          </a:xfrm>
        </p:spPr>
        <p:txBody>
          <a:bodyPr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20949" y="6409109"/>
            <a:ext cx="1145599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2" name="Picture 8" descr="we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49" y="2647976"/>
            <a:ext cx="1561810" cy="156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21" y="6418556"/>
            <a:ext cx="10523844" cy="3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8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backgroun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3123" r="14862" b="3123"/>
          <a:stretch>
            <a:fillRect/>
          </a:stretch>
        </p:blipFill>
        <p:spPr bwMode="auto">
          <a:xfrm>
            <a:off x="1524001" y="0"/>
            <a:ext cx="10668000" cy="589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we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273300"/>
            <a:ext cx="18700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4300" y="5992917"/>
            <a:ext cx="1292469" cy="365125"/>
          </a:xfrm>
        </p:spPr>
        <p:txBody>
          <a:bodyPr/>
          <a:lstStyle>
            <a:lvl1pPr algn="ctr">
              <a:defRPr sz="1000"/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515121" y="6010118"/>
            <a:ext cx="10523844" cy="365125"/>
          </a:xfrm>
        </p:spPr>
        <p:txBody>
          <a:bodyPr/>
          <a:lstStyle>
            <a:lvl1pPr algn="r">
              <a:defRPr sz="1000"/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14300" y="6375243"/>
            <a:ext cx="1292469" cy="365125"/>
          </a:xfrm>
        </p:spPr>
        <p:txBody>
          <a:bodyPr/>
          <a:lstStyle>
            <a:lvl1pPr>
              <a:defRPr sz="1000"/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Nadpis 1"/>
          <p:cNvSpPr>
            <a:spLocks noGrp="1"/>
          </p:cNvSpPr>
          <p:nvPr>
            <p:ph type="ctrTitle"/>
          </p:nvPr>
        </p:nvSpPr>
        <p:spPr>
          <a:xfrm>
            <a:off x="2411767" y="385516"/>
            <a:ext cx="9144000" cy="2387600"/>
          </a:xfrm>
        </p:spPr>
        <p:txBody>
          <a:bodyPr anchor="ctr">
            <a:normAutofit/>
          </a:bodyPr>
          <a:lstStyle>
            <a:lvl1pPr algn="ctr">
              <a:defRPr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0" name="Podnadpis 2"/>
          <p:cNvSpPr>
            <a:spLocks noGrp="1"/>
          </p:cNvSpPr>
          <p:nvPr>
            <p:ph type="subTitle" idx="1"/>
          </p:nvPr>
        </p:nvSpPr>
        <p:spPr>
          <a:xfrm>
            <a:off x="2411767" y="3042745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21" y="6436312"/>
            <a:ext cx="10523844" cy="3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2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background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3123" r="75487" b="3123"/>
          <a:stretch/>
        </p:blipFill>
        <p:spPr bwMode="auto">
          <a:xfrm>
            <a:off x="0" y="0"/>
            <a:ext cx="1376039" cy="686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846556" y="1346230"/>
            <a:ext cx="4904472" cy="4640475"/>
          </a:xfrm>
        </p:spPr>
        <p:txBody>
          <a:bodyPr/>
          <a:lstStyle>
            <a:lvl1pPr marL="2286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995604" y="1346231"/>
            <a:ext cx="4989250" cy="4640474"/>
          </a:xfrm>
        </p:spPr>
        <p:txBody>
          <a:bodyPr/>
          <a:lstStyle>
            <a:lvl1pPr marL="2286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9" name="Picture 8" descr="we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49" y="2647976"/>
            <a:ext cx="1561810" cy="156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21" y="6418556"/>
            <a:ext cx="10523844" cy="346232"/>
          </a:xfrm>
          <a:prstGeom prst="rect">
            <a:avLst/>
          </a:prstGeom>
        </p:spPr>
      </p:pic>
      <p:sp>
        <p:nvSpPr>
          <p:cNvPr id="11" name="Nadpis 1"/>
          <p:cNvSpPr>
            <a:spLocks noGrp="1"/>
          </p:cNvSpPr>
          <p:nvPr>
            <p:ph type="title"/>
          </p:nvPr>
        </p:nvSpPr>
        <p:spPr>
          <a:xfrm>
            <a:off x="1846556" y="94585"/>
            <a:ext cx="10138298" cy="82168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4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539835" y="6176963"/>
            <a:ext cx="10445018" cy="232146"/>
          </a:xfrm>
        </p:spPr>
        <p:txBody>
          <a:bodyPr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5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4841" y="5994400"/>
            <a:ext cx="1151707" cy="365125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1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20949" y="6409109"/>
            <a:ext cx="1145599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3584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803708" y="1350956"/>
            <a:ext cx="4813785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803708" y="2174868"/>
            <a:ext cx="4813785" cy="3684588"/>
          </a:xfrm>
        </p:spPr>
        <p:txBody>
          <a:bodyPr/>
          <a:lstStyle>
            <a:lvl1pPr marL="2286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7137814" y="1350956"/>
            <a:ext cx="4837492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7137814" y="2174868"/>
            <a:ext cx="4837492" cy="3684588"/>
          </a:xfrm>
        </p:spPr>
        <p:txBody>
          <a:bodyPr/>
          <a:lstStyle>
            <a:lvl1pPr marL="2286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1050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1803708" y="6109398"/>
            <a:ext cx="10171598" cy="212170"/>
          </a:xfrm>
        </p:spPr>
        <p:txBody>
          <a:bodyPr/>
          <a:lstStyle>
            <a:lvl1pPr algn="r">
              <a:defRPr sz="1000"/>
            </a:lvl1pPr>
          </a:lstStyle>
          <a:p>
            <a:endParaRPr lang="cs-CZ" dirty="0"/>
          </a:p>
        </p:txBody>
      </p:sp>
      <p:pic>
        <p:nvPicPr>
          <p:cNvPr id="10" name="Picture 4" descr="background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3123" r="75487" b="3123"/>
          <a:stretch/>
        </p:blipFill>
        <p:spPr bwMode="auto">
          <a:xfrm>
            <a:off x="0" y="0"/>
            <a:ext cx="1376039" cy="686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we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49" y="2647976"/>
            <a:ext cx="1561810" cy="156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21" y="6418556"/>
            <a:ext cx="10523844" cy="346232"/>
          </a:xfrm>
          <a:prstGeom prst="rect">
            <a:avLst/>
          </a:prstGeom>
        </p:spPr>
      </p:pic>
      <p:sp>
        <p:nvSpPr>
          <p:cNvPr id="13" name="Zástupný symbol pro datum 3"/>
          <p:cNvSpPr txBox="1">
            <a:spLocks/>
          </p:cNvSpPr>
          <p:nvPr userDrawn="1"/>
        </p:nvSpPr>
        <p:spPr>
          <a:xfrm>
            <a:off x="114841" y="5994400"/>
            <a:ext cx="1151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14" name="Zástupný symbol pro číslo snímku 5"/>
          <p:cNvSpPr txBox="1">
            <a:spLocks/>
          </p:cNvSpPr>
          <p:nvPr userDrawn="1"/>
        </p:nvSpPr>
        <p:spPr>
          <a:xfrm>
            <a:off x="120949" y="6409109"/>
            <a:ext cx="114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Nadpis 1"/>
          <p:cNvSpPr>
            <a:spLocks noGrp="1"/>
          </p:cNvSpPr>
          <p:nvPr>
            <p:ph type="title"/>
          </p:nvPr>
        </p:nvSpPr>
        <p:spPr>
          <a:xfrm>
            <a:off x="1846556" y="94585"/>
            <a:ext cx="10138298" cy="82168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7597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0335" y="2555666"/>
            <a:ext cx="9791330" cy="1325563"/>
          </a:xfrm>
        </p:spPr>
        <p:txBody>
          <a:bodyPr/>
          <a:lstStyle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235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925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0A1-9BEA-4DDE-B77E-74FAD94F34A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4552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78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565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53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62470" y="365125"/>
            <a:ext cx="97913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62470" y="1825625"/>
            <a:ext cx="97913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1C0718-4FC4-4303-AE6D-BAF561C26C1B}" type="datetimeFigureOut">
              <a:rPr lang="cs-CZ" smtClean="0"/>
              <a:pPr/>
              <a:t>28.04.2017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6F30A1-9BEA-4DDE-B77E-74FAD94F34A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13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tn.nova.cz/clanek/smrtelny-uraz-potapec-utonul-v-prazske-tovarne-na-coca-colu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darbuh.cz/media/smrtelny-uraz-na-dole-darkov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cted.cz/smrtelny-uraz-padem-ze-strechy-zamku-v-blatne/?liveMode=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zpinfo.cz/elektrina-dokaze-zabijet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katastrofy.meteopress.cz/tagy/pracovni-uraz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3782"/>
            <a:ext cx="12192000" cy="8128000"/>
          </a:xfrm>
          <a:prstGeom prst="rect">
            <a:avLst/>
          </a:prstGeom>
        </p:spPr>
      </p:pic>
      <p:sp>
        <p:nvSpPr>
          <p:cNvPr id="5" name="Podnadpis 2"/>
          <p:cNvSpPr txBox="1">
            <a:spLocks/>
          </p:cNvSpPr>
          <p:nvPr/>
        </p:nvSpPr>
        <p:spPr>
          <a:xfrm>
            <a:off x="452311" y="5557986"/>
            <a:ext cx="11287378" cy="739447"/>
          </a:xfrm>
          <a:prstGeom prst="rect">
            <a:avLst/>
          </a:prstGeom>
          <a:solidFill>
            <a:srgbClr val="D9D9D9">
              <a:alpha val="53000"/>
            </a:srgb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400" b="1" dirty="0"/>
              <a:t>28. 4. 2017 Mezinárodní vzpomínkový den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566" y="290645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57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46556" y="94585"/>
            <a:ext cx="10138298" cy="490631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Každý smrtelný úraz je velkou tragédií a ztrátou</a:t>
            </a:r>
          </a:p>
        </p:txBody>
      </p:sp>
      <p:sp>
        <p:nvSpPr>
          <p:cNvPr id="7" name="Obdélník 6"/>
          <p:cNvSpPr/>
          <p:nvPr/>
        </p:nvSpPr>
        <p:spPr>
          <a:xfrm>
            <a:off x="8571505" y="1628189"/>
            <a:ext cx="31248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/>
              <a:t>….Život osmatřicetiletého muže si vyžádaly práce na servisu nádrže na technickou vodu v továrně společnosti Coca-Cola v Praze - Kyjích. Muž už z nádrže nevyplaval. I přes veškerou snahu záchranářů se jej nepodařilo oživit…..</a:t>
            </a:r>
          </a:p>
          <a:p>
            <a:endParaRPr lang="cs-CZ" dirty="0"/>
          </a:p>
          <a:p>
            <a:r>
              <a:rPr lang="cs-CZ" dirty="0">
                <a:hlinkClick r:id="rId2"/>
              </a:rPr>
              <a:t>http://tn.nova.cz/clanek/smrtelny-uraz-potapec-utonul-v-prazske-tovarne-na-coca-colu.html</a:t>
            </a:r>
            <a:r>
              <a:rPr lang="cs-CZ" dirty="0"/>
              <a:t> 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273" y="938337"/>
            <a:ext cx="6181725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6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20" y="692820"/>
            <a:ext cx="8281360" cy="5389761"/>
          </a:xfrm>
          <a:prstGeom prst="rect">
            <a:avLst/>
          </a:prstGeom>
        </p:spPr>
      </p:pic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654532" y="103729"/>
            <a:ext cx="10138298" cy="490631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Každý smrtelný úraz je velkou tragédií a ztrátou</a:t>
            </a:r>
          </a:p>
        </p:txBody>
      </p:sp>
      <p:sp>
        <p:nvSpPr>
          <p:cNvPr id="5" name="Obdélník 4"/>
          <p:cNvSpPr/>
          <p:nvPr/>
        </p:nvSpPr>
        <p:spPr>
          <a:xfrm>
            <a:off x="3867284" y="6119157"/>
            <a:ext cx="5999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http://www.zdarbuh.cz/media/smrtelny-uraz-na-dole-darkov/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3059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364" y="740664"/>
            <a:ext cx="9880863" cy="5221224"/>
          </a:xfrm>
          <a:prstGeom prst="rect">
            <a:avLst/>
          </a:prstGeom>
        </p:spPr>
      </p:pic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1846556" y="94585"/>
            <a:ext cx="10138298" cy="490631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Každý smrtelný úraz je velkou tragédií a ztrátou</a:t>
            </a:r>
          </a:p>
        </p:txBody>
      </p:sp>
      <p:sp>
        <p:nvSpPr>
          <p:cNvPr id="9" name="Obdélník 8"/>
          <p:cNvSpPr/>
          <p:nvPr/>
        </p:nvSpPr>
        <p:spPr>
          <a:xfrm>
            <a:off x="2810256" y="5961888"/>
            <a:ext cx="84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3"/>
              </a:rPr>
              <a:t>http://www.jcted.cz/smrtelny-uraz-padem-ze-strechy-zamku-v-blatne/?liveMode=1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941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654532" y="103729"/>
            <a:ext cx="10138298" cy="490631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Každý smrtelný úraz je velkou tragédií a ztrátou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404" y="924496"/>
            <a:ext cx="9757180" cy="4841021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4131989" y="5966685"/>
            <a:ext cx="4803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http://www.bozpinfo.cz/elektrina-dokaze-zabijet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663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54532" y="103729"/>
            <a:ext cx="10138298" cy="490631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Každý smrtelný úraz je velkou tragédií a ztrátou</a:t>
            </a:r>
          </a:p>
        </p:txBody>
      </p:sp>
      <p:sp>
        <p:nvSpPr>
          <p:cNvPr id="3" name="Obdélník 2"/>
          <p:cNvSpPr/>
          <p:nvPr/>
        </p:nvSpPr>
        <p:spPr>
          <a:xfrm>
            <a:off x="8213697" y="1328634"/>
            <a:ext cx="348371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České Budějovice - Kácení stromů </a:t>
            </a:r>
          </a:p>
          <a:p>
            <a:r>
              <a:rPr lang="cs-CZ" dirty="0"/>
              <a:t>v lese na Novohradsku skončilo tragicky. Tragickou událost </a:t>
            </a:r>
          </a:p>
          <a:p>
            <a:r>
              <a:rPr lang="cs-CZ" dirty="0"/>
              <a:t>od čtvrtku vyšetřují </a:t>
            </a:r>
            <a:r>
              <a:rPr lang="cs-CZ" dirty="0" err="1"/>
              <a:t>trhosvinenští</a:t>
            </a:r>
            <a:r>
              <a:rPr lang="cs-CZ" dirty="0"/>
              <a:t> policisté. Krátce po 16:00 hod. přijali uvedení strážci zákona oznámení o pádu stromu na muže středního věku, nedaleko Nových Hradů. V lesním masívu Jedlice byl další osobou </a:t>
            </a:r>
            <a:r>
              <a:rPr lang="cs-CZ" b="1" dirty="0"/>
              <a:t>nalezen muž</a:t>
            </a:r>
            <a:r>
              <a:rPr lang="cs-CZ" dirty="0"/>
              <a:t> </a:t>
            </a:r>
          </a:p>
          <a:p>
            <a:r>
              <a:rPr lang="cs-CZ" dirty="0"/>
              <a:t>z </a:t>
            </a:r>
            <a:r>
              <a:rPr lang="cs-CZ" dirty="0" err="1"/>
              <a:t>Jílovicka</a:t>
            </a:r>
            <a:r>
              <a:rPr lang="cs-CZ" dirty="0"/>
              <a:t>, který</a:t>
            </a:r>
            <a:r>
              <a:rPr lang="cs-CZ" b="1" dirty="0"/>
              <a:t> při kácení stromů pravděpodobně opomněl tu skutečnost, že fouká silný vítr a může změnit směr dopadu.</a:t>
            </a:r>
            <a:r>
              <a:rPr lang="cs-CZ" dirty="0"/>
              <a:t> To se zřejmě stalo a strom po pádu způsobil muži devastující zranění hlavy.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34" y="818362"/>
            <a:ext cx="6324061" cy="5208727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2739876" y="6027089"/>
            <a:ext cx="5047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http://katastrofy.meteopress.cz/tagy/pracovni-uraz</a:t>
            </a: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4006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956816" y="1535996"/>
            <a:ext cx="930859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cs-CZ" sz="3200" dirty="0"/>
              <a:t>Nedostatečná komunikace o skutečnosti smrtelného   	pracovního úrazu</a:t>
            </a:r>
          </a:p>
          <a:p>
            <a:endParaRPr lang="cs-CZ" sz="3200" dirty="0"/>
          </a:p>
          <a:p>
            <a:pPr marL="285750" indent="-285750">
              <a:buFontTx/>
              <a:buChar char="-"/>
            </a:pPr>
            <a:r>
              <a:rPr lang="cs-CZ" sz="3200" dirty="0"/>
              <a:t>Nedostatečná komunikace o obětech smrtelných 	pracovních úrazů</a:t>
            </a:r>
          </a:p>
          <a:p>
            <a:endParaRPr lang="cs-CZ" sz="3200" dirty="0"/>
          </a:p>
          <a:p>
            <a:pPr marL="285750" indent="-285750">
              <a:buFontTx/>
              <a:buChar char="-"/>
            </a:pPr>
            <a:r>
              <a:rPr lang="cs-CZ" sz="3200" dirty="0"/>
              <a:t>Nestačí se věnovat veřejně pouze v souvislosti </a:t>
            </a:r>
          </a:p>
          <a:p>
            <a:r>
              <a:rPr lang="cs-CZ" sz="3200" dirty="0"/>
              <a:t>	s Mezinárodním vzpomínkovým dnem</a:t>
            </a:r>
          </a:p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654532" y="103729"/>
            <a:ext cx="10138298" cy="490631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Co můžeme udělat pro zlepšení situace?</a:t>
            </a:r>
          </a:p>
        </p:txBody>
      </p:sp>
    </p:spTree>
    <p:extLst>
      <p:ext uri="{BB962C8B-B14F-4D97-AF65-F5344CB8AC3E}">
        <p14:creationId xmlns:p14="http://schemas.microsoft.com/office/powerpoint/2010/main" val="3759025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954829" y="1070845"/>
            <a:ext cx="930859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Každého 3,5 dne zemře při výkonu svého povolání jeden spolupracovník/spolupracovnice. </a:t>
            </a:r>
          </a:p>
          <a:p>
            <a:endParaRPr lang="cs-CZ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Učiňme vše pro to, aby byl zachráněn a ochráněn jeho/její život!</a:t>
            </a:r>
          </a:p>
          <a:p>
            <a:pPr marL="285750" indent="-2857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279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18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30" name="Picture 2" descr="https://fbcdn-sphotos-a-a.akamaihd.net/hphotos-ak-xfa1/t31.0-8/14195989_1402757349738600_2568058222529430247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8900"/>
            <a:ext cx="12198350" cy="703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472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blona-prezentace-16-9.potx" id="{B41DBD5B-2C8C-4E7A-A152-87C04558D80B}" vid="{8D04CF6E-51B4-4DBE-A806-70E9CDFCF002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6045</TotalTime>
  <Words>271</Words>
  <Application>Microsoft Office PowerPoint</Application>
  <PresentationFormat>Širokoúhlá obrazovka</PresentationFormat>
  <Paragraphs>27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Motiv Office</vt:lpstr>
      <vt:lpstr>Prezentace aplikace PowerPoint</vt:lpstr>
      <vt:lpstr>Každý smrtelný úraz je velkou tragédií a ztrátou</vt:lpstr>
      <vt:lpstr>Každý smrtelný úraz je velkou tragédií a ztrátou</vt:lpstr>
      <vt:lpstr>Každý smrtelný úraz je velkou tragédií a ztrátou</vt:lpstr>
      <vt:lpstr>Každý smrtelný úraz je velkou tragédií a ztrátou</vt:lpstr>
      <vt:lpstr>Každý smrtelný úraz je velkou tragédií a ztrátou</vt:lpstr>
      <vt:lpstr>Co můžeme udělat pro zlepšení situace?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ČMKOS</dc:creator>
  <cp:lastModifiedBy>Josef Stredula</cp:lastModifiedBy>
  <cp:revision>188</cp:revision>
  <dcterms:created xsi:type="dcterms:W3CDTF">2015-10-13T09:21:20Z</dcterms:created>
  <dcterms:modified xsi:type="dcterms:W3CDTF">2017-04-28T05:48:29Z</dcterms:modified>
</cp:coreProperties>
</file>