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5" r:id="rId3"/>
    <p:sldId id="257" r:id="rId4"/>
    <p:sldId id="258" r:id="rId5"/>
    <p:sldId id="259" r:id="rId6"/>
    <p:sldId id="260" r:id="rId7"/>
    <p:sldId id="283" r:id="rId8"/>
    <p:sldId id="261" r:id="rId9"/>
    <p:sldId id="262" r:id="rId10"/>
    <p:sldId id="263" r:id="rId11"/>
    <p:sldId id="284" r:id="rId12"/>
    <p:sldId id="264" r:id="rId13"/>
    <p:sldId id="267" r:id="rId14"/>
    <p:sldId id="269" r:id="rId15"/>
    <p:sldId id="268" r:id="rId16"/>
    <p:sldId id="271" r:id="rId17"/>
    <p:sldId id="272" r:id="rId18"/>
    <p:sldId id="285" r:id="rId19"/>
    <p:sldId id="273" r:id="rId20"/>
    <p:sldId id="274" r:id="rId21"/>
    <p:sldId id="286" r:id="rId22"/>
    <p:sldId id="275" r:id="rId23"/>
    <p:sldId id="276" r:id="rId24"/>
    <p:sldId id="287" r:id="rId25"/>
    <p:sldId id="277" r:id="rId26"/>
    <p:sldId id="278" r:id="rId27"/>
    <p:sldId id="280" r:id="rId28"/>
    <p:sldId id="288" r:id="rId29"/>
    <p:sldId id="281" r:id="rId30"/>
    <p:sldId id="282" r:id="rId31"/>
    <p:sldId id="279" r:id="rId32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1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mofm\Documents\GroupWise\Graf%20-%20n&#225;klady%20pr&#225;c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ofm\Documents\GroupWise\Graf%20-%20n&#225;klady%20pr&#225;c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ofm\Documents\GroupWise\Graf%20levn&#225;%20pr&#225;c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Úroveň nominálních hodinových mezd v roce 2014 v </a:t>
            </a:r>
            <a:r>
              <a:rPr lang="cs-CZ" sz="20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vč. Norska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(EUR na hodinu)</a:t>
            </a:r>
          </a:p>
        </c:rich>
      </c:tx>
      <c:layout>
        <c:manualLayout>
          <c:xMode val="edge"/>
          <c:yMode val="edge"/>
          <c:x val="0.1180093221770535"/>
          <c:y val="1.597044687595868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3269256162940486E-2"/>
          <c:y val="0.18725868725868725"/>
          <c:w val="0.92908708372091431"/>
          <c:h val="0.6293436293436296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24"/>
            <c:invertIfNegative val="0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 rot="-522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List1!$L$6:$L$36</c:f>
              <c:strCache>
                <c:ptCount val="31"/>
                <c:pt idx="0">
                  <c:v>Norsko</c:v>
                </c:pt>
                <c:pt idx="1">
                  <c:v> Dánsko</c:v>
                </c:pt>
                <c:pt idx="2">
                  <c:v>Lucembursko</c:v>
                </c:pt>
                <c:pt idx="3">
                  <c:v> Belgie</c:v>
                </c:pt>
                <c:pt idx="4">
                  <c:v> Švédsko</c:v>
                </c:pt>
                <c:pt idx="5">
                  <c:v>Irsko</c:v>
                </c:pt>
                <c:pt idx="6">
                  <c:v> Nizozemí</c:v>
                </c:pt>
                <c:pt idx="7">
                  <c:v> Finsko</c:v>
                </c:pt>
                <c:pt idx="8">
                  <c:v> Německo</c:v>
                </c:pt>
                <c:pt idx="9">
                  <c:v>Rakousko</c:v>
                </c:pt>
                <c:pt idx="10">
                  <c:v> Francie</c:v>
                </c:pt>
                <c:pt idx="11">
                  <c:v>Eurozóna 18</c:v>
                </c:pt>
                <c:pt idx="12">
                  <c:v> Itálie</c:v>
                </c:pt>
                <c:pt idx="13">
                  <c:v> V. Británie</c:v>
                </c:pt>
                <c:pt idx="14">
                  <c:v>EU 28</c:v>
                </c:pt>
                <c:pt idx="15">
                  <c:v> Španělsko</c:v>
                </c:pt>
                <c:pt idx="16">
                  <c:v> Slovinsko</c:v>
                </c:pt>
                <c:pt idx="17">
                  <c:v>Kypr</c:v>
                </c:pt>
                <c:pt idx="18">
                  <c:v> Řecko</c:v>
                </c:pt>
                <c:pt idx="19">
                  <c:v> Malta</c:v>
                </c:pt>
                <c:pt idx="20">
                  <c:v>Porgugalsko</c:v>
                </c:pt>
                <c:pt idx="21">
                  <c:v> Chorvatsko</c:v>
                </c:pt>
                <c:pt idx="22">
                  <c:v> Estonsko</c:v>
                </c:pt>
                <c:pt idx="23">
                  <c:v> Slovensko</c:v>
                </c:pt>
                <c:pt idx="24">
                  <c:v> ČR</c:v>
                </c:pt>
                <c:pt idx="25">
                  <c:v> Polsko</c:v>
                </c:pt>
                <c:pt idx="26">
                  <c:v> Maďarsko</c:v>
                </c:pt>
                <c:pt idx="27">
                  <c:v> Lotyšsko</c:v>
                </c:pt>
                <c:pt idx="28">
                  <c:v> Litva </c:v>
                </c:pt>
                <c:pt idx="29">
                  <c:v> Rumunsko</c:v>
                </c:pt>
                <c:pt idx="30">
                  <c:v> Bulharsko</c:v>
                </c:pt>
              </c:strCache>
            </c:strRef>
          </c:cat>
          <c:val>
            <c:numRef>
              <c:f>List1!$M$6:$M$36</c:f>
              <c:numCache>
                <c:formatCode>General</c:formatCode>
                <c:ptCount val="31"/>
                <c:pt idx="0">
                  <c:v>44.230000000000011</c:v>
                </c:pt>
                <c:pt idx="1">
                  <c:v>35.020000000000003</c:v>
                </c:pt>
                <c:pt idx="2">
                  <c:v>31.02</c:v>
                </c:pt>
                <c:pt idx="3">
                  <c:v>28.23</c:v>
                </c:pt>
                <c:pt idx="4">
                  <c:v>25.58</c:v>
                </c:pt>
                <c:pt idx="5">
                  <c:v>25.779999999999987</c:v>
                </c:pt>
                <c:pt idx="6">
                  <c:v>25.47</c:v>
                </c:pt>
                <c:pt idx="7">
                  <c:v>25.130000000000031</c:v>
                </c:pt>
                <c:pt idx="8">
                  <c:v>24.4</c:v>
                </c:pt>
                <c:pt idx="9">
                  <c:v>23.25</c:v>
                </c:pt>
                <c:pt idx="10">
                  <c:v>23.150000000000031</c:v>
                </c:pt>
                <c:pt idx="11">
                  <c:v>21.58</c:v>
                </c:pt>
                <c:pt idx="12">
                  <c:v>20.32</c:v>
                </c:pt>
                <c:pt idx="13">
                  <c:v>18.62</c:v>
                </c:pt>
                <c:pt idx="14">
                  <c:v>18.600000000000001</c:v>
                </c:pt>
                <c:pt idx="15">
                  <c:v>15.76</c:v>
                </c:pt>
                <c:pt idx="16">
                  <c:v>13.15</c:v>
                </c:pt>
                <c:pt idx="17">
                  <c:v>13.1</c:v>
                </c:pt>
                <c:pt idx="18">
                  <c:v>11.5</c:v>
                </c:pt>
                <c:pt idx="19">
                  <c:v>11.450000000000006</c:v>
                </c:pt>
                <c:pt idx="20">
                  <c:v>10.4</c:v>
                </c:pt>
                <c:pt idx="21">
                  <c:v>8</c:v>
                </c:pt>
                <c:pt idx="22">
                  <c:v>7.22</c:v>
                </c:pt>
                <c:pt idx="23">
                  <c:v>7.13</c:v>
                </c:pt>
                <c:pt idx="24">
                  <c:v>6.85</c:v>
                </c:pt>
                <c:pt idx="25">
                  <c:v>6.83</c:v>
                </c:pt>
                <c:pt idx="26">
                  <c:v>5.6099999999999985</c:v>
                </c:pt>
                <c:pt idx="27">
                  <c:v>5.2700000000000014</c:v>
                </c:pt>
                <c:pt idx="28">
                  <c:v>4.68</c:v>
                </c:pt>
                <c:pt idx="29">
                  <c:v>3.55</c:v>
                </c:pt>
                <c:pt idx="30">
                  <c:v>3.19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64236288"/>
        <c:axId val="564235896"/>
      </c:barChart>
      <c:catAx>
        <c:axId val="56423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pPr>
            <a:endParaRPr lang="cs-CZ"/>
          </a:p>
        </c:txPr>
        <c:crossAx val="564235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4235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pPr>
            <a:endParaRPr lang="cs-CZ"/>
          </a:p>
        </c:txPr>
        <c:crossAx val="56423628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cs-CZ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práce na odpracovanou hodinu v roce </a:t>
            </a:r>
            <a:r>
              <a:rPr lang="cs-CZ" sz="24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v EU </a:t>
            </a:r>
            <a:endParaRPr lang="cs-CZ" sz="2400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cs-CZ" sz="24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(EUR/hod)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c:rich>
      </c:tx>
      <c:layout>
        <c:manualLayout>
          <c:xMode val="edge"/>
          <c:yMode val="edge"/>
          <c:x val="0.14856584540713963"/>
          <c:y val="1.8618868293637221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5831293688220575E-2"/>
          <c:y val="0.1923829086581568"/>
          <c:w val="0.92679900744417387"/>
          <c:h val="0.654676833932417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23"/>
            <c:invertIfNegative val="0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List1!$L$43:$L$73</c:f>
              <c:strCache>
                <c:ptCount val="31"/>
                <c:pt idx="0">
                  <c:v>Norsko</c:v>
                </c:pt>
                <c:pt idx="1">
                  <c:v>Dánsko</c:v>
                </c:pt>
                <c:pt idx="2">
                  <c:v>Belgie</c:v>
                </c:pt>
                <c:pt idx="3">
                  <c:v>Švédsko</c:v>
                </c:pt>
                <c:pt idx="4">
                  <c:v>Lucembursko</c:v>
                </c:pt>
                <c:pt idx="5">
                  <c:v>Francie</c:v>
                </c:pt>
                <c:pt idx="6">
                  <c:v>Nizozemí</c:v>
                </c:pt>
                <c:pt idx="7">
                  <c:v>Finsko</c:v>
                </c:pt>
                <c:pt idx="8">
                  <c:v>Rakousko</c:v>
                </c:pt>
                <c:pt idx="9">
                  <c:v>Německo</c:v>
                </c:pt>
                <c:pt idx="10">
                  <c:v>Irsko</c:v>
                </c:pt>
                <c:pt idx="11">
                  <c:v>Eurozóna 18</c:v>
                </c:pt>
                <c:pt idx="12">
                  <c:v>Itálie</c:v>
                </c:pt>
                <c:pt idx="13">
                  <c:v>EU 28</c:v>
                </c:pt>
                <c:pt idx="14">
                  <c:v>V. Británie</c:v>
                </c:pt>
                <c:pt idx="15">
                  <c:v>Španělsko</c:v>
                </c:pt>
                <c:pt idx="16">
                  <c:v>Kypr</c:v>
                </c:pt>
                <c:pt idx="17">
                  <c:v>Slovinsko</c:v>
                </c:pt>
                <c:pt idx="18">
                  <c:v>Řecko</c:v>
                </c:pt>
                <c:pt idx="19">
                  <c:v>Porgugalsko</c:v>
                </c:pt>
                <c:pt idx="20">
                  <c:v>Malta</c:v>
                </c:pt>
                <c:pt idx="21">
                  <c:v>Estonsko</c:v>
                </c:pt>
                <c:pt idx="22">
                  <c:v>Slovensko</c:v>
                </c:pt>
                <c:pt idx="23">
                  <c:v>ČR</c:v>
                </c:pt>
                <c:pt idx="24">
                  <c:v>Chorvatsko</c:v>
                </c:pt>
                <c:pt idx="25">
                  <c:v>Polsko</c:v>
                </c:pt>
                <c:pt idx="26">
                  <c:v>Maďarsko</c:v>
                </c:pt>
                <c:pt idx="27">
                  <c:v>Lotyšsko</c:v>
                </c:pt>
                <c:pt idx="28">
                  <c:v>Litva </c:v>
                </c:pt>
                <c:pt idx="29">
                  <c:v>Rumunsko</c:v>
                </c:pt>
                <c:pt idx="30">
                  <c:v>Bulharsko</c:v>
                </c:pt>
              </c:strCache>
            </c:strRef>
          </c:cat>
          <c:val>
            <c:numRef>
              <c:f>List1!$M$43:$M$73</c:f>
              <c:numCache>
                <c:formatCode>General</c:formatCode>
                <c:ptCount val="31"/>
                <c:pt idx="0">
                  <c:v>54</c:v>
                </c:pt>
                <c:pt idx="1">
                  <c:v>40.300000000000004</c:v>
                </c:pt>
                <c:pt idx="2">
                  <c:v>39.1</c:v>
                </c:pt>
                <c:pt idx="3">
                  <c:v>37.4</c:v>
                </c:pt>
                <c:pt idx="4">
                  <c:v>35.9</c:v>
                </c:pt>
                <c:pt idx="5">
                  <c:v>34.6</c:v>
                </c:pt>
                <c:pt idx="6">
                  <c:v>34</c:v>
                </c:pt>
                <c:pt idx="7">
                  <c:v>32.300000000000004</c:v>
                </c:pt>
                <c:pt idx="8">
                  <c:v>31.5</c:v>
                </c:pt>
                <c:pt idx="9">
                  <c:v>31.4</c:v>
                </c:pt>
                <c:pt idx="10">
                  <c:v>29.8</c:v>
                </c:pt>
                <c:pt idx="11">
                  <c:v>29.2</c:v>
                </c:pt>
                <c:pt idx="12">
                  <c:v>28.3</c:v>
                </c:pt>
                <c:pt idx="13">
                  <c:v>24.6</c:v>
                </c:pt>
                <c:pt idx="14">
                  <c:v>22.3</c:v>
                </c:pt>
                <c:pt idx="15">
                  <c:v>21.3</c:v>
                </c:pt>
                <c:pt idx="16">
                  <c:v>15.8</c:v>
                </c:pt>
                <c:pt idx="17">
                  <c:v>15.6</c:v>
                </c:pt>
                <c:pt idx="18">
                  <c:v>14.6</c:v>
                </c:pt>
                <c:pt idx="19">
                  <c:v>13.1</c:v>
                </c:pt>
                <c:pt idx="20">
                  <c:v>12.3</c:v>
                </c:pt>
                <c:pt idx="21">
                  <c:v>9.8000000000000007</c:v>
                </c:pt>
                <c:pt idx="22">
                  <c:v>9.7000000000000011</c:v>
                </c:pt>
                <c:pt idx="23">
                  <c:v>9.4</c:v>
                </c:pt>
                <c:pt idx="24">
                  <c:v>9.4</c:v>
                </c:pt>
                <c:pt idx="25">
                  <c:v>8.4</c:v>
                </c:pt>
                <c:pt idx="26">
                  <c:v>7.3</c:v>
                </c:pt>
                <c:pt idx="27">
                  <c:v>6.6</c:v>
                </c:pt>
                <c:pt idx="28">
                  <c:v>6.5</c:v>
                </c:pt>
                <c:pt idx="29">
                  <c:v>4.5999999999999996</c:v>
                </c:pt>
                <c:pt idx="30">
                  <c:v>3.8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64228840"/>
        <c:axId val="564229624"/>
      </c:barChart>
      <c:catAx>
        <c:axId val="564228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34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cs-CZ"/>
          </a:p>
        </c:txPr>
        <c:crossAx val="564229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42296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cs-CZ"/>
          </a:p>
        </c:txPr>
        <c:crossAx val="56422884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474934036939325E-2"/>
          <c:y val="0.14821763602251434"/>
          <c:w val="0.82058047493403696"/>
          <c:h val="0.662288930581613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List1!$C$9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List1!$B$10:$B$19</c:f>
              <c:strCache>
                <c:ptCount val="10"/>
                <c:pt idx="0">
                  <c:v>Dánsko</c:v>
                </c:pt>
                <c:pt idx="1">
                  <c:v>Belgie</c:v>
                </c:pt>
                <c:pt idx="2">
                  <c:v>Polsko</c:v>
                </c:pt>
                <c:pt idx="3">
                  <c:v>Francie</c:v>
                </c:pt>
                <c:pt idx="4">
                  <c:v>Německo</c:v>
                </c:pt>
                <c:pt idx="5">
                  <c:v>Rakousko</c:v>
                </c:pt>
                <c:pt idx="6">
                  <c:v>Eurozóna 18</c:v>
                </c:pt>
                <c:pt idx="7">
                  <c:v>EU 28</c:v>
                </c:pt>
                <c:pt idx="8">
                  <c:v>Slovensko</c:v>
                </c:pt>
                <c:pt idx="9">
                  <c:v>ČR</c:v>
                </c:pt>
              </c:strCache>
            </c:strRef>
          </c:cat>
          <c:val>
            <c:numRef>
              <c:f>List1!$C$10:$C$19</c:f>
              <c:numCache>
                <c:formatCode>General</c:formatCode>
                <c:ptCount val="10"/>
                <c:pt idx="0">
                  <c:v>1588</c:v>
                </c:pt>
                <c:pt idx="1">
                  <c:v>1541</c:v>
                </c:pt>
                <c:pt idx="2">
                  <c:v>1698</c:v>
                </c:pt>
                <c:pt idx="3">
                  <c:v>1583</c:v>
                </c:pt>
                <c:pt idx="4">
                  <c:v>1650</c:v>
                </c:pt>
                <c:pt idx="5">
                  <c:v>1774</c:v>
                </c:pt>
                <c:pt idx="6">
                  <c:v>1661</c:v>
                </c:pt>
                <c:pt idx="7">
                  <c:v>1750</c:v>
                </c:pt>
                <c:pt idx="8">
                  <c:v>1715</c:v>
                </c:pt>
                <c:pt idx="9">
                  <c:v>1735</c:v>
                </c:pt>
              </c:numCache>
            </c:numRef>
          </c:val>
        </c:ser>
        <c:ser>
          <c:idx val="1"/>
          <c:order val="1"/>
          <c:tx>
            <c:strRef>
              <c:f>List1!$D$9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800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3777987214580175E-2"/>
                  <c:y val="-4.99531639921074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283075799049303E-2"/>
                  <c:y val="-2.4976581996053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777987214580175E-2"/>
                  <c:y val="-4.578987135759721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020354337876534E-2"/>
                  <c:y val="-2.4976581996054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8788164383518418E-2"/>
                  <c:y val="-4.99531639921074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5030531506814732E-2"/>
                  <c:y val="-4.99531639921078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00203543378764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8.7678100456417447E-3"/>
                  <c:y val="-9.99063279842152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List1!$B$10:$B$19</c:f>
              <c:strCache>
                <c:ptCount val="10"/>
                <c:pt idx="0">
                  <c:v>Dánsko</c:v>
                </c:pt>
                <c:pt idx="1">
                  <c:v>Belgie</c:v>
                </c:pt>
                <c:pt idx="2">
                  <c:v>Polsko</c:v>
                </c:pt>
                <c:pt idx="3">
                  <c:v>Francie</c:v>
                </c:pt>
                <c:pt idx="4">
                  <c:v>Německo</c:v>
                </c:pt>
                <c:pt idx="5">
                  <c:v>Rakousko</c:v>
                </c:pt>
                <c:pt idx="6">
                  <c:v>Eurozóna 18</c:v>
                </c:pt>
                <c:pt idx="7">
                  <c:v>EU 28</c:v>
                </c:pt>
                <c:pt idx="8">
                  <c:v>Slovensko</c:v>
                </c:pt>
                <c:pt idx="9">
                  <c:v>ČR</c:v>
                </c:pt>
              </c:strCache>
            </c:strRef>
          </c:cat>
          <c:val>
            <c:numRef>
              <c:f>List1!$D$10:$D$19</c:f>
              <c:numCache>
                <c:formatCode>General</c:formatCode>
                <c:ptCount val="10"/>
                <c:pt idx="0">
                  <c:v>1571</c:v>
                </c:pt>
                <c:pt idx="1">
                  <c:v>1462</c:v>
                </c:pt>
                <c:pt idx="2">
                  <c:v>1685</c:v>
                </c:pt>
                <c:pt idx="3">
                  <c:v>1555</c:v>
                </c:pt>
                <c:pt idx="4">
                  <c:v>1641</c:v>
                </c:pt>
                <c:pt idx="5">
                  <c:v>1751</c:v>
                </c:pt>
                <c:pt idx="6">
                  <c:v>1629</c:v>
                </c:pt>
                <c:pt idx="7">
                  <c:v>1735</c:v>
                </c:pt>
                <c:pt idx="8">
                  <c:v>1705</c:v>
                </c:pt>
                <c:pt idx="9">
                  <c:v>1749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4229232"/>
        <c:axId val="564231192"/>
      </c:barChart>
      <c:catAx>
        <c:axId val="56422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pPr>
            <a:endParaRPr lang="cs-CZ"/>
          </a:p>
        </c:txPr>
        <c:crossAx val="564231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4231192"/>
        <c:scaling>
          <c:orientation val="minMax"/>
          <c:min val="14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pPr>
            <a:endParaRPr lang="cs-CZ"/>
          </a:p>
        </c:txPr>
        <c:crossAx val="56422923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1556728232189977"/>
          <c:y val="0.43339587242026317"/>
          <c:w val="7.3878627968337857E-2"/>
          <c:h val="9.19324577861163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F4ECA-01D6-41D6-999C-BD1B7F5912A8}" type="doc">
      <dgm:prSet loTypeId="urn:microsoft.com/office/officeart/2005/8/layout/cycle3" loCatId="cycle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0E41BDB4-2DA5-4302-A6DA-0FD46A23D3BD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Politika levné práce a slabého kurzu měny</a:t>
          </a:r>
          <a:endParaRPr lang="cs-CZ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6BA135-A189-4F93-9E90-71BC4206D131}" type="parTrans" cxnId="{F2E8F0BE-2FE5-49FC-AA1B-AD42E047AEDE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7D8D79-0D7E-48CD-AC58-630FB3119814}" type="sibTrans" cxnId="{F2E8F0BE-2FE5-49FC-AA1B-AD42E047AEDE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7029A7-A283-45D1-945E-3895250FE437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Technologické zaostávání</a:t>
          </a:r>
          <a:endParaRPr lang="cs-CZ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5FEAE7-B58A-476F-AEE4-D5AA29CAC802}" type="parTrans" cxnId="{4710A7E4-6387-41D2-801A-0CDFC79CDEE8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562B67-3A4C-4C22-83EF-84AB9D433705}" type="sibTrans" cxnId="{4710A7E4-6387-41D2-801A-0CDFC79CDEE8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8C166F-0151-40A7-93B8-129AC6525460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Sestup k nižším stupňům zpracování subdodavatelského typu</a:t>
          </a:r>
          <a:endParaRPr lang="cs-CZ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3A2337-6829-4D7C-BFB4-957B9AADAFD2}" type="parTrans" cxnId="{42B2088D-4B35-4542-A37E-FFE5F1FFD4EA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DEF72F-D1A5-44A8-8DCB-229D7AE1B068}" type="sibTrans" cxnId="{42B2088D-4B35-4542-A37E-FFE5F1FFD4EA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04FF22-4203-4106-863E-1F80AA86CB54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Nižší ocenění produktu (ekonomika v pozici </a:t>
          </a:r>
          <a:r>
            <a:rPr lang="cs-CZ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price</a:t>
          </a:r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takera</a:t>
          </a:r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cs-CZ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67086C-6E86-4E95-9A11-B39D8CFD0AFF}" type="parTrans" cxnId="{9E4ADBFA-3D1C-4F8F-9080-28FE53AD561B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C49706-A22D-4AC2-B32C-572C7BB565F0}" type="sibTrans" cxnId="{9E4ADBFA-3D1C-4F8F-9080-28FE53AD561B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E82BCC-FF2E-4AE0-B29D-6B2C8AB3BA9D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Nižší přidaná hodnota</a:t>
          </a:r>
          <a:endParaRPr lang="cs-CZ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EDA5A-73AF-4AC4-AA98-5CBAD3777E35}" type="parTrans" cxnId="{14ECDFA3-8F6A-4996-8A3A-2DD9681A51D9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A9054E-768B-49B3-ACD9-F5350D6AE4CC}" type="sibTrans" cxnId="{14ECDFA3-8F6A-4996-8A3A-2DD9681A51D9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503579-F848-45F0-B3E8-8EE5A65BC3F2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Nižší souhrnná produktivita práce</a:t>
          </a:r>
          <a:endParaRPr lang="cs-CZ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077476-646D-45A7-9B46-746AD89FDDD9}" type="parTrans" cxnId="{BEB78188-0D7B-493D-B8B7-39EF3D748D2C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6D7A6F-5417-4325-A162-55EB4FFD83D4}" type="sibTrans" cxnId="{BEB78188-0D7B-493D-B8B7-39EF3D748D2C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381D43-C11F-4D51-ACD8-C8B7EF1C3F3D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Nižší mzdy</a:t>
          </a:r>
          <a:endParaRPr lang="cs-CZ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04C444-D2EF-4F82-B634-61CA9C39AE1A}" type="parTrans" cxnId="{8763B70E-9405-4288-BB55-51396EBD18C4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75BEF8-37FD-4DE8-B654-421A08FF6A19}" type="sibTrans" cxnId="{8763B70E-9405-4288-BB55-51396EBD18C4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A02F21-02C2-4A6A-B587-F54DE98E786C}" type="pres">
      <dgm:prSet presAssocID="{E53F4ECA-01D6-41D6-999C-BD1B7F5912A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7679C9-A4D5-4D43-A188-C10BE307E561}" type="pres">
      <dgm:prSet presAssocID="{E53F4ECA-01D6-41D6-999C-BD1B7F5912A8}" presName="cycle" presStyleCnt="0"/>
      <dgm:spPr/>
    </dgm:pt>
    <dgm:pt modelId="{5FCACFA1-B387-43BA-A170-C26FAD4B2A43}" type="pres">
      <dgm:prSet presAssocID="{0E41BDB4-2DA5-4302-A6DA-0FD46A23D3BD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63B45D-0BC9-48C2-B219-89174F353184}" type="pres">
      <dgm:prSet presAssocID="{477D8D79-0D7E-48CD-AC58-630FB3119814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E65950B8-558F-4B64-B6AC-4E716869A4F4}" type="pres">
      <dgm:prSet presAssocID="{B07029A7-A283-45D1-945E-3895250FE437}" presName="nodeFollowingNodes" presStyleLbl="node1" presStyleIdx="1" presStyleCnt="7" custScaleX="12209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7284B4-D2D0-491E-B97E-EFBC13D70FBB}" type="pres">
      <dgm:prSet presAssocID="{DA8C166F-0151-40A7-93B8-129AC6525460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E6369A-82CA-4CFF-8514-81D58E9E3E12}" type="pres">
      <dgm:prSet presAssocID="{4504FF22-4203-4106-863E-1F80AA86CB54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ECF3F8-CF8E-4C78-B53D-C0DA38206FBC}" type="pres">
      <dgm:prSet presAssocID="{50E82BCC-FF2E-4AE0-B29D-6B2C8AB3BA9D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44E13C-696D-488B-A1F9-D398E5649A1F}" type="pres">
      <dgm:prSet presAssocID="{EF503579-F848-45F0-B3E8-8EE5A65BC3F2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33A31D-0F83-4C87-861F-8B0549974044}" type="pres">
      <dgm:prSet presAssocID="{EC381D43-C11F-4D51-ACD8-C8B7EF1C3F3D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97672C9-3792-4BE4-BEF1-0CE37DB6AFD8}" type="presOf" srcId="{477D8D79-0D7E-48CD-AC58-630FB3119814}" destId="{8563B45D-0BC9-48C2-B219-89174F353184}" srcOrd="0" destOrd="0" presId="urn:microsoft.com/office/officeart/2005/8/layout/cycle3"/>
    <dgm:cxn modelId="{9E4ADBFA-3D1C-4F8F-9080-28FE53AD561B}" srcId="{E53F4ECA-01D6-41D6-999C-BD1B7F5912A8}" destId="{4504FF22-4203-4106-863E-1F80AA86CB54}" srcOrd="3" destOrd="0" parTransId="{8B67086C-6E86-4E95-9A11-B39D8CFD0AFF}" sibTransId="{CBC49706-A22D-4AC2-B32C-572C7BB565F0}"/>
    <dgm:cxn modelId="{35E66DCA-3711-49ED-967F-605DC06F5AF1}" type="presOf" srcId="{EC381D43-C11F-4D51-ACD8-C8B7EF1C3F3D}" destId="{C033A31D-0F83-4C87-861F-8B0549974044}" srcOrd="0" destOrd="0" presId="urn:microsoft.com/office/officeart/2005/8/layout/cycle3"/>
    <dgm:cxn modelId="{D528DCB9-BF01-4300-8BA6-AA1A5FCD7B32}" type="presOf" srcId="{B07029A7-A283-45D1-945E-3895250FE437}" destId="{E65950B8-558F-4B64-B6AC-4E716869A4F4}" srcOrd="0" destOrd="0" presId="urn:microsoft.com/office/officeart/2005/8/layout/cycle3"/>
    <dgm:cxn modelId="{FA8E8E59-DB5E-42FA-8A67-CE439E51FE36}" type="presOf" srcId="{0E41BDB4-2DA5-4302-A6DA-0FD46A23D3BD}" destId="{5FCACFA1-B387-43BA-A170-C26FAD4B2A43}" srcOrd="0" destOrd="0" presId="urn:microsoft.com/office/officeart/2005/8/layout/cycle3"/>
    <dgm:cxn modelId="{42B2088D-4B35-4542-A37E-FFE5F1FFD4EA}" srcId="{E53F4ECA-01D6-41D6-999C-BD1B7F5912A8}" destId="{DA8C166F-0151-40A7-93B8-129AC6525460}" srcOrd="2" destOrd="0" parTransId="{FB3A2337-6829-4D7C-BFB4-957B9AADAFD2}" sibTransId="{7DDEF72F-D1A5-44A8-8DCB-229D7AE1B068}"/>
    <dgm:cxn modelId="{7AABD2AA-7B8E-4DC4-BD9F-3BEE9F4DAAD5}" type="presOf" srcId="{4504FF22-4203-4106-863E-1F80AA86CB54}" destId="{A0E6369A-82CA-4CFF-8514-81D58E9E3E12}" srcOrd="0" destOrd="0" presId="urn:microsoft.com/office/officeart/2005/8/layout/cycle3"/>
    <dgm:cxn modelId="{D387BE81-71E7-4D02-B2A7-BD072F373A57}" type="presOf" srcId="{DA8C166F-0151-40A7-93B8-129AC6525460}" destId="{C57284B4-D2D0-491E-B97E-EFBC13D70FBB}" srcOrd="0" destOrd="0" presId="urn:microsoft.com/office/officeart/2005/8/layout/cycle3"/>
    <dgm:cxn modelId="{1694CE10-E069-4F4A-A891-43A60F8E8FDB}" type="presOf" srcId="{E53F4ECA-01D6-41D6-999C-BD1B7F5912A8}" destId="{92A02F21-02C2-4A6A-B587-F54DE98E786C}" srcOrd="0" destOrd="0" presId="urn:microsoft.com/office/officeart/2005/8/layout/cycle3"/>
    <dgm:cxn modelId="{14ECDFA3-8F6A-4996-8A3A-2DD9681A51D9}" srcId="{E53F4ECA-01D6-41D6-999C-BD1B7F5912A8}" destId="{50E82BCC-FF2E-4AE0-B29D-6B2C8AB3BA9D}" srcOrd="4" destOrd="0" parTransId="{425EDA5A-73AF-4AC4-AA98-5CBAD3777E35}" sibTransId="{83A9054E-768B-49B3-ACD9-F5350D6AE4CC}"/>
    <dgm:cxn modelId="{36E78ED3-5A9D-4009-8D50-30370DF0EDFB}" type="presOf" srcId="{EF503579-F848-45F0-B3E8-8EE5A65BC3F2}" destId="{B944E13C-696D-488B-A1F9-D398E5649A1F}" srcOrd="0" destOrd="0" presId="urn:microsoft.com/office/officeart/2005/8/layout/cycle3"/>
    <dgm:cxn modelId="{F2E8F0BE-2FE5-49FC-AA1B-AD42E047AEDE}" srcId="{E53F4ECA-01D6-41D6-999C-BD1B7F5912A8}" destId="{0E41BDB4-2DA5-4302-A6DA-0FD46A23D3BD}" srcOrd="0" destOrd="0" parTransId="{D26BA135-A189-4F93-9E90-71BC4206D131}" sibTransId="{477D8D79-0D7E-48CD-AC58-630FB3119814}"/>
    <dgm:cxn modelId="{4710A7E4-6387-41D2-801A-0CDFC79CDEE8}" srcId="{E53F4ECA-01D6-41D6-999C-BD1B7F5912A8}" destId="{B07029A7-A283-45D1-945E-3895250FE437}" srcOrd="1" destOrd="0" parTransId="{FE5FEAE7-B58A-476F-AEE4-D5AA29CAC802}" sibTransId="{37562B67-3A4C-4C22-83EF-84AB9D433705}"/>
    <dgm:cxn modelId="{BEB78188-0D7B-493D-B8B7-39EF3D748D2C}" srcId="{E53F4ECA-01D6-41D6-999C-BD1B7F5912A8}" destId="{EF503579-F848-45F0-B3E8-8EE5A65BC3F2}" srcOrd="5" destOrd="0" parTransId="{AD077476-646D-45A7-9B46-746AD89FDDD9}" sibTransId="{F86D7A6F-5417-4325-A162-55EB4FFD83D4}"/>
    <dgm:cxn modelId="{76102685-BA9B-41E6-8821-1DAFA2C93642}" type="presOf" srcId="{50E82BCC-FF2E-4AE0-B29D-6B2C8AB3BA9D}" destId="{FAECF3F8-CF8E-4C78-B53D-C0DA38206FBC}" srcOrd="0" destOrd="0" presId="urn:microsoft.com/office/officeart/2005/8/layout/cycle3"/>
    <dgm:cxn modelId="{8763B70E-9405-4288-BB55-51396EBD18C4}" srcId="{E53F4ECA-01D6-41D6-999C-BD1B7F5912A8}" destId="{EC381D43-C11F-4D51-ACD8-C8B7EF1C3F3D}" srcOrd="6" destOrd="0" parTransId="{9904C444-D2EF-4F82-B634-61CA9C39AE1A}" sibTransId="{7A75BEF8-37FD-4DE8-B654-421A08FF6A19}"/>
    <dgm:cxn modelId="{E09F4FCE-F490-4DFC-94F2-7344AF7F500F}" type="presParOf" srcId="{92A02F21-02C2-4A6A-B587-F54DE98E786C}" destId="{527679C9-A4D5-4D43-A188-C10BE307E561}" srcOrd="0" destOrd="0" presId="urn:microsoft.com/office/officeart/2005/8/layout/cycle3"/>
    <dgm:cxn modelId="{25AA0B00-AB2E-4440-8061-D932E319457A}" type="presParOf" srcId="{527679C9-A4D5-4D43-A188-C10BE307E561}" destId="{5FCACFA1-B387-43BA-A170-C26FAD4B2A43}" srcOrd="0" destOrd="0" presId="urn:microsoft.com/office/officeart/2005/8/layout/cycle3"/>
    <dgm:cxn modelId="{9804D9F3-EBAB-4E25-82B0-B92BC4331535}" type="presParOf" srcId="{527679C9-A4D5-4D43-A188-C10BE307E561}" destId="{8563B45D-0BC9-48C2-B219-89174F353184}" srcOrd="1" destOrd="0" presId="urn:microsoft.com/office/officeart/2005/8/layout/cycle3"/>
    <dgm:cxn modelId="{FE0CC68D-70B1-42BC-AA62-EEE1F6B23283}" type="presParOf" srcId="{527679C9-A4D5-4D43-A188-C10BE307E561}" destId="{E65950B8-558F-4B64-B6AC-4E716869A4F4}" srcOrd="2" destOrd="0" presId="urn:microsoft.com/office/officeart/2005/8/layout/cycle3"/>
    <dgm:cxn modelId="{2CF06C52-513D-41A8-911A-D630F370EBA6}" type="presParOf" srcId="{527679C9-A4D5-4D43-A188-C10BE307E561}" destId="{C57284B4-D2D0-491E-B97E-EFBC13D70FBB}" srcOrd="3" destOrd="0" presId="urn:microsoft.com/office/officeart/2005/8/layout/cycle3"/>
    <dgm:cxn modelId="{D0170E36-F2C8-4E91-BA6F-5077CA7B2A24}" type="presParOf" srcId="{527679C9-A4D5-4D43-A188-C10BE307E561}" destId="{A0E6369A-82CA-4CFF-8514-81D58E9E3E12}" srcOrd="4" destOrd="0" presId="urn:microsoft.com/office/officeart/2005/8/layout/cycle3"/>
    <dgm:cxn modelId="{09DA7C88-0F44-4D3B-BB7A-B79EA511D5F4}" type="presParOf" srcId="{527679C9-A4D5-4D43-A188-C10BE307E561}" destId="{FAECF3F8-CF8E-4C78-B53D-C0DA38206FBC}" srcOrd="5" destOrd="0" presId="urn:microsoft.com/office/officeart/2005/8/layout/cycle3"/>
    <dgm:cxn modelId="{FF318A8B-A653-4D98-BA41-A8369DE9947B}" type="presParOf" srcId="{527679C9-A4D5-4D43-A188-C10BE307E561}" destId="{B944E13C-696D-488B-A1F9-D398E5649A1F}" srcOrd="6" destOrd="0" presId="urn:microsoft.com/office/officeart/2005/8/layout/cycle3"/>
    <dgm:cxn modelId="{04BBEF61-D763-474B-9D7E-FBC3410D1FFF}" type="presParOf" srcId="{527679C9-A4D5-4D43-A188-C10BE307E561}" destId="{C033A31D-0F83-4C87-861F-8B054997404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3F4ECA-01D6-41D6-999C-BD1B7F5912A8}" type="doc">
      <dgm:prSet loTypeId="urn:microsoft.com/office/officeart/2005/8/layout/cycle3" loCatId="cycle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0E41BDB4-2DA5-4302-A6DA-0FD46A23D3BD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Politika podpory národní ekonomiky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6BA135-A189-4F93-9E90-71BC4206D131}" type="parTrans" cxnId="{F2E8F0BE-2FE5-49FC-AA1B-AD42E047AEDE}">
      <dgm:prSet/>
      <dgm:spPr/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7D8D79-0D7E-48CD-AC58-630FB3119814}" type="sibTrans" cxnId="{F2E8F0BE-2FE5-49FC-AA1B-AD42E047AEDE}">
      <dgm:prSet/>
      <dgm:spPr>
        <a:gradFill rotWithShape="0">
          <a:gsLst>
            <a:gs pos="0">
              <a:srgbClr val="FF0000"/>
            </a:gs>
            <a:gs pos="100000">
              <a:srgbClr val="C00000"/>
            </a:gs>
          </a:gsLst>
          <a:lin ang="5400000" scaled="1"/>
        </a:gra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cs-CZ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F3E657-800F-47BD-AE76-B96A2290F8D2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Podpora technologického vzestupu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B9F359-A2B6-4C77-9BA8-9B475FB3E66D}" type="parTrans" cxnId="{E351298B-4E12-4AC3-8637-A41D7A324533}">
      <dgm:prSet/>
      <dgm:spPr/>
      <dgm:t>
        <a:bodyPr/>
        <a:lstStyle/>
        <a:p>
          <a:endParaRPr lang="cs-CZ" sz="2000"/>
        </a:p>
      </dgm:t>
    </dgm:pt>
    <dgm:pt modelId="{3E8FDD79-CF63-4651-9EBE-4DB8FCA98B5F}" type="sibTrans" cxnId="{E351298B-4E12-4AC3-8637-A41D7A324533}">
      <dgm:prSet/>
      <dgm:spPr/>
      <dgm:t>
        <a:bodyPr/>
        <a:lstStyle/>
        <a:p>
          <a:endParaRPr lang="cs-CZ" sz="2000"/>
        </a:p>
      </dgm:t>
    </dgm:pt>
    <dgm:pt modelId="{8A44B0F0-E175-494B-B191-64FEF39950C1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Vyšší souhrnná produktivita práce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2995B9-9CF4-4EB2-B52C-A6FF12C9DF6F}" type="parTrans" cxnId="{715DD241-C71A-4177-8583-E9A4E882B191}">
      <dgm:prSet/>
      <dgm:spPr/>
      <dgm:t>
        <a:bodyPr/>
        <a:lstStyle/>
        <a:p>
          <a:endParaRPr lang="cs-CZ" sz="2000"/>
        </a:p>
      </dgm:t>
    </dgm:pt>
    <dgm:pt modelId="{DDEC1DC2-F095-4F7F-80BB-C3E6DE35809F}" type="sibTrans" cxnId="{715DD241-C71A-4177-8583-E9A4E882B191}">
      <dgm:prSet/>
      <dgm:spPr/>
      <dgm:t>
        <a:bodyPr/>
        <a:lstStyle/>
        <a:p>
          <a:endParaRPr lang="cs-CZ" sz="2000"/>
        </a:p>
      </dgm:t>
    </dgm:pt>
    <dgm:pt modelId="{C2988159-3E7E-440E-8AC5-9DB8B47802FA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Vzestup k vyšším stupňům zpracování posílení finality výroby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D96DAF-E4AF-4EAE-A065-20D81CCD64E1}" type="parTrans" cxnId="{F731CBA6-438D-47AB-B066-784F84EC25E7}">
      <dgm:prSet/>
      <dgm:spPr/>
      <dgm:t>
        <a:bodyPr/>
        <a:lstStyle/>
        <a:p>
          <a:endParaRPr lang="cs-CZ" sz="2000"/>
        </a:p>
      </dgm:t>
    </dgm:pt>
    <dgm:pt modelId="{A9229AE4-E0BF-45A6-9347-8789249DA79A}" type="sibTrans" cxnId="{F731CBA6-438D-47AB-B066-784F84EC25E7}">
      <dgm:prSet/>
      <dgm:spPr/>
      <dgm:t>
        <a:bodyPr/>
        <a:lstStyle/>
        <a:p>
          <a:endParaRPr lang="cs-CZ" sz="2000"/>
        </a:p>
      </dgm:t>
    </dgm:pt>
    <dgm:pt modelId="{9CA5723F-2D6A-422E-AB96-4A020AD2CD2D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Dynamický růst ocenění produktu (ekonomika v pozici </a:t>
          </a:r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price</a:t>
          </a:r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makera</a:t>
          </a:r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521A90-EA60-4A95-B6B1-3D0314C1624E}" type="parTrans" cxnId="{B4FDA530-F756-4F7C-A246-F51F48FD2E3F}">
      <dgm:prSet/>
      <dgm:spPr/>
      <dgm:t>
        <a:bodyPr/>
        <a:lstStyle/>
        <a:p>
          <a:endParaRPr lang="cs-CZ" sz="2000"/>
        </a:p>
      </dgm:t>
    </dgm:pt>
    <dgm:pt modelId="{83C49FD7-6E86-4B67-8392-4AB30AD88FAF}" type="sibTrans" cxnId="{B4FDA530-F756-4F7C-A246-F51F48FD2E3F}">
      <dgm:prSet/>
      <dgm:spPr/>
      <dgm:t>
        <a:bodyPr/>
        <a:lstStyle/>
        <a:p>
          <a:endParaRPr lang="cs-CZ" sz="2000"/>
        </a:p>
      </dgm:t>
    </dgm:pt>
    <dgm:pt modelId="{F6D91824-8BC6-42D6-8CD1-95243C597A75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Vyšší přidaná hodnota 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E6E0C7-01AD-47A3-B13C-90BCA8FFCDEE}" type="parTrans" cxnId="{6FC93DF4-5E82-465E-9019-9A2246F76DEA}">
      <dgm:prSet/>
      <dgm:spPr/>
      <dgm:t>
        <a:bodyPr/>
        <a:lstStyle/>
        <a:p>
          <a:endParaRPr lang="cs-CZ" sz="2000"/>
        </a:p>
      </dgm:t>
    </dgm:pt>
    <dgm:pt modelId="{C9F73F9F-7DDB-4707-BA42-B0949611F41E}" type="sibTrans" cxnId="{6FC93DF4-5E82-465E-9019-9A2246F76DEA}">
      <dgm:prSet/>
      <dgm:spPr/>
      <dgm:t>
        <a:bodyPr/>
        <a:lstStyle/>
        <a:p>
          <a:endParaRPr lang="cs-CZ" sz="2000"/>
        </a:p>
      </dgm:t>
    </dgm:pt>
    <dgm:pt modelId="{A68A11CE-FBA9-463E-8415-7168B924929C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softEdge rad="127000"/>
        </a:effectLst>
      </dgm:spPr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Vyšší mzdy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8075F5-1267-4E4F-BCC8-04BC4EDA8A82}" type="parTrans" cxnId="{24CAA0FC-43EF-44AA-8DF4-325A8D8AF455}">
      <dgm:prSet/>
      <dgm:spPr/>
      <dgm:t>
        <a:bodyPr/>
        <a:lstStyle/>
        <a:p>
          <a:endParaRPr lang="cs-CZ" sz="2000"/>
        </a:p>
      </dgm:t>
    </dgm:pt>
    <dgm:pt modelId="{2D667A74-9644-4107-BC76-962B068ED40F}" type="sibTrans" cxnId="{24CAA0FC-43EF-44AA-8DF4-325A8D8AF455}">
      <dgm:prSet/>
      <dgm:spPr/>
      <dgm:t>
        <a:bodyPr/>
        <a:lstStyle/>
        <a:p>
          <a:endParaRPr lang="cs-CZ" sz="2000"/>
        </a:p>
      </dgm:t>
    </dgm:pt>
    <dgm:pt modelId="{92A02F21-02C2-4A6A-B587-F54DE98E786C}" type="pres">
      <dgm:prSet presAssocID="{E53F4ECA-01D6-41D6-999C-BD1B7F5912A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7679C9-A4D5-4D43-A188-C10BE307E561}" type="pres">
      <dgm:prSet presAssocID="{E53F4ECA-01D6-41D6-999C-BD1B7F5912A8}" presName="cycle" presStyleCnt="0"/>
      <dgm:spPr/>
    </dgm:pt>
    <dgm:pt modelId="{5FCACFA1-B387-43BA-A170-C26FAD4B2A43}" type="pres">
      <dgm:prSet presAssocID="{0E41BDB4-2DA5-4302-A6DA-0FD46A23D3BD}" presName="nodeFirstNode" presStyleLbl="node1" presStyleIdx="0" presStyleCnt="7" custScaleX="118702" custRadScaleRad="99904" custRadScaleInc="-113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63B45D-0BC9-48C2-B219-89174F353184}" type="pres">
      <dgm:prSet presAssocID="{477D8D79-0D7E-48CD-AC58-630FB3119814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C5BAAF66-3231-4619-8999-8332129C3115}" type="pres">
      <dgm:prSet presAssocID="{BAF3E657-800F-47BD-AE76-B96A2290F8D2}" presName="nodeFollowingNodes" presStyleLbl="node1" presStyleIdx="1" presStyleCnt="7" custScaleX="118702" custRadScaleRad="92853" custRadScaleInc="-71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ED8311-00E7-4355-BBFC-6ECFED5A6F27}" type="pres">
      <dgm:prSet presAssocID="{C2988159-3E7E-440E-8AC5-9DB8B47802FA}" presName="nodeFollowingNodes" presStyleLbl="node1" presStyleIdx="2" presStyleCnt="7" custScaleX="150893" custRadScaleRad="91437" custRadScaleInc="34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E93006-1EB4-4ED7-B956-83FA5A55BDCD}" type="pres">
      <dgm:prSet presAssocID="{9CA5723F-2D6A-422E-AB96-4A020AD2CD2D}" presName="nodeFollowingNodes" presStyleLbl="node1" presStyleIdx="3" presStyleCnt="7" custScaleX="163034" custRadScaleRad="104225" custRadScaleInc="-1556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BCE263-DBFD-4CA5-A2A0-EB95EA6B6C3C}" type="pres">
      <dgm:prSet presAssocID="{F6D91824-8BC6-42D6-8CD1-95243C597A75}" presName="nodeFollowingNodes" presStyleLbl="node1" presStyleIdx="4" presStyleCnt="7" custScaleX="118702" custRadScaleRad="109977" custRadScaleInc="243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4E5BA7-AF8F-4D4E-A5A1-9EA6D8ECD93A}" type="pres">
      <dgm:prSet presAssocID="{8A44B0F0-E175-494B-B191-64FEF39950C1}" presName="nodeFollowingNodes" presStyleLbl="node1" presStyleIdx="5" presStyleCnt="7" custScaleX="118702" custRadScaleRad="108827" custRadScaleInc="17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F97522-FB7B-4A58-86F1-1F2CCD2D7735}" type="pres">
      <dgm:prSet presAssocID="{A68A11CE-FBA9-463E-8415-7168B924929C}" presName="nodeFollowingNodes" presStyleLbl="node1" presStyleIdx="6" presStyleCnt="7" custScaleX="118702" custRadScaleRad="106839" custRadScaleInc="-710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26EB45-F015-44B8-94CA-CAA5D27C2368}" type="presOf" srcId="{477D8D79-0D7E-48CD-AC58-630FB3119814}" destId="{8563B45D-0BC9-48C2-B219-89174F353184}" srcOrd="0" destOrd="0" presId="urn:microsoft.com/office/officeart/2005/8/layout/cycle3"/>
    <dgm:cxn modelId="{791DF5F7-67CB-4F0D-B661-A9A05432AC0E}" type="presOf" srcId="{E53F4ECA-01D6-41D6-999C-BD1B7F5912A8}" destId="{92A02F21-02C2-4A6A-B587-F54DE98E786C}" srcOrd="0" destOrd="0" presId="urn:microsoft.com/office/officeart/2005/8/layout/cycle3"/>
    <dgm:cxn modelId="{24CAA0FC-43EF-44AA-8DF4-325A8D8AF455}" srcId="{E53F4ECA-01D6-41D6-999C-BD1B7F5912A8}" destId="{A68A11CE-FBA9-463E-8415-7168B924929C}" srcOrd="6" destOrd="0" parTransId="{978075F5-1267-4E4F-BCC8-04BC4EDA8A82}" sibTransId="{2D667A74-9644-4107-BC76-962B068ED40F}"/>
    <dgm:cxn modelId="{F731CBA6-438D-47AB-B066-784F84EC25E7}" srcId="{E53F4ECA-01D6-41D6-999C-BD1B7F5912A8}" destId="{C2988159-3E7E-440E-8AC5-9DB8B47802FA}" srcOrd="2" destOrd="0" parTransId="{DCD96DAF-E4AF-4EAE-A065-20D81CCD64E1}" sibTransId="{A9229AE4-E0BF-45A6-9347-8789249DA79A}"/>
    <dgm:cxn modelId="{E351298B-4E12-4AC3-8637-A41D7A324533}" srcId="{E53F4ECA-01D6-41D6-999C-BD1B7F5912A8}" destId="{BAF3E657-800F-47BD-AE76-B96A2290F8D2}" srcOrd="1" destOrd="0" parTransId="{E7B9F359-A2B6-4C77-9BA8-9B475FB3E66D}" sibTransId="{3E8FDD79-CF63-4651-9EBE-4DB8FCA98B5F}"/>
    <dgm:cxn modelId="{31B9A581-D6C9-43B5-B84C-A643AA1FFB37}" type="presOf" srcId="{8A44B0F0-E175-494B-B191-64FEF39950C1}" destId="{244E5BA7-AF8F-4D4E-A5A1-9EA6D8ECD93A}" srcOrd="0" destOrd="0" presId="urn:microsoft.com/office/officeart/2005/8/layout/cycle3"/>
    <dgm:cxn modelId="{8CD36024-A43D-4204-BEE8-6B326B236102}" type="presOf" srcId="{0E41BDB4-2DA5-4302-A6DA-0FD46A23D3BD}" destId="{5FCACFA1-B387-43BA-A170-C26FAD4B2A43}" srcOrd="0" destOrd="0" presId="urn:microsoft.com/office/officeart/2005/8/layout/cycle3"/>
    <dgm:cxn modelId="{70BA75B9-EA3A-45FA-9564-4A8FCC2F0749}" type="presOf" srcId="{A68A11CE-FBA9-463E-8415-7168B924929C}" destId="{8DF97522-FB7B-4A58-86F1-1F2CCD2D7735}" srcOrd="0" destOrd="0" presId="urn:microsoft.com/office/officeart/2005/8/layout/cycle3"/>
    <dgm:cxn modelId="{BA407A58-546C-4B75-A783-CEBADC9DD618}" type="presOf" srcId="{F6D91824-8BC6-42D6-8CD1-95243C597A75}" destId="{21BCE263-DBFD-4CA5-A2A0-EB95EA6B6C3C}" srcOrd="0" destOrd="0" presId="urn:microsoft.com/office/officeart/2005/8/layout/cycle3"/>
    <dgm:cxn modelId="{715DD241-C71A-4177-8583-E9A4E882B191}" srcId="{E53F4ECA-01D6-41D6-999C-BD1B7F5912A8}" destId="{8A44B0F0-E175-494B-B191-64FEF39950C1}" srcOrd="5" destOrd="0" parTransId="{0D2995B9-9CF4-4EB2-B52C-A6FF12C9DF6F}" sibTransId="{DDEC1DC2-F095-4F7F-80BB-C3E6DE35809F}"/>
    <dgm:cxn modelId="{9979E8B4-16D4-4D32-8EBB-9572DEF3FEE6}" type="presOf" srcId="{9CA5723F-2D6A-422E-AB96-4A020AD2CD2D}" destId="{61E93006-1EB4-4ED7-B956-83FA5A55BDCD}" srcOrd="0" destOrd="0" presId="urn:microsoft.com/office/officeart/2005/8/layout/cycle3"/>
    <dgm:cxn modelId="{6FC93DF4-5E82-465E-9019-9A2246F76DEA}" srcId="{E53F4ECA-01D6-41D6-999C-BD1B7F5912A8}" destId="{F6D91824-8BC6-42D6-8CD1-95243C597A75}" srcOrd="4" destOrd="0" parTransId="{EDE6E0C7-01AD-47A3-B13C-90BCA8FFCDEE}" sibTransId="{C9F73F9F-7DDB-4707-BA42-B0949611F41E}"/>
    <dgm:cxn modelId="{B4FDA530-F756-4F7C-A246-F51F48FD2E3F}" srcId="{E53F4ECA-01D6-41D6-999C-BD1B7F5912A8}" destId="{9CA5723F-2D6A-422E-AB96-4A020AD2CD2D}" srcOrd="3" destOrd="0" parTransId="{67521A90-EA60-4A95-B6B1-3D0314C1624E}" sibTransId="{83C49FD7-6E86-4B67-8392-4AB30AD88FAF}"/>
    <dgm:cxn modelId="{F2E8F0BE-2FE5-49FC-AA1B-AD42E047AEDE}" srcId="{E53F4ECA-01D6-41D6-999C-BD1B7F5912A8}" destId="{0E41BDB4-2DA5-4302-A6DA-0FD46A23D3BD}" srcOrd="0" destOrd="0" parTransId="{D26BA135-A189-4F93-9E90-71BC4206D131}" sibTransId="{477D8D79-0D7E-48CD-AC58-630FB3119814}"/>
    <dgm:cxn modelId="{722A79A9-D380-4AFC-BB24-1A101773BC34}" type="presOf" srcId="{BAF3E657-800F-47BD-AE76-B96A2290F8D2}" destId="{C5BAAF66-3231-4619-8999-8332129C3115}" srcOrd="0" destOrd="0" presId="urn:microsoft.com/office/officeart/2005/8/layout/cycle3"/>
    <dgm:cxn modelId="{62928D5B-9EC5-4790-939C-550AA8137B33}" type="presOf" srcId="{C2988159-3E7E-440E-8AC5-9DB8B47802FA}" destId="{D9ED8311-00E7-4355-BBFC-6ECFED5A6F27}" srcOrd="0" destOrd="0" presId="urn:microsoft.com/office/officeart/2005/8/layout/cycle3"/>
    <dgm:cxn modelId="{01AEFAC0-0175-4FC9-9EC8-169E6B3C5578}" type="presParOf" srcId="{92A02F21-02C2-4A6A-B587-F54DE98E786C}" destId="{527679C9-A4D5-4D43-A188-C10BE307E561}" srcOrd="0" destOrd="0" presId="urn:microsoft.com/office/officeart/2005/8/layout/cycle3"/>
    <dgm:cxn modelId="{8ED521D8-ADAD-4198-9F55-FDAF3EECBBDF}" type="presParOf" srcId="{527679C9-A4D5-4D43-A188-C10BE307E561}" destId="{5FCACFA1-B387-43BA-A170-C26FAD4B2A43}" srcOrd="0" destOrd="0" presId="urn:microsoft.com/office/officeart/2005/8/layout/cycle3"/>
    <dgm:cxn modelId="{820C553B-2BF9-4510-8261-9D22ACF65061}" type="presParOf" srcId="{527679C9-A4D5-4D43-A188-C10BE307E561}" destId="{8563B45D-0BC9-48C2-B219-89174F353184}" srcOrd="1" destOrd="0" presId="urn:microsoft.com/office/officeart/2005/8/layout/cycle3"/>
    <dgm:cxn modelId="{D1C3CD9B-ADB5-45E7-8EE6-044D80F43A2F}" type="presParOf" srcId="{527679C9-A4D5-4D43-A188-C10BE307E561}" destId="{C5BAAF66-3231-4619-8999-8332129C3115}" srcOrd="2" destOrd="0" presId="urn:microsoft.com/office/officeart/2005/8/layout/cycle3"/>
    <dgm:cxn modelId="{11F13E36-9375-42BC-AAEF-28F01B33C17A}" type="presParOf" srcId="{527679C9-A4D5-4D43-A188-C10BE307E561}" destId="{D9ED8311-00E7-4355-BBFC-6ECFED5A6F27}" srcOrd="3" destOrd="0" presId="urn:microsoft.com/office/officeart/2005/8/layout/cycle3"/>
    <dgm:cxn modelId="{AB499295-1AD7-4C90-AE04-2CBC27A7F29E}" type="presParOf" srcId="{527679C9-A4D5-4D43-A188-C10BE307E561}" destId="{61E93006-1EB4-4ED7-B956-83FA5A55BDCD}" srcOrd="4" destOrd="0" presId="urn:microsoft.com/office/officeart/2005/8/layout/cycle3"/>
    <dgm:cxn modelId="{112A9433-D93A-4A97-AFF2-EA7653D60C48}" type="presParOf" srcId="{527679C9-A4D5-4D43-A188-C10BE307E561}" destId="{21BCE263-DBFD-4CA5-A2A0-EB95EA6B6C3C}" srcOrd="5" destOrd="0" presId="urn:microsoft.com/office/officeart/2005/8/layout/cycle3"/>
    <dgm:cxn modelId="{5FFD3472-C48C-4C68-9F13-22F2EF3957DE}" type="presParOf" srcId="{527679C9-A4D5-4D43-A188-C10BE307E561}" destId="{244E5BA7-AF8F-4D4E-A5A1-9EA6D8ECD93A}" srcOrd="6" destOrd="0" presId="urn:microsoft.com/office/officeart/2005/8/layout/cycle3"/>
    <dgm:cxn modelId="{F3226425-6ABC-4E82-80CC-C7A284DB6988}" type="presParOf" srcId="{527679C9-A4D5-4D43-A188-C10BE307E561}" destId="{8DF97522-FB7B-4A58-86F1-1F2CCD2D7735}" srcOrd="7" destOrd="0" presId="urn:microsoft.com/office/officeart/2005/8/layout/cycle3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3B45D-0BC9-48C2-B219-89174F353184}">
      <dsp:nvSpPr>
        <dsp:cNvPr id="0" name=""/>
        <dsp:cNvSpPr/>
      </dsp:nvSpPr>
      <dsp:spPr>
        <a:xfrm>
          <a:off x="1099776" y="-31978"/>
          <a:ext cx="4880699" cy="4880699"/>
        </a:xfrm>
        <a:prstGeom prst="circularArrow">
          <a:avLst>
            <a:gd name="adj1" fmla="val 5544"/>
            <a:gd name="adj2" fmla="val 330680"/>
            <a:gd name="adj3" fmla="val 14514246"/>
            <a:gd name="adj4" fmla="val 16951107"/>
            <a:gd name="adj5" fmla="val 5757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CACFA1-B387-43BA-A170-C26FAD4B2A43}">
      <dsp:nvSpPr>
        <dsp:cNvPr id="0" name=""/>
        <dsp:cNvSpPr/>
      </dsp:nvSpPr>
      <dsp:spPr>
        <a:xfrm>
          <a:off x="2779552" y="1533"/>
          <a:ext cx="1521147" cy="760573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Politika levné práce a slabého kurzu měny</a:t>
          </a:r>
          <a:endParaRPr lang="cs-CZ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16680" y="38661"/>
        <a:ext cx="1446891" cy="686317"/>
      </dsp:txXfrm>
    </dsp:sp>
    <dsp:sp modelId="{E65950B8-558F-4B64-B6AC-4E716869A4F4}">
      <dsp:nvSpPr>
        <dsp:cNvPr id="0" name=""/>
        <dsp:cNvSpPr/>
      </dsp:nvSpPr>
      <dsp:spPr>
        <a:xfrm>
          <a:off x="4238738" y="785171"/>
          <a:ext cx="1857260" cy="760573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Technologické zaostávání</a:t>
          </a:r>
          <a:endParaRPr lang="cs-CZ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75866" y="822299"/>
        <a:ext cx="1783004" cy="686317"/>
      </dsp:txXfrm>
    </dsp:sp>
    <dsp:sp modelId="{C57284B4-D2D0-491E-B97E-EFBC13D70FBB}">
      <dsp:nvSpPr>
        <dsp:cNvPr id="0" name=""/>
        <dsp:cNvSpPr/>
      </dsp:nvSpPr>
      <dsp:spPr>
        <a:xfrm>
          <a:off x="4808690" y="2545992"/>
          <a:ext cx="1521147" cy="760573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Sestup k nižším stupňům zpracování subdodavatelského typu</a:t>
          </a:r>
          <a:endParaRPr lang="cs-CZ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45818" y="2583120"/>
        <a:ext cx="1446891" cy="686317"/>
      </dsp:txXfrm>
    </dsp:sp>
    <dsp:sp modelId="{A0E6369A-82CA-4CFF-8514-81D58E9E3E12}">
      <dsp:nvSpPr>
        <dsp:cNvPr id="0" name=""/>
        <dsp:cNvSpPr/>
      </dsp:nvSpPr>
      <dsp:spPr>
        <a:xfrm>
          <a:off x="3682603" y="3958060"/>
          <a:ext cx="1521147" cy="760573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Nižší ocenění produktu (ekonomika v pozici </a:t>
          </a:r>
          <a:r>
            <a:rPr lang="cs-CZ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price</a:t>
          </a: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takera</a:t>
          </a: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cs-CZ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19731" y="3995188"/>
        <a:ext cx="1446891" cy="686317"/>
      </dsp:txXfrm>
    </dsp:sp>
    <dsp:sp modelId="{FAECF3F8-CF8E-4C78-B53D-C0DA38206FBC}">
      <dsp:nvSpPr>
        <dsp:cNvPr id="0" name=""/>
        <dsp:cNvSpPr/>
      </dsp:nvSpPr>
      <dsp:spPr>
        <a:xfrm>
          <a:off x="1876500" y="3958060"/>
          <a:ext cx="1521147" cy="760573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Nižší přidaná hodnota</a:t>
          </a:r>
          <a:endParaRPr lang="cs-CZ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13628" y="3995188"/>
        <a:ext cx="1446891" cy="686317"/>
      </dsp:txXfrm>
    </dsp:sp>
    <dsp:sp modelId="{B944E13C-696D-488B-A1F9-D398E5649A1F}">
      <dsp:nvSpPr>
        <dsp:cNvPr id="0" name=""/>
        <dsp:cNvSpPr/>
      </dsp:nvSpPr>
      <dsp:spPr>
        <a:xfrm>
          <a:off x="750413" y="2545992"/>
          <a:ext cx="1521147" cy="760573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Nižší souhrnná produktivita práce</a:t>
          </a:r>
          <a:endParaRPr lang="cs-CZ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7541" y="2583120"/>
        <a:ext cx="1446891" cy="686317"/>
      </dsp:txXfrm>
    </dsp:sp>
    <dsp:sp modelId="{C033A31D-0F83-4C87-861F-8B0549974044}">
      <dsp:nvSpPr>
        <dsp:cNvPr id="0" name=""/>
        <dsp:cNvSpPr/>
      </dsp:nvSpPr>
      <dsp:spPr>
        <a:xfrm>
          <a:off x="1152309" y="785171"/>
          <a:ext cx="1521147" cy="760573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Nižší mzdy</a:t>
          </a:r>
          <a:endParaRPr lang="cs-CZ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89437" y="822299"/>
        <a:ext cx="1446891" cy="686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3B45D-0BC9-48C2-B219-89174F353184}">
      <dsp:nvSpPr>
        <dsp:cNvPr id="0" name=""/>
        <dsp:cNvSpPr/>
      </dsp:nvSpPr>
      <dsp:spPr>
        <a:xfrm>
          <a:off x="980109" y="-100081"/>
          <a:ext cx="6002679" cy="6002679"/>
        </a:xfrm>
        <a:prstGeom prst="circularArrow">
          <a:avLst>
            <a:gd name="adj1" fmla="val 5544"/>
            <a:gd name="adj2" fmla="val 330680"/>
            <a:gd name="adj3" fmla="val 14225859"/>
            <a:gd name="adj4" fmla="val 17117792"/>
            <a:gd name="adj5" fmla="val 5757"/>
          </a:avLst>
        </a:prstGeom>
        <a:gradFill rotWithShape="0">
          <a:gsLst>
            <a:gs pos="0">
              <a:srgbClr val="FF0000"/>
            </a:gs>
            <a:gs pos="100000">
              <a:srgbClr val="C00000"/>
            </a:gs>
          </a:gsLst>
          <a:lin ang="5400000" scaled="1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CACFA1-B387-43BA-A170-C26FAD4B2A43}">
      <dsp:nvSpPr>
        <dsp:cNvPr id="0" name=""/>
        <dsp:cNvSpPr/>
      </dsp:nvSpPr>
      <dsp:spPr>
        <a:xfrm>
          <a:off x="2857541" y="14551"/>
          <a:ext cx="2247814" cy="946830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Politika podpory národní ekonomiky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3761" y="60771"/>
        <a:ext cx="2155374" cy="854390"/>
      </dsp:txXfrm>
    </dsp:sp>
    <dsp:sp modelId="{C5BAAF66-3231-4619-8999-8332129C3115}">
      <dsp:nvSpPr>
        <dsp:cNvPr id="0" name=""/>
        <dsp:cNvSpPr/>
      </dsp:nvSpPr>
      <dsp:spPr>
        <a:xfrm>
          <a:off x="4858857" y="978339"/>
          <a:ext cx="2247814" cy="946830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Podpora technologického vzestupu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05077" y="1024559"/>
        <a:ext cx="2155374" cy="854390"/>
      </dsp:txXfrm>
    </dsp:sp>
    <dsp:sp modelId="{D9ED8311-00E7-4355-BBFC-6ECFED5A6F27}">
      <dsp:nvSpPr>
        <dsp:cNvPr id="0" name=""/>
        <dsp:cNvSpPr/>
      </dsp:nvSpPr>
      <dsp:spPr>
        <a:xfrm>
          <a:off x="5048346" y="3143934"/>
          <a:ext cx="2857402" cy="946830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Vzestup k vyšším stupňům zpracování posílení finality výroby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94566" y="3190154"/>
        <a:ext cx="2764962" cy="854390"/>
      </dsp:txXfrm>
    </dsp:sp>
    <dsp:sp modelId="{61E93006-1EB4-4ED7-B956-83FA5A55BDCD}">
      <dsp:nvSpPr>
        <dsp:cNvPr id="0" name=""/>
        <dsp:cNvSpPr/>
      </dsp:nvSpPr>
      <dsp:spPr>
        <a:xfrm>
          <a:off x="4108446" y="4806257"/>
          <a:ext cx="3087312" cy="946830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Dynamický růst ocenění produktu (ekonomika v pozici </a:t>
          </a: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price</a:t>
          </a: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makera</a:t>
          </a: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54666" y="4852477"/>
        <a:ext cx="2994872" cy="854390"/>
      </dsp:txXfrm>
    </dsp:sp>
    <dsp:sp modelId="{21BCE263-DBFD-4CA5-A2A0-EB95EA6B6C3C}">
      <dsp:nvSpPr>
        <dsp:cNvPr id="0" name=""/>
        <dsp:cNvSpPr/>
      </dsp:nvSpPr>
      <dsp:spPr>
        <a:xfrm>
          <a:off x="1403992" y="4818960"/>
          <a:ext cx="2247814" cy="946830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Vyšší přidaná hodnota 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0212" y="4865180"/>
        <a:ext cx="2155374" cy="854390"/>
      </dsp:txXfrm>
    </dsp:sp>
    <dsp:sp modelId="{244E5BA7-AF8F-4D4E-A5A1-9EA6D8ECD93A}">
      <dsp:nvSpPr>
        <dsp:cNvPr id="0" name=""/>
        <dsp:cNvSpPr/>
      </dsp:nvSpPr>
      <dsp:spPr>
        <a:xfrm>
          <a:off x="361956" y="3143938"/>
          <a:ext cx="2247814" cy="946830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Vyšší souhrnná produktivita práce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8176" y="3190158"/>
        <a:ext cx="2155374" cy="854390"/>
      </dsp:txXfrm>
    </dsp:sp>
    <dsp:sp modelId="{8DF97522-FB7B-4A58-86F1-1F2CCD2D7735}">
      <dsp:nvSpPr>
        <dsp:cNvPr id="0" name=""/>
        <dsp:cNvSpPr/>
      </dsp:nvSpPr>
      <dsp:spPr>
        <a:xfrm>
          <a:off x="856225" y="978343"/>
          <a:ext cx="2247814" cy="946830"/>
        </a:xfrm>
        <a:prstGeom prst="round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>
          <a:softEdge rad="1270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Vyšší mzdy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02445" y="1024563"/>
        <a:ext cx="2155374" cy="854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0.77911</cdr:x>
      <cdr:y>0.37152</cdr:y>
    </cdr:from>
    <cdr:to>
      <cdr:x>0.78207</cdr:x>
      <cdr:y>0.60273</cdr:y>
    </cdr:to>
    <cdr:sp macro="" textlink="">
      <cdr:nvSpPr>
        <cdr:cNvPr id="2049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184876" y="1839795"/>
          <a:ext cx="23517" cy="114296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23EFF7-0865-4C66-81F9-9551164F43E4}" type="datetimeFigureOut">
              <a:rPr lang="cs-CZ"/>
              <a:pPr>
                <a:defRPr/>
              </a:pPr>
              <a:t>13. 11. 2015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EE5066F-627B-4B41-994A-F0DA88BE06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135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09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7D7556-DD8E-4B91-8B7F-A57E7072E527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970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2DF237-89B6-441D-890A-B6002804138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120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"/>
          <p:cNvPicPr>
            <a:picLocks noChangeAspect="1" noChangeArrowheads="1"/>
          </p:cNvPicPr>
          <p:nvPr userDrawn="1"/>
        </p:nvPicPr>
        <p:blipFill>
          <a:blip r:embed="rId2"/>
          <a:srcRect l="14864" t="3123" r="14862" b="3123"/>
          <a:stretch>
            <a:fillRect/>
          </a:stretch>
        </p:blipFill>
        <p:spPr bwMode="auto">
          <a:xfrm>
            <a:off x="1524000" y="0"/>
            <a:ext cx="10668000" cy="589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we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14300" y="2273300"/>
            <a:ext cx="1870075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9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14475" y="6435725"/>
            <a:ext cx="105251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7" y="385516"/>
            <a:ext cx="9144000" cy="2387600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1767" y="3042745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4300" y="5984875"/>
            <a:ext cx="1163638" cy="365125"/>
          </a:xfrm>
        </p:spPr>
        <p:txBody>
          <a:bodyPr/>
          <a:lstStyle>
            <a:lvl1pPr algn="ctr">
              <a:defRPr sz="10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474C3D-4735-41C1-B109-8C8BED0FA6CD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24000" y="5984875"/>
            <a:ext cx="10515600" cy="365125"/>
          </a:xfrm>
        </p:spPr>
        <p:txBody>
          <a:bodyPr/>
          <a:lstStyle>
            <a:lvl1pPr algn="r">
              <a:defRPr sz="1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4300" y="6399213"/>
            <a:ext cx="1163638" cy="365125"/>
          </a:xfrm>
        </p:spPr>
        <p:txBody>
          <a:bodyPr/>
          <a:lstStyle>
            <a:lvl1pPr>
              <a:defRPr sz="10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E6078A-98A8-4023-8AD2-FEE4714FA20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E4071-32F4-4FDD-BCB5-27E831350DB9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4B007-9E08-4932-88EB-0F300122DF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0680-F33D-47A8-9BF2-FA652D493BBB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EB74D-A2E7-45E6-AFDC-724C3A98B8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"/>
          <p:cNvPicPr>
            <a:picLocks noChangeAspect="1" noChangeArrowheads="1"/>
          </p:cNvPicPr>
          <p:nvPr userDrawn="1"/>
        </p:nvPicPr>
        <p:blipFill>
          <a:blip r:embed="rId2"/>
          <a:srcRect l="14864" t="3123" r="75487" b="3123"/>
          <a:stretch>
            <a:fillRect/>
          </a:stretch>
        </p:blipFill>
        <p:spPr bwMode="auto">
          <a:xfrm>
            <a:off x="0" y="0"/>
            <a:ext cx="1376363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we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206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14475" y="6418263"/>
            <a:ext cx="105251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6556" y="94585"/>
            <a:ext cx="10138298" cy="821683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6555" y="1091953"/>
            <a:ext cx="10138298" cy="50850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4300" y="5994400"/>
            <a:ext cx="1152525" cy="365125"/>
          </a:xfrm>
        </p:spPr>
        <p:txBody>
          <a:bodyPr/>
          <a:lstStyle>
            <a:lvl1pPr algn="ctr">
              <a:defRPr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59C332C-8611-428A-ABDD-E2994D2667E4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39875" y="6176963"/>
            <a:ext cx="10445750" cy="231775"/>
          </a:xfrm>
        </p:spPr>
        <p:txBody>
          <a:bodyPr/>
          <a:lstStyle>
            <a:lvl1pPr algn="r">
              <a:defRPr sz="10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20650" y="6408738"/>
            <a:ext cx="1146175" cy="365125"/>
          </a:xfrm>
        </p:spPr>
        <p:txBody>
          <a:bodyPr/>
          <a:lstStyle>
            <a:lvl1pPr>
              <a:defRPr sz="1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E72F4C8-BE82-44F9-AFAC-4C70F1AB303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"/>
          <p:cNvPicPr>
            <a:picLocks noChangeAspect="1" noChangeArrowheads="1"/>
          </p:cNvPicPr>
          <p:nvPr userDrawn="1"/>
        </p:nvPicPr>
        <p:blipFill>
          <a:blip r:embed="rId2"/>
          <a:srcRect l="14864" t="3123" r="14862" b="3123"/>
          <a:stretch>
            <a:fillRect/>
          </a:stretch>
        </p:blipFill>
        <p:spPr bwMode="auto">
          <a:xfrm>
            <a:off x="1524000" y="0"/>
            <a:ext cx="10668000" cy="589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we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14300" y="2273300"/>
            <a:ext cx="1870075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10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14475" y="6435725"/>
            <a:ext cx="105251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Nadpis 1"/>
          <p:cNvSpPr>
            <a:spLocks noGrp="1"/>
          </p:cNvSpPr>
          <p:nvPr>
            <p:ph type="ctrTitle"/>
          </p:nvPr>
        </p:nvSpPr>
        <p:spPr>
          <a:xfrm>
            <a:off x="2411767" y="385516"/>
            <a:ext cx="9144000" cy="2387600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0" name="Podnadpis 2"/>
          <p:cNvSpPr>
            <a:spLocks noGrp="1"/>
          </p:cNvSpPr>
          <p:nvPr>
            <p:ph type="subTitle" idx="1"/>
          </p:nvPr>
        </p:nvSpPr>
        <p:spPr>
          <a:xfrm>
            <a:off x="2411767" y="3042745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4300" y="5992813"/>
            <a:ext cx="1292225" cy="365125"/>
          </a:xfrm>
        </p:spPr>
        <p:txBody>
          <a:bodyPr/>
          <a:lstStyle>
            <a:lvl1pPr algn="ctr">
              <a:defRPr sz="1000" smtClean="0"/>
            </a:lvl1pPr>
          </a:lstStyle>
          <a:p>
            <a:pPr>
              <a:defRPr/>
            </a:pPr>
            <a:fld id="{F2A5AC40-8DF0-4E2B-805B-6E70FE6EA699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14475" y="6010275"/>
            <a:ext cx="10525125" cy="365125"/>
          </a:xfrm>
        </p:spPr>
        <p:txBody>
          <a:bodyPr/>
          <a:lstStyle>
            <a:lvl1pPr algn="r">
              <a:defRPr sz="1000"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4300" y="6375400"/>
            <a:ext cx="1292225" cy="365125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9C036440-B802-47F2-8BD6-7088733226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"/>
          <p:cNvPicPr>
            <a:picLocks noChangeAspect="1" noChangeArrowheads="1"/>
          </p:cNvPicPr>
          <p:nvPr userDrawn="1"/>
        </p:nvPicPr>
        <p:blipFill>
          <a:blip r:embed="rId2"/>
          <a:srcRect l="14864" t="3123" r="75487" b="3123"/>
          <a:stretch>
            <a:fillRect/>
          </a:stretch>
        </p:blipFill>
        <p:spPr bwMode="auto">
          <a:xfrm>
            <a:off x="0" y="0"/>
            <a:ext cx="1376363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we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206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14475" y="6418263"/>
            <a:ext cx="105251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46556" y="1346230"/>
            <a:ext cx="4904472" cy="46404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95604" y="1346231"/>
            <a:ext cx="4989250" cy="464047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1846556" y="94585"/>
            <a:ext cx="10138298" cy="821683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1539875" y="6176963"/>
            <a:ext cx="10445750" cy="231775"/>
          </a:xfrm>
        </p:spPr>
        <p:txBody>
          <a:bodyPr/>
          <a:lstStyle>
            <a:lvl1pPr algn="r">
              <a:defRPr sz="10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1"/>
          </p:nvPr>
        </p:nvSpPr>
        <p:spPr>
          <a:xfrm>
            <a:off x="114300" y="5994400"/>
            <a:ext cx="1152525" cy="365125"/>
          </a:xfrm>
        </p:spPr>
        <p:txBody>
          <a:bodyPr/>
          <a:lstStyle>
            <a:lvl1pPr algn="ctr">
              <a:defRPr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118C37D-5BF5-43EA-A4AE-FB2ABD056C5F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20650" y="6408738"/>
            <a:ext cx="1146175" cy="365125"/>
          </a:xfrm>
        </p:spPr>
        <p:txBody>
          <a:bodyPr/>
          <a:lstStyle>
            <a:lvl1pPr>
              <a:defRPr sz="1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3763CDB-E372-4B2F-8C73-DFA379441FF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ackground"/>
          <p:cNvPicPr>
            <a:picLocks noChangeAspect="1" noChangeArrowheads="1"/>
          </p:cNvPicPr>
          <p:nvPr userDrawn="1"/>
        </p:nvPicPr>
        <p:blipFill>
          <a:blip r:embed="rId2"/>
          <a:srcRect l="14864" t="3123" r="75487" b="3123"/>
          <a:stretch>
            <a:fillRect/>
          </a:stretch>
        </p:blipFill>
        <p:spPr bwMode="auto">
          <a:xfrm>
            <a:off x="0" y="0"/>
            <a:ext cx="1376363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we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206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11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14475" y="6418263"/>
            <a:ext cx="105251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ástupný symbol pro datum 3"/>
          <p:cNvSpPr txBox="1">
            <a:spLocks/>
          </p:cNvSpPr>
          <p:nvPr userDrawn="1"/>
        </p:nvSpPr>
        <p:spPr>
          <a:xfrm>
            <a:off x="114300" y="5994400"/>
            <a:ext cx="1152525" cy="365125"/>
          </a:xfrm>
          <a:prstGeom prst="rect">
            <a:avLst/>
          </a:prstGeom>
        </p:spPr>
        <p:txBody>
          <a:bodyPr anchor="ctr"/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1C0718-4FC4-4303-AE6D-BAF561C26C1B}" type="datetimeFigureOut">
              <a:rPr lang="cs-CZ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13. 11. 2015</a:t>
            </a:fld>
            <a:endParaRPr lang="cs-CZ" dirty="0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120650" y="6408738"/>
            <a:ext cx="1146175" cy="365125"/>
          </a:xfrm>
          <a:prstGeom prst="rect">
            <a:avLst/>
          </a:prstGeom>
        </p:spPr>
        <p:txBody>
          <a:bodyPr anchor="ctr"/>
          <a:lstStyle>
            <a:defPPr>
              <a:defRPr lang="cs-CZ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B88A07F-836E-4AD2-8782-F6C079A7EE7B}" type="slidenum">
              <a:rPr lang="cs-CZ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03708" y="1350956"/>
            <a:ext cx="4813785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803708" y="2174868"/>
            <a:ext cx="4813785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7137814" y="1350956"/>
            <a:ext cx="4837492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7137814" y="2174868"/>
            <a:ext cx="4837492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1846556" y="94585"/>
            <a:ext cx="10138298" cy="821683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2" name="Zástupný symbol pro zápatí 7"/>
          <p:cNvSpPr>
            <a:spLocks noGrp="1"/>
          </p:cNvSpPr>
          <p:nvPr>
            <p:ph type="ftr" sz="quarter" idx="10"/>
          </p:nvPr>
        </p:nvSpPr>
        <p:spPr>
          <a:xfrm>
            <a:off x="1803400" y="6108700"/>
            <a:ext cx="10171113" cy="212725"/>
          </a:xfrm>
        </p:spPr>
        <p:txBody>
          <a:bodyPr/>
          <a:lstStyle>
            <a:lvl1pPr algn="r">
              <a:defRPr sz="1000" dirty="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00335" y="2555666"/>
            <a:ext cx="9791330" cy="1325563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08583-31C3-42FF-AB81-D82D88D33C88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41BB5-8B49-4C1D-A1A9-1710C9B582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4395B-6F41-483D-B191-2FD1C42B5D80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6EFF2-BAB7-4553-B258-15D021F696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8621E-B60B-4B68-8A1F-6405C0692405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66F0-8124-4262-8EC6-17ADB67240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9662-5377-43F3-A1FB-54534C80C7DB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CD686-95BB-4D12-AAF1-9F74AF8D38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62100" y="365125"/>
            <a:ext cx="9791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62100" y="1825625"/>
            <a:ext cx="9791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563B632-824F-49CB-B443-DCF3AFC98C00}" type="datetimeFigureOut">
              <a:rPr lang="cs-CZ"/>
              <a:pPr>
                <a:defRPr/>
              </a:pPr>
              <a:t>13. 11. 2015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1CB06F-756E-4E0E-AAA5-C87999109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413" y="1238250"/>
            <a:ext cx="9144000" cy="2387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Vize změny hospodářské strategie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1413" y="3794125"/>
            <a:ext cx="9144000" cy="16557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19. listopadu 2015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/>
          <p:nvPr/>
        </p:nvGraphicFramePr>
        <p:xfrm>
          <a:off x="2030806" y="152400"/>
          <a:ext cx="9818293" cy="613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11413" y="766763"/>
            <a:ext cx="9144000" cy="2387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III. Tři příčiny dlouhodobého udržování velmi nízké mzdové hladiny v České republice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1413" y="3335338"/>
            <a:ext cx="9144000" cy="1655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1846263" y="0"/>
            <a:ext cx="10139362" cy="820738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Příčina č.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6263" y="1447800"/>
            <a:ext cx="10139362" cy="472916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Font typeface="Arial" charset="0"/>
              <a:buNone/>
            </a:pPr>
            <a:r>
              <a:rPr lang="cs-CZ" sz="2400" b="1" smtClean="0">
                <a:latin typeface="Arial" charset="0"/>
                <a:cs typeface="Arial" charset="0"/>
              </a:rPr>
              <a:t>Výchozí a základní příčina nízké úrovně dosahovaných mezd byla zakomponována ve </a:t>
            </a:r>
            <a:r>
              <a:rPr lang="cs-CZ" sz="2400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způsobu ekonomické transformace ČR</a:t>
            </a:r>
            <a:r>
              <a:rPr lang="cs-CZ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cs-CZ" sz="2400" b="1" smtClean="0">
                <a:latin typeface="Arial" charset="0"/>
                <a:cs typeface="Arial" charset="0"/>
              </a:rPr>
              <a:t>- v nastavení tzv. transformačních polštářů: </a:t>
            </a:r>
            <a:endParaRPr lang="cs-CZ" sz="2400" smtClean="0">
              <a:latin typeface="Arial" charset="0"/>
              <a:cs typeface="Arial" charset="0"/>
            </a:endParaRP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000" smtClean="0">
                <a:latin typeface="Arial" charset="0"/>
                <a:cs typeface="Arial" charset="0"/>
              </a:rPr>
              <a:t>výchozí kurs české koruny byl v průběhu roku 1990 výrazně podhodnocen pod úrovní parity kupní síly, české mzdy v kursovém přepočtu na počátku transformace (1991)  tak dosahovaly  pouze zlomků úrovně západních zemí např. </a:t>
            </a:r>
            <a:r>
              <a:rPr lang="cs-CZ" sz="2000" b="1" smtClean="0">
                <a:latin typeface="Arial" charset="0"/>
                <a:cs typeface="Arial" charset="0"/>
              </a:rPr>
              <a:t> </a:t>
            </a:r>
            <a:endParaRPr lang="cs-CZ" sz="2000" smtClean="0">
              <a:latin typeface="Arial" charset="0"/>
              <a:cs typeface="Arial" charset="0"/>
            </a:endParaRPr>
          </a:p>
          <a:p>
            <a:pPr marL="0" indent="0" algn="ctr">
              <a:lnSpc>
                <a:spcPct val="100000"/>
              </a:lnSpc>
              <a:buClr>
                <a:srgbClr val="C00000"/>
              </a:buClr>
              <a:buFont typeface="Arial" charset="0"/>
              <a:buNone/>
            </a:pPr>
            <a:r>
              <a:rPr lang="cs-CZ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10 % úrovně mezd v SRN</a:t>
            </a:r>
            <a:r>
              <a:rPr lang="cs-CZ" sz="2400" b="1" smtClean="0">
                <a:latin typeface="Arial" charset="0"/>
                <a:cs typeface="Arial" charset="0"/>
              </a:rPr>
              <a:t>,</a:t>
            </a:r>
            <a:endParaRPr lang="cs-CZ" sz="2400" smtClean="0">
              <a:latin typeface="Arial" charset="0"/>
              <a:cs typeface="Arial" charset="0"/>
            </a:endParaRP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000" smtClean="0">
                <a:latin typeface="Arial" charset="0"/>
                <a:cs typeface="Arial" charset="0"/>
              </a:rPr>
              <a:t>výrazné stlačení mezd (nákladů práce) v národní měně pod úrovní produktivity práce. Cenová deregulace a inflace (56 %) vedly k znehodnocení úspor </a:t>
            </a:r>
          </a:p>
          <a:p>
            <a:pPr marL="0" indent="0" algn="ctr">
              <a:lnSpc>
                <a:spcPct val="100000"/>
              </a:lnSpc>
              <a:buFont typeface="Arial" charset="0"/>
              <a:buNone/>
            </a:pPr>
            <a:r>
              <a:rPr lang="cs-CZ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pokles reálné mzdy o 30 %.</a:t>
            </a:r>
            <a:endParaRPr lang="cs-CZ" sz="240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mtClean="0">
                <a:latin typeface="Arial" charset="0"/>
                <a:cs typeface="Arial" charset="0"/>
              </a:rPr>
              <a:t>Příčina č.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6263" y="1447800"/>
            <a:ext cx="10139362" cy="4838700"/>
          </a:xfrm>
        </p:spPr>
        <p:txBody>
          <a:bodyPr rtlCol="0">
            <a:normAutofit fontScale="92500"/>
          </a:bodyPr>
          <a:lstStyle/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/>
              <a:t>Druhou </a:t>
            </a:r>
            <a:r>
              <a:rPr lang="cs-CZ" b="1" dirty="0"/>
              <a:t>příčinou byla </a:t>
            </a:r>
            <a:r>
              <a:rPr lang="cs-CZ" b="1" u="sng" dirty="0">
                <a:solidFill>
                  <a:srgbClr val="FF0000"/>
                </a:solidFill>
              </a:rPr>
              <a:t>paralelně uplatňovaná politika levné práce</a:t>
            </a:r>
            <a:r>
              <a:rPr lang="cs-CZ" b="1" dirty="0"/>
              <a:t>, jejímž cílem bylo dlouhodobě fixovat nízké mzdové úrovně a úrovně nákladů práce. Tuto politiku tvořila:</a:t>
            </a:r>
            <a:endParaRPr lang="cs-CZ" dirty="0"/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000" b="1" dirty="0" smtClean="0"/>
              <a:t>a) </a:t>
            </a:r>
            <a:r>
              <a:rPr lang="cs-CZ" sz="3000" b="1" u="sng" dirty="0" smtClean="0"/>
              <a:t>opatření </a:t>
            </a:r>
            <a:r>
              <a:rPr lang="cs-CZ" sz="3000" b="1" u="sng" dirty="0"/>
              <a:t>přímo ovlivňující mzdový </a:t>
            </a:r>
            <a:r>
              <a:rPr lang="cs-CZ" sz="3000" b="1" u="sng" dirty="0" smtClean="0"/>
              <a:t>růst</a:t>
            </a:r>
            <a:endParaRPr lang="cs-CZ" sz="3000" dirty="0"/>
          </a:p>
          <a:p>
            <a:pPr lvl="1" fontAlgn="auto">
              <a:lnSpc>
                <a:spcPct val="12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b="1" dirty="0" smtClean="0"/>
              <a:t>mzdová </a:t>
            </a:r>
            <a:r>
              <a:rPr lang="cs-CZ" b="1" dirty="0"/>
              <a:t>regulace (zrušena v polovině roku </a:t>
            </a:r>
            <a:r>
              <a:rPr lang="cs-CZ" b="1" dirty="0" smtClean="0"/>
              <a:t>1995)</a:t>
            </a:r>
            <a:endParaRPr lang="cs-CZ" dirty="0"/>
          </a:p>
          <a:p>
            <a:pPr lvl="1" fontAlgn="auto">
              <a:lnSpc>
                <a:spcPct val="12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dlouhodobá </a:t>
            </a:r>
            <a:r>
              <a:rPr lang="cs-CZ" dirty="0"/>
              <a:t>restrikce platů ve veřejném sektoru (rozpočtová restrikce kombinovaná se specifickými systémy stanovení mezd v rozpočtové sféře</a:t>
            </a:r>
            <a:r>
              <a:rPr lang="cs-CZ" dirty="0" smtClean="0"/>
              <a:t>),</a:t>
            </a:r>
          </a:p>
          <a:p>
            <a:pPr lvl="1" fontAlgn="auto">
              <a:lnSpc>
                <a:spcPct val="12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minimální </a:t>
            </a:r>
            <a:r>
              <a:rPr lang="cs-CZ" dirty="0"/>
              <a:t>mzda dlouhodobě zadržovaná pod úrovní životního </a:t>
            </a:r>
            <a:r>
              <a:rPr lang="cs-CZ" dirty="0" smtClean="0"/>
              <a:t>minima,</a:t>
            </a:r>
          </a:p>
          <a:p>
            <a:pPr lvl="1" fontAlgn="auto">
              <a:lnSpc>
                <a:spcPct val="12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tzv</a:t>
            </a:r>
            <a:r>
              <a:rPr lang="cs-CZ" dirty="0"/>
              <a:t>. studená progrese uplatňovaná při zdaňování mezd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mtClean="0">
                <a:latin typeface="Arial" charset="0"/>
                <a:cs typeface="Arial" charset="0"/>
              </a:rPr>
              <a:t>Příčina č. 2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846263" y="1447800"/>
            <a:ext cx="10139362" cy="4838700"/>
          </a:xfrm>
        </p:spPr>
        <p:txBody>
          <a:bodyPr/>
          <a:lstStyle/>
          <a:p>
            <a:pPr marL="0" indent="0">
              <a:lnSpc>
                <a:spcPct val="120000"/>
              </a:lnSpc>
              <a:buFont typeface="Arial" charset="0"/>
              <a:buNone/>
            </a:pPr>
            <a:r>
              <a:rPr lang="cs-CZ" sz="3000" b="1" smtClean="0">
                <a:latin typeface="Arial" charset="0"/>
                <a:cs typeface="Arial" charset="0"/>
              </a:rPr>
              <a:t>b) </a:t>
            </a:r>
            <a:r>
              <a:rPr lang="cs-CZ" sz="3000" b="1" u="sng" smtClean="0">
                <a:latin typeface="Arial" charset="0"/>
                <a:cs typeface="Arial" charset="0"/>
              </a:rPr>
              <a:t>uplatňování procesů záměrně vzdalujících mechanismy utváření mezd od praxe vyspělých zemí EU (omezování a destrukce kolektivního vyjednávání)  </a:t>
            </a:r>
            <a:endParaRPr lang="cs-CZ" sz="3000" smtClean="0">
              <a:latin typeface="Arial" charset="0"/>
              <a:cs typeface="Arial" charset="0"/>
            </a:endParaRPr>
          </a:p>
          <a:p>
            <a:pPr lvl="1">
              <a:lnSpc>
                <a:spcPct val="12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omezování tripartitního dialogu na celostátní úrovni,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obstrukce při ratifikaci Evropské sociální charty a některých úmluv MOP,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nerozšiřování kolektivních smluv vyššího stupně,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omezování sociálního dialogu na všech úrovních,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mtClean="0">
                <a:latin typeface="Arial" charset="0"/>
                <a:cs typeface="Arial" charset="0"/>
              </a:rPr>
              <a:t>Příčina č. 2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1846263" y="1447800"/>
            <a:ext cx="10139362" cy="4838700"/>
          </a:xfrm>
        </p:spPr>
        <p:txBody>
          <a:bodyPr/>
          <a:lstStyle/>
          <a:p>
            <a:pPr marL="0" indent="0">
              <a:lnSpc>
                <a:spcPct val="120000"/>
              </a:lnSpc>
              <a:buFont typeface="Arial" charset="0"/>
              <a:buNone/>
            </a:pPr>
            <a:r>
              <a:rPr lang="cs-CZ" b="1" smtClean="0">
                <a:latin typeface="Arial" charset="0"/>
                <a:cs typeface="Arial" charset="0"/>
              </a:rPr>
              <a:t>c) </a:t>
            </a:r>
            <a:r>
              <a:rPr lang="cs-CZ" b="1" u="sng" smtClean="0">
                <a:latin typeface="Arial" charset="0"/>
                <a:cs typeface="Arial" charset="0"/>
              </a:rPr>
              <a:t>politika snižování sociálních standardů</a:t>
            </a:r>
            <a:endParaRPr lang="cs-CZ" smtClean="0">
              <a:latin typeface="Arial" charset="0"/>
              <a:cs typeface="Arial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výrazná redukce nemzdových nákladů práce v podnikové sféře  (pokles nákladů na podnikové vzdělávání, redukce či rušení podnikových sociálních fondů) podporována změnou daňových a dalších předpisů,</a:t>
            </a:r>
            <a:endParaRPr lang="cs-CZ" sz="1400" smtClean="0">
              <a:latin typeface="Arial" charset="0"/>
              <a:cs typeface="Arial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redukce systémů sociální ochrany (důchody, podpory v nezaměstnanosti, nemocenské dávky), zpětné promítnutí do poklesu daní a pojistného – tlak na privatizaci veřejných služeb,</a:t>
            </a:r>
            <a:endParaRPr lang="cs-CZ" sz="1400" smtClean="0">
              <a:latin typeface="Arial" charset="0"/>
              <a:cs typeface="Arial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redukce pracovněprávní ochrany zaměstnanců (podmínky propouštění, míra ochrany pracovního trhu, zákonné omezení pracovní doby, ochrana kolektivního vyjednávání aj.) </a:t>
            </a:r>
            <a:endParaRPr lang="cs-CZ" sz="1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1846263" y="0"/>
            <a:ext cx="10139362" cy="820738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Příčina č. 3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1846263" y="915988"/>
            <a:ext cx="10139362" cy="5465762"/>
          </a:xfrm>
        </p:spPr>
        <p:txBody>
          <a:bodyPr/>
          <a:lstStyle/>
          <a:p>
            <a:pPr marL="0" indent="0">
              <a:lnSpc>
                <a:spcPct val="120000"/>
              </a:lnSpc>
              <a:buFont typeface="Arial" charset="0"/>
              <a:buNone/>
            </a:pPr>
            <a:r>
              <a:rPr lang="cs-CZ" sz="1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Dlouhodobě uplatňovaná protirůstová restriktivní hospodářská politika ČR (s výjimkou osmiletého období let 1998 – 2006). 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smtClean="0">
                <a:latin typeface="Arial" charset="0"/>
                <a:cs typeface="Arial" charset="0"/>
              </a:rPr>
              <a:t>Ekonomický růst České republiky je dlouhodobě jeden z  jeden z nejnižších ze všech nových členských zemí EU, 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smtClean="0">
                <a:latin typeface="Arial" charset="0"/>
                <a:cs typeface="Arial" charset="0"/>
              </a:rPr>
              <a:t>Výkonnost naší ekonomiky (HDP/obyv) se za posledních sedm let výrazně vzdálila našim ekonomicky vyspělým sousedům. Vůči Německu došlo mezi lety 2007–2015 k propadu výkonnosti o více než 4 procentní body, pokles je zaznamenán i vůči Rakousku,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smtClean="0">
                <a:latin typeface="Arial" charset="0"/>
                <a:cs typeface="Arial" charset="0"/>
              </a:rPr>
              <a:t>Výkonnosti České republiky výrazným způsobem přiblížilo Slovensko a Polsko,  které zažívají dlouhodobě impozantní růst. 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smtClean="0">
                <a:latin typeface="Arial" charset="0"/>
                <a:cs typeface="Arial" charset="0"/>
              </a:rPr>
              <a:t>Mezi  2007–2014 se Polsko  ČR přiblížilo o 18 procentních bodů a Slovensko o 10 procentních bodů,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smtClean="0">
                <a:latin typeface="Arial" charset="0"/>
                <a:cs typeface="Arial" charset="0"/>
              </a:rPr>
              <a:t>Konvergence (přibližování) České republiky k vyspělému jádru EU probíhá  velmi pomalu, lépe řečeno téměř nicotně 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smtClean="0">
                <a:latin typeface="Arial" charset="0"/>
                <a:cs typeface="Arial" charset="0"/>
              </a:rPr>
              <a:t>Podle statistik je současná úroveň výkonnosti České republiky v porovnání s vyspělými zeměmi EU pouze zhruba o 7 procentních bodů vyšší, než před 25 lety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Vyspělé státy se nám vzdalují a dříve méně vyspělé země se nám naopak mílovými kroky přibližují. 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Česká republika přešlapuje na místě.</a:t>
            </a:r>
            <a:endParaRPr lang="cs-CZ" sz="170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12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cs-CZ" sz="16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Sbližování ekonomických úrovní vybraných států SVE po vstupu do </a:t>
            </a:r>
            <a:r>
              <a:rPr lang="cs-CZ" dirty="0" smtClean="0"/>
              <a:t>EU v </a:t>
            </a:r>
            <a:r>
              <a:rPr lang="cs-CZ" dirty="0"/>
              <a:t>letech  </a:t>
            </a:r>
            <a:r>
              <a:rPr lang="cs-CZ" dirty="0" smtClean="0"/>
              <a:t>2005 – 2014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352800" y="1203325"/>
          <a:ext cx="6715944" cy="4871164"/>
        </p:xfrm>
        <a:graphic>
          <a:graphicData uri="http://schemas.openxmlformats.org/drawingml/2006/table">
            <a:tbl>
              <a:tblPr firstRow="1" firstCol="1" bandRow="1" bandCol="1">
                <a:tableStyleId>{1FECB4D8-DB02-4DC6-A0A2-4F2EBAE1DC90}</a:tableStyleId>
              </a:tblPr>
              <a:tblGrid>
                <a:gridCol w="2627870"/>
                <a:gridCol w="895959"/>
                <a:gridCol w="970136"/>
                <a:gridCol w="895959"/>
                <a:gridCol w="1326020"/>
              </a:tblGrid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 HDP na obyvatele v PPS, %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2005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2007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           2014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ČR/ EU28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80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84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81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84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ČR / Euro (18)*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74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77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75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78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ČR /Německo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69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72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68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68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ČR/Rakousko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64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68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65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66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Slovensko/ČR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74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80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90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90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Polsko/ČR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61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63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76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81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Maďarsko/ČR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81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73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80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81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effectLst/>
                        </a:rPr>
                        <a:t>Slovinsko/ČR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108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104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97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99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HDP na obyvatele v kursu, % 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2005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2007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2010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2014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ČR/EU 28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46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52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59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56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ČR/Euro (18)*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41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47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52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49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ČR/Německo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38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44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47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43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ČR/Rakousko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35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39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42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39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Slovensko/ČR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68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78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83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93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Polsko/ČR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60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61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62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71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effectLst/>
                        </a:rPr>
                        <a:t>Maďarsko/ČR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83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75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65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68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  <a:tr h="270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effectLst/>
                        </a:rPr>
                        <a:t>Slovinsko/ČR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136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130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119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122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14" marR="56214" marT="0" marB="0" anchor="ctr"/>
                </a:tc>
              </a:tr>
            </a:tbl>
          </a:graphicData>
        </a:graphic>
      </p:graphicFrame>
      <p:sp>
        <p:nvSpPr>
          <p:cNvPr id="30834" name="Obdélník 4"/>
          <p:cNvSpPr>
            <a:spLocks noChangeArrowheads="1"/>
          </p:cNvSpPr>
          <p:nvPr/>
        </p:nvSpPr>
        <p:spPr bwMode="auto">
          <a:xfrm>
            <a:off x="7918450" y="6064250"/>
            <a:ext cx="21399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>
                <a:solidFill>
                  <a:srgbClr val="000000"/>
                </a:solidFill>
                <a:cs typeface="Times New Roman" pitchFamily="18" charset="0"/>
              </a:rPr>
              <a:t>Pramen: Eurostat, vlastní propočty</a:t>
            </a:r>
            <a:endParaRPr lang="cs-CZ" sz="10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11413" y="1096963"/>
            <a:ext cx="9144000" cy="2387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IV. V ČR dlouhodobě klesá produktivita práce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1413" y="3627438"/>
            <a:ext cx="9144000" cy="1655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1846263" y="1092200"/>
            <a:ext cx="10139362" cy="5084763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b="1" smtClean="0">
                <a:latin typeface="Arial" charset="0"/>
                <a:cs typeface="Arial" charset="0"/>
              </a:rPr>
              <a:t>Sbližování produktivity práce u vybraných států SVE po vstupu do EU v letech  2005–2013 </a:t>
            </a:r>
            <a:r>
              <a:rPr lang="cs-CZ" smtClean="0">
                <a:latin typeface="Arial" charset="0"/>
                <a:cs typeface="Arial" charset="0"/>
              </a:rPr>
              <a:t>(produktivita práce na odpracovanou hodinu v PPS, %)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97238" y="2711450"/>
          <a:ext cx="7336598" cy="2839212"/>
        </p:xfrm>
        <a:graphic>
          <a:graphicData uri="http://schemas.openxmlformats.org/drawingml/2006/table">
            <a:tbl>
              <a:tblPr firstRow="1" firstCol="1" bandRow="1" bandCol="1">
                <a:tableStyleId>{1FECB4D8-DB02-4DC6-A0A2-4F2EBAE1DC90}</a:tableStyleId>
              </a:tblPr>
              <a:tblGrid>
                <a:gridCol w="2904002"/>
                <a:gridCol w="1108149"/>
                <a:gridCol w="1108149"/>
                <a:gridCol w="1108149"/>
                <a:gridCol w="1108149"/>
              </a:tblGrid>
              <a:tr h="3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2005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2007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</a:tr>
              <a:tr h="3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ČR/EU 28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67,3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66,9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57,3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62,8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</a:tr>
              <a:tr h="3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ČR/Euro (18)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59,0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52,3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55,8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</a:tr>
              <a:tr h="3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ČR/Německo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52,8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51,2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44,8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49,4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</a:tr>
              <a:tr h="3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ČR/Rakousko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59,8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58,8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51,0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56,5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</a:tr>
              <a:tr h="3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Slovensko/ČR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96,7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93,6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102,1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97,4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</a:tr>
              <a:tr h="3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Polsko/ČR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74,8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70,2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91,4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91,8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</a:tr>
              <a:tr h="3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Maďarsko/ČR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85,1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81,8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102,4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102,3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</a:tr>
              <a:tr h="31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Slovinsko/ČR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122,6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124,0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135,9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131,6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50" marR="67450" marT="0" marB="0" anchor="b"/>
                </a:tc>
              </a:tr>
            </a:tbl>
          </a:graphicData>
        </a:graphic>
      </p:graphicFrame>
      <p:sp>
        <p:nvSpPr>
          <p:cNvPr id="32829" name="Obdélník 4"/>
          <p:cNvSpPr>
            <a:spLocks noChangeArrowheads="1"/>
          </p:cNvSpPr>
          <p:nvPr/>
        </p:nvSpPr>
        <p:spPr bwMode="auto">
          <a:xfrm>
            <a:off x="8297863" y="5602288"/>
            <a:ext cx="23209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9388"/>
            <a:r>
              <a:rPr lang="cs-CZ" sz="1000">
                <a:solidFill>
                  <a:srgbClr val="000000"/>
                </a:solidFill>
              </a:rPr>
              <a:t>Pramen: Eurostat, vlastní propočty</a:t>
            </a:r>
            <a:endParaRPr lang="cs-CZ" sz="12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413" y="1223963"/>
            <a:ext cx="9144000" cy="238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I. „Vize </a:t>
            </a:r>
            <a:r>
              <a:rPr lang="cs-CZ" dirty="0"/>
              <a:t>změny hospodářské strategie ČR“ navazuje a rozvíjí dokument „Vize ČMKOS </a:t>
            </a:r>
            <a:r>
              <a:rPr lang="cs-CZ" dirty="0" smtClean="0"/>
              <a:t>pro Českou republiku“ z</a:t>
            </a:r>
            <a:r>
              <a:rPr lang="cs-CZ" dirty="0"/>
              <a:t> </a:t>
            </a:r>
            <a:r>
              <a:rPr lang="cs-CZ" dirty="0" smtClean="0"/>
              <a:t>června 2012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2411413" y="4668838"/>
            <a:ext cx="9144000" cy="1655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6263" y="1206500"/>
            <a:ext cx="10139362" cy="50847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lnSpc>
                <a:spcPct val="11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b="1" dirty="0"/>
              <a:t>V ukazateli produktivity práce (HDP v PPS na odpracovanou hodinu), jako výchozím ukazateli konkurenceschopnosti  Česká republika dlouhodobě zaostává jak vůči EU 28 jako celku, tak vůči jeho nejvyspělejším členům</a:t>
            </a:r>
            <a:r>
              <a:rPr lang="cs-CZ" dirty="0"/>
              <a:t>.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/>
              <a:t>Relace tohoto ukazatele jak k průměru EU 28, tak k eurozóně (Euro18) v letech 2005–2013 snížila téměř o 5 bodů. 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/>
              <a:t>Ostatní země SVE výrazným způsobem dohánějí a předhánějí v úrovni produktivity Českou republiku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/>
              <a:t>Vývoj produktivity v české ekonomice do značné míry vymyká všem zemím SVE, kde naopak dochází k velmi výrazné konvergenci jak vůči ČR, tak i vůči vyspělým zemím.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/>
              <a:t>Česká ekonomika doplňuje klesající produktivitu práce prodlužováním pracovní </a:t>
            </a:r>
            <a:r>
              <a:rPr lang="cs-CZ" dirty="0" smtClean="0"/>
              <a:t>doby.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11413" y="1033463"/>
            <a:ext cx="9144000" cy="238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V. Délka pracovní doby v České republice je jedna z nejdelších v Evropě a stále narůstá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1413" y="3602038"/>
            <a:ext cx="9144000" cy="1655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1846263" y="2032000"/>
            <a:ext cx="10139362" cy="4144963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Roční pracovní doba na plný úvazek je v ČR jedna z nejvyšších v EU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Trvale narůstá – a to i v době ekonomické krize, kdy všechny vyspělé země EU snižují délku pracovní doby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Oproti zaměstnanci v SRN pracuje český zaměstnanec déle o téměř tři pracovní týdny, oproti francouzskému zaměstnanci je to o 5 pracovních týdnů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Roční počet odpracovaných hodin na zaměstnance v některých zemích </a:t>
            </a:r>
            <a:r>
              <a:rPr lang="cs-CZ" dirty="0" smtClean="0"/>
              <a:t>EU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846263" y="1092200"/>
          <a:ext cx="10139362" cy="5084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11413" y="1376363"/>
            <a:ext cx="9144000" cy="2387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VI. Změna profilu české ekonomiky je naprostou nezbytností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1413" y="3043238"/>
            <a:ext cx="9144000" cy="1655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6263" y="1384300"/>
            <a:ext cx="10139362" cy="42338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/>
              <a:t>Politika nízkých mezd (nákladů práce) a slabého kursu měny vede k sestupné restrukturalizaci ekonomiky (směrem k nižším stupňům zpracování,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/>
              <a:t>Česká ekonomika se profiluje jako závislý (záložní) ekonomický prostor s nižším oceněním produktu, nižší produktivitou a tím i mzdami, hledající stále levnější pracovní sílu,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cs-CZ" dirty="0"/>
              <a:t>Pokračování těchto procesů bezpečně uzamkne Českou republiku v pasti chudoby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ruhová šipka 4"/>
          <p:cNvSpPr/>
          <p:nvPr/>
        </p:nvSpPr>
        <p:spPr>
          <a:xfrm rot="16200000" flipV="1">
            <a:off x="2827261" y="1276878"/>
            <a:ext cx="3508528" cy="3394076"/>
          </a:xfrm>
          <a:prstGeom prst="circularArrow">
            <a:avLst>
              <a:gd name="adj1" fmla="val 8331"/>
              <a:gd name="adj2" fmla="val 786637"/>
              <a:gd name="adj3" fmla="val 20439759"/>
              <a:gd name="adj4" fmla="val 1053177"/>
              <a:gd name="adj5" fmla="val 92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20" name="Diagram 19"/>
          <p:cNvGraphicFramePr/>
          <p:nvPr/>
        </p:nvGraphicFramePr>
        <p:xfrm>
          <a:off x="1041400" y="524933"/>
          <a:ext cx="7080252" cy="4720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2884488" y="2362200"/>
            <a:ext cx="339407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 </a:t>
            </a:r>
            <a:br>
              <a:rPr lang="cs-CZ" sz="2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CHUDOBY</a:t>
            </a:r>
          </a:p>
        </p:txBody>
      </p:sp>
      <p:sp>
        <p:nvSpPr>
          <p:cNvPr id="39939" name="Zástupný symbol pro obsah 23"/>
          <p:cNvSpPr>
            <a:spLocks noGrp="1"/>
          </p:cNvSpPr>
          <p:nvPr>
            <p:ph idx="1"/>
          </p:nvPr>
        </p:nvSpPr>
        <p:spPr>
          <a:xfrm>
            <a:off x="7961313" y="1155700"/>
            <a:ext cx="4008437" cy="497205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000" dirty="0" smtClean="0">
                <a:latin typeface="Arial" charset="0"/>
                <a:cs typeface="Arial" charset="0"/>
              </a:rPr>
              <a:t>Politika levné práce a slabého kursu nemůže být změněna kolektivním vyjednáváním ani sebesilnějším tlakem odborů,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000" dirty="0" smtClean="0">
                <a:latin typeface="Arial" charset="0"/>
                <a:cs typeface="Arial" charset="0"/>
              </a:rPr>
              <a:t>Tato politika musí být odstraněna prostřednictvím formulace a prosazení nové hospodářské politiky státu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000" dirty="0" smtClean="0">
                <a:latin typeface="Arial" charset="0"/>
                <a:cs typeface="Arial" charset="0"/>
              </a:rPr>
              <a:t>Tato politika musí zabránit petrifikaci současné struktury ekonomiky a vést  k  restrukturalizaci ekonomiky směrem k vyšším stupňům zpracování.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ruhová šipka 1"/>
          <p:cNvSpPr/>
          <p:nvPr/>
        </p:nvSpPr>
        <p:spPr>
          <a:xfrm rot="16200000" flipV="1">
            <a:off x="4275077" y="1133471"/>
            <a:ext cx="4318474" cy="4177600"/>
          </a:xfrm>
          <a:prstGeom prst="circularArrow">
            <a:avLst>
              <a:gd name="adj1" fmla="val 8331"/>
              <a:gd name="adj2" fmla="val 786637"/>
              <a:gd name="adj3" fmla="val 20439759"/>
              <a:gd name="adj4" fmla="val 1053177"/>
              <a:gd name="adj5" fmla="val 92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1114155805"/>
              </p:ext>
            </p:extLst>
          </p:nvPr>
        </p:nvGraphicFramePr>
        <p:xfrm>
          <a:off x="2470150" y="228601"/>
          <a:ext cx="8724902" cy="581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986" name="TextovéPole 21"/>
          <p:cNvSpPr txBox="1">
            <a:spLocks noChangeArrowheads="1"/>
          </p:cNvSpPr>
          <p:nvPr/>
        </p:nvSpPr>
        <p:spPr bwMode="auto">
          <a:xfrm>
            <a:off x="4447115" y="2636485"/>
            <a:ext cx="39243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solidFill>
                  <a:srgbClr val="C00000"/>
                </a:solidFill>
              </a:rPr>
              <a:t>CESTA K PROSPERITĚ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11413" y="1274763"/>
            <a:ext cx="9144000" cy="238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VII. Závěrečná úvaha o mzdové konvergenci českých mezd k nejvyspělejším státům EU a</a:t>
            </a:r>
            <a:r>
              <a:rPr lang="en-GB" dirty="0"/>
              <a:t> </a:t>
            </a:r>
            <a:r>
              <a:rPr lang="cs-CZ" dirty="0"/>
              <a:t>o</a:t>
            </a:r>
            <a:r>
              <a:rPr lang="en-GB" dirty="0"/>
              <a:t> </a:t>
            </a:r>
            <a:r>
              <a:rPr lang="cs-CZ" dirty="0"/>
              <a:t>úloze kurzu české koruny v tomto procesu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1413" y="3805238"/>
            <a:ext cx="9144000" cy="1655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6263" y="361950"/>
            <a:ext cx="10139362" cy="820738"/>
          </a:xfrm>
        </p:spPr>
        <p:txBody>
          <a:bodyPr>
            <a:normAutofit fontScale="90000"/>
          </a:bodyPr>
          <a:lstStyle/>
          <a:p>
            <a:r>
              <a:rPr lang="cs-CZ" sz="32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Za jak dlouho dostihnou české náklady práce náklady práce ve vyspělých zemích EU?</a:t>
            </a:r>
            <a:r>
              <a:rPr lang="cs-CZ" sz="3200" smtClean="0">
                <a:latin typeface="Arial" charset="0"/>
                <a:cs typeface="Arial" charset="0"/>
              </a:rPr>
              <a:t/>
            </a:r>
            <a:br>
              <a:rPr lang="cs-CZ" sz="3200" smtClean="0">
                <a:latin typeface="Arial" charset="0"/>
                <a:cs typeface="Arial" charset="0"/>
              </a:rPr>
            </a:br>
            <a:endParaRPr lang="cs-CZ" sz="3200" smtClean="0">
              <a:latin typeface="Arial" charset="0"/>
              <a:cs typeface="Arial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846263" y="1271588"/>
          <a:ext cx="10042525" cy="475456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25244"/>
                <a:gridCol w="1346200"/>
                <a:gridCol w="1206500"/>
                <a:gridCol w="1320800"/>
                <a:gridCol w="1371600"/>
                <a:gridCol w="1930400"/>
                <a:gridCol w="1741010"/>
              </a:tblGrid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</a:t>
                      </a: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práce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Euro/hodina </a:t>
                      </a:r>
                      <a:endParaRPr lang="cs-CZ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(nominální kurs)</a:t>
                      </a:r>
                      <a:endParaRPr lang="cs-CZ" sz="105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Podíl nákladů práce v ČR </a:t>
                      </a: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 nákladech práce ve sledované zemi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 </a:t>
                      </a:r>
                      <a:endParaRPr lang="cs-CZ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Rychlost </a:t>
                      </a: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konvergence nákl. práce ČR vůči</a:t>
                      </a:r>
                      <a:endParaRPr lang="cs-CZ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sledované zemí za 10 let</a:t>
                      </a:r>
                      <a:b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(procentní body)</a:t>
                      </a:r>
                      <a:endParaRPr lang="cs-CZ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vyrovnání úrovně </a:t>
                      </a: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nákladů práce</a:t>
                      </a:r>
                      <a:endParaRPr lang="cs-CZ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zbývá ČR </a:t>
                      </a:r>
                      <a:b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(procentní body)</a:t>
                      </a:r>
                      <a:endParaRPr lang="cs-CZ" sz="105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355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Norsko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Dánsko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23,3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76,7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29,2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Švédsko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Francie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28,2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Nizozemí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21,2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Finsko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23,8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25,2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31,5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29,8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70,2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3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Německo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70,1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  <a:tr h="246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ČR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980" marR="529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2646363" y="1955800"/>
            <a:ext cx="8859837" cy="3530600"/>
          </a:xfrm>
        </p:spPr>
        <p:txBody>
          <a:bodyPr/>
          <a:lstStyle/>
          <a:p>
            <a:pPr algn="ctr"/>
            <a:r>
              <a:rPr lang="cs-CZ" dirty="0" smtClean="0">
                <a:latin typeface="Arial" charset="0"/>
                <a:cs typeface="Arial" charset="0"/>
              </a:rPr>
              <a:t>Některá doporučení Vize ČMKOS z roku 2012 se za vlády současné koalice již naplnila či se naplňují, rozhodující část našich doporučení je stále aktuální </a:t>
            </a:r>
            <a:r>
              <a:rPr lang="cs-CZ" dirty="0" smtClean="0">
                <a:latin typeface="Arial" charset="0"/>
                <a:cs typeface="Arial" charset="0"/>
              </a:rPr>
              <a:t>a platná</a:t>
            </a:r>
            <a:r>
              <a:rPr lang="cs-CZ" dirty="0" smtClean="0">
                <a:latin typeface="Arial" charset="0"/>
                <a:cs typeface="Arial" charset="0"/>
              </a:rPr>
              <a:t>.  </a:t>
            </a:r>
            <a:br>
              <a:rPr lang="cs-CZ" dirty="0" smtClean="0">
                <a:latin typeface="Arial" charset="0"/>
                <a:cs typeface="Arial" charset="0"/>
              </a:rPr>
            </a:br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Počet let za které dostihne ČR sledovanou zemi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171700" y="1143000"/>
          <a:ext cx="9293225" cy="485775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213050"/>
                <a:gridCol w="2616200"/>
                <a:gridCol w="2731974"/>
                <a:gridCol w="2731974"/>
              </a:tblGrid>
              <a:tr h="357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Země</a:t>
                      </a:r>
                      <a:r>
                        <a:rPr lang="cs-CZ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Rok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 </a:t>
                      </a: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současném </a:t>
                      </a: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kursu a rychlosti konvergence z předchozích 10 let</a:t>
                      </a:r>
                      <a:endParaRPr lang="cs-CZ" sz="18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 </a:t>
                      </a: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kursu silnějším </a:t>
                      </a: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 10% a rychlosti konvergence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předchozích 10 let</a:t>
                      </a:r>
                      <a:endParaRPr lang="cs-CZ" sz="18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 </a:t>
                      </a: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kursu silnějším </a:t>
                      </a: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 20% a rychlosti konvergence z předchozích 10 let</a:t>
                      </a:r>
                      <a:endParaRPr lang="cs-CZ" sz="18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5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Norsko</a:t>
                      </a:r>
                      <a:endParaRPr lang="cs-CZ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nikdy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nikdy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495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5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Dánsko</a:t>
                      </a:r>
                      <a:endParaRPr lang="cs-CZ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5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Belgie</a:t>
                      </a:r>
                      <a:endParaRPr lang="cs-CZ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5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Švédsko</a:t>
                      </a:r>
                      <a:endParaRPr lang="cs-CZ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5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Francie</a:t>
                      </a:r>
                      <a:endParaRPr lang="cs-CZ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5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Nizozemí</a:t>
                      </a:r>
                      <a:endParaRPr lang="cs-CZ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5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Finsko</a:t>
                      </a:r>
                      <a:endParaRPr lang="cs-CZ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5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</a:t>
                      </a:r>
                      <a:endParaRPr lang="cs-CZ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5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Německo</a:t>
                      </a:r>
                      <a:endParaRPr lang="cs-CZ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ČR</a:t>
                      </a:r>
                      <a:endParaRPr lang="cs-CZ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pPr algn="ctr"/>
            <a:r>
              <a:rPr lang="cs-CZ" smtClean="0">
                <a:latin typeface="Arial" charset="0"/>
                <a:cs typeface="Arial" charset="0"/>
              </a:rPr>
              <a:t>Z á v ě 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6263" y="1092200"/>
            <a:ext cx="10139362" cy="50847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400" dirty="0" smtClean="0">
                <a:latin typeface="Arial" charset="0"/>
                <a:cs typeface="Arial" charset="0"/>
              </a:rPr>
              <a:t>Přibližování ČR k nejvyspělejším zemím EU v nákladech práce při současné struktuře české ekonomiky a kursu koruny nemá smysluplné východisko ,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400" dirty="0" smtClean="0">
                <a:latin typeface="Arial" charset="0"/>
                <a:cs typeface="Arial" charset="0"/>
              </a:rPr>
              <a:t>Řešení je nutno založit paralelně  jak ve mzdách tak i v kursu,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400" dirty="0" smtClean="0">
                <a:latin typeface="Arial" charset="0"/>
                <a:cs typeface="Arial" charset="0"/>
              </a:rPr>
              <a:t>Mzdy -  je třeba rychlejšího růstu nominálních mezd mezi ČR </a:t>
            </a:r>
            <a:r>
              <a:rPr lang="cs-CZ" sz="2400" dirty="0" smtClean="0">
                <a:latin typeface="Arial" charset="0"/>
                <a:cs typeface="Arial" charset="0"/>
              </a:rPr>
              <a:t>a vyspělými </a:t>
            </a:r>
            <a:r>
              <a:rPr lang="cs-CZ" sz="2400" dirty="0" smtClean="0">
                <a:latin typeface="Arial" charset="0"/>
                <a:cs typeface="Arial" charset="0"/>
              </a:rPr>
              <a:t>státy EU,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400" dirty="0" smtClean="0">
                <a:latin typeface="Arial" charset="0"/>
                <a:cs typeface="Arial" charset="0"/>
              </a:rPr>
              <a:t>Kurs koruny -  je naprosto nezbytné nebránit posilování kurzu české koruny,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400" dirty="0" smtClean="0">
                <a:latin typeface="Arial" charset="0"/>
                <a:cs typeface="Arial" charset="0"/>
              </a:rPr>
              <a:t>Jen výrazné posílení kurzu koruny o cca 20 % dává smysluplnou šanci přiblížení mezd alespoň k sousedním zemím v dohledném časovém úseku jednoho lidského života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None/>
            </a:pPr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Krátkodobá opatření 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1846263" y="1092200"/>
            <a:ext cx="10139362" cy="5084763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Začít skutečně bojovat proti korupci (vč. boje proti lichvě a lichvářům),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Urychleně přijmout opatření na posílení příjmů státního rozpočtu ( pokladny s fiskální pamětí pokladny s fiskální pamětí, zákon o prokazování majetku),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Zvýšit sazbu daně z příjmů právnických osob o 1 až 2 body s podstatnou redukcí výjimek,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Výrazně posílit úlohu majetkových daní – zvýšit sazby a zavést progresívní zdanění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mtClean="0">
                <a:latin typeface="Arial" charset="0"/>
                <a:cs typeface="Arial" charset="0"/>
              </a:rPr>
              <a:t>Zrušit pro podnikatele možnost nakupovat osobní vozy bez DPH,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Dlouhodobá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6263" y="1092200"/>
            <a:ext cx="10139362" cy="5084763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600" b="1" u="sng" smtClean="0">
                <a:latin typeface="Arial" charset="0"/>
                <a:cs typeface="Arial" charset="0"/>
              </a:rPr>
              <a:t>Formulovat prorůstovou hospodářskou politiku</a:t>
            </a:r>
            <a:r>
              <a:rPr lang="cs-CZ" sz="2600" b="1" smtClean="0">
                <a:latin typeface="Arial" charset="0"/>
                <a:cs typeface="Arial" charset="0"/>
              </a:rPr>
              <a:t>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200" smtClean="0">
                <a:latin typeface="Arial" charset="0"/>
                <a:cs typeface="Arial" charset="0"/>
              </a:rPr>
              <a:t>postavenou na zvýšení konkurenceschopnosti na základě kvalifikované práce a ne na co nejlacinějších pracovních nákladech a  nízkých mzdách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cs-CZ" sz="2200" b="1" u="sng" smtClean="0">
              <a:latin typeface="Arial" charset="0"/>
              <a:cs typeface="Arial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600" b="1" u="sng" smtClean="0">
                <a:latin typeface="Arial" charset="0"/>
                <a:cs typeface="Arial" charset="0"/>
              </a:rPr>
              <a:t>Zavést pořádek do oblasti veřejných financí</a:t>
            </a:r>
            <a:endParaRPr lang="cs-CZ" sz="2600" smtClean="0">
              <a:latin typeface="Arial" charset="0"/>
              <a:cs typeface="Arial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200" b="1" i="1" smtClean="0">
                <a:latin typeface="Arial" charset="0"/>
                <a:cs typeface="Arial" charset="0"/>
              </a:rPr>
              <a:t>změnit strukturu daňového systému</a:t>
            </a:r>
            <a:r>
              <a:rPr lang="cs-CZ" sz="2200" smtClean="0">
                <a:latin typeface="Arial" charset="0"/>
                <a:cs typeface="Arial" charset="0"/>
              </a:rPr>
              <a:t> a posílit přímé daně, daně majetkové a zavést daňovou progresi </a:t>
            </a:r>
          </a:p>
          <a:p>
            <a:pPr lvl="3"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smtClean="0">
                <a:latin typeface="Arial" charset="0"/>
                <a:cs typeface="Arial" charset="0"/>
              </a:rPr>
              <a:t>řešit problém ve zdanění mezi OSVČ a zaměstnanci, </a:t>
            </a:r>
          </a:p>
          <a:p>
            <a:pPr lvl="3"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smtClean="0">
                <a:latin typeface="Arial" charset="0"/>
                <a:cs typeface="Arial" charset="0"/>
              </a:rPr>
              <a:t>řádně posoudit a případné odstranit velkého rozsahu nejrůznějších výjimek, slev a úlev v jednotlivých daňových okruzích, </a:t>
            </a:r>
          </a:p>
          <a:p>
            <a:pPr lvl="3"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700" smtClean="0">
                <a:latin typeface="Arial" charset="0"/>
                <a:cs typeface="Arial" charset="0"/>
              </a:rPr>
              <a:t>řešit zneužívání vnitrokoncernových (transferových) cen a poskytováním služeb uvnitř skupiny za účelem daňové optimalizace,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200" b="1" i="1" smtClean="0">
                <a:latin typeface="Arial" charset="0"/>
                <a:cs typeface="Arial" charset="0"/>
              </a:rPr>
              <a:t>na straně výdajů veřejných rozpočtů</a:t>
            </a:r>
            <a:r>
              <a:rPr lang="cs-CZ" sz="2200" smtClean="0">
                <a:latin typeface="Arial" charset="0"/>
                <a:cs typeface="Arial" charset="0"/>
              </a:rPr>
              <a:t>  provést podrobný audit všech výdajových položek všech částí veřejných financí a na základě tohoto auditu a zvolených priorit uvážlivě redukovat výdajovou stranu rozpočtů,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cs-CZ" sz="26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Dlouhodobá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6263" y="1092200"/>
            <a:ext cx="10139362" cy="53086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2000" b="1" u="sng" smtClean="0">
                <a:latin typeface="Arial" charset="0"/>
                <a:cs typeface="Arial" charset="0"/>
              </a:rPr>
              <a:t>Zvýšit efektivnost a výkonnost české ekonomiky</a:t>
            </a:r>
          </a:p>
          <a:p>
            <a:pPr lvl="2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600" b="1" i="1" smtClean="0">
                <a:latin typeface="Arial" charset="0"/>
                <a:cs typeface="Arial" charset="0"/>
              </a:rPr>
              <a:t>podstatně zvýšit podporu technickému školství</a:t>
            </a:r>
            <a:r>
              <a:rPr lang="cs-CZ" sz="1600" smtClean="0">
                <a:latin typeface="Arial" charset="0"/>
                <a:cs typeface="Arial" charset="0"/>
              </a:rPr>
              <a:t> – od učňovských škol přes střední technické školy až po vysoké školy,</a:t>
            </a:r>
          </a:p>
          <a:p>
            <a:pPr lvl="2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600" b="1" i="1" smtClean="0">
                <a:latin typeface="Arial" charset="0"/>
                <a:cs typeface="Arial" charset="0"/>
              </a:rPr>
              <a:t>podstatně zvýšit podporu výzkumu a vývoje</a:t>
            </a:r>
            <a:r>
              <a:rPr lang="cs-CZ" sz="1600" smtClean="0">
                <a:latin typeface="Arial" charset="0"/>
                <a:cs typeface="Arial" charset="0"/>
              </a:rPr>
              <a:t> s cílem zvýšit podíl vývozu technologií v českém exportu a roli českých firem jako finálních – generálních – dodavatelů velkých investičních celků, </a:t>
            </a:r>
          </a:p>
          <a:p>
            <a:pPr lvl="2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600" b="1" i="1" smtClean="0">
                <a:latin typeface="Arial" charset="0"/>
                <a:cs typeface="Arial" charset="0"/>
              </a:rPr>
              <a:t>k podpoře exportu českých technologií na tyto trhy založit státní exportní společnost,</a:t>
            </a:r>
            <a:r>
              <a:rPr lang="cs-CZ" sz="1600" smtClean="0">
                <a:latin typeface="Arial" charset="0"/>
                <a:cs typeface="Arial" charset="0"/>
              </a:rPr>
              <a:t> která by zajišťovala komplexní vývoz s garancí státu,</a:t>
            </a:r>
          </a:p>
          <a:p>
            <a:pPr lvl="2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600" b="1" i="1" smtClean="0">
                <a:latin typeface="Arial" charset="0"/>
                <a:cs typeface="Arial" charset="0"/>
              </a:rPr>
              <a:t>ke zvýšení podílu výzkumu a vývoje, </a:t>
            </a:r>
            <a:r>
              <a:rPr lang="cs-CZ" sz="1600" smtClean="0">
                <a:latin typeface="Arial" charset="0"/>
                <a:cs typeface="Arial" charset="0"/>
              </a:rPr>
              <a:t>koordinovat rozvoj vědeckotechnických parků a inovačních center,</a:t>
            </a:r>
          </a:p>
          <a:p>
            <a:pPr lvl="2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600" b="1" i="1" smtClean="0">
                <a:latin typeface="Arial" charset="0"/>
                <a:cs typeface="Arial" charset="0"/>
              </a:rPr>
              <a:t>zcela změnit dosavadní podporu českého zemědělství </a:t>
            </a:r>
            <a:r>
              <a:rPr lang="cs-CZ" sz="1600" smtClean="0">
                <a:latin typeface="Arial" charset="0"/>
                <a:cs typeface="Arial" charset="0"/>
              </a:rPr>
              <a:t>s cílem zvýšit podíl tuzemských potravin na spotřebě na 80–90 %,</a:t>
            </a:r>
          </a:p>
          <a:p>
            <a:pPr lvl="2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600" b="1" i="1" smtClean="0">
                <a:latin typeface="Arial" charset="0"/>
                <a:cs typeface="Arial" charset="0"/>
              </a:rPr>
              <a:t>podpořit rozvoj sociálního bydlení </a:t>
            </a:r>
            <a:r>
              <a:rPr lang="cs-CZ" sz="1600" smtClean="0">
                <a:latin typeface="Arial" charset="0"/>
                <a:cs typeface="Arial" charset="0"/>
              </a:rPr>
              <a:t>– výstavba nejméně 50 tis. bytů v sociálním bydlení,</a:t>
            </a:r>
          </a:p>
          <a:p>
            <a:pPr lvl="2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1600" b="1" i="1" smtClean="0">
                <a:latin typeface="Arial" charset="0"/>
                <a:cs typeface="Arial" charset="0"/>
              </a:rPr>
              <a:t>rozvinout některé infrastrukturní projekty: </a:t>
            </a:r>
            <a:r>
              <a:rPr lang="cs-CZ" sz="1600" smtClean="0">
                <a:latin typeface="Arial" charset="0"/>
                <a:cs typeface="Arial" charset="0"/>
              </a:rPr>
              <a:t>podpořit dostavbu 3. a 4. bloku JETE. Schválit Státní energetickou koncepci, která zajistí vysokou energetickou a surovinovou efektivnost využití výchozích surovin a zajistí dostatek hnědého uhlí zejména pro teplárenství. - </a:t>
            </a:r>
            <a:r>
              <a:rPr lang="cs-CZ" sz="1600" b="1" i="1" smtClean="0">
                <a:latin typeface="Arial" charset="0"/>
                <a:cs typeface="Arial" charset="0"/>
              </a:rPr>
              <a:t>rozvinout vodní dopravu</a:t>
            </a:r>
            <a:r>
              <a:rPr lang="cs-CZ" sz="1600" smtClean="0">
                <a:latin typeface="Arial" charset="0"/>
                <a:cs typeface="Arial" charset="0"/>
              </a:rPr>
              <a:t> – dostavět jezy na Labi, které umožní rozvinout levnou dopravu po Labi. </a:t>
            </a:r>
            <a:r>
              <a:rPr lang="cs-CZ" sz="1600" b="1" i="1" smtClean="0">
                <a:latin typeface="Arial" charset="0"/>
                <a:cs typeface="Arial" charset="0"/>
              </a:rPr>
              <a:t>je možno uvažovat i o dalších infrastrukturních projektech</a:t>
            </a:r>
            <a:r>
              <a:rPr lang="cs-CZ" sz="1600" smtClean="0">
                <a:latin typeface="Arial" charset="0"/>
                <a:cs typeface="Arial" charset="0"/>
              </a:rPr>
              <a:t> (zajištění dopravní obslužnosti, rozvoj a údržba dopravní infrastruktury a další) – </a:t>
            </a:r>
            <a:r>
              <a:rPr lang="cs-CZ" sz="1600" b="1" i="1" smtClean="0">
                <a:latin typeface="Arial" charset="0"/>
                <a:cs typeface="Arial" charset="0"/>
              </a:rPr>
              <a:t>ovšem při řádné obchodní soutěži, kde se nebude krást</a:t>
            </a:r>
            <a:endParaRPr lang="cs-CZ" sz="16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11413" y="1262063"/>
            <a:ext cx="9144000" cy="238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II. Cílem Vize změny hospodářské strategie </a:t>
            </a:r>
            <a:r>
              <a:rPr lang="cs-CZ" dirty="0" smtClean="0"/>
              <a:t>ČR </a:t>
            </a:r>
            <a:r>
              <a:rPr lang="cs-CZ" dirty="0"/>
              <a:t>je nalezení odpovědi na dvě klíčové otázky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1413" y="4491038"/>
            <a:ext cx="9144000" cy="1655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846263" y="95250"/>
            <a:ext cx="10139362" cy="820738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6263" y="915988"/>
            <a:ext cx="10139362" cy="5260975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cs-CZ" b="1" dirty="0" smtClean="0">
                <a:latin typeface="Arial" charset="0"/>
                <a:cs typeface="Arial" charset="0"/>
              </a:rPr>
              <a:t>Otázka č. 1</a:t>
            </a:r>
          </a:p>
          <a:p>
            <a:pPr marL="0" indent="0">
              <a:buFont typeface="Arial" charset="0"/>
              <a:buNone/>
            </a:pPr>
            <a:r>
              <a:rPr lang="cs-CZ" dirty="0" smtClean="0">
                <a:latin typeface="Arial" charset="0"/>
                <a:cs typeface="Arial" charset="0"/>
              </a:rPr>
              <a:t>Proč Česká republika, jeden z nejvyspělejších států střední </a:t>
            </a:r>
            <a:r>
              <a:rPr lang="cs-CZ" dirty="0" smtClean="0">
                <a:latin typeface="Arial" charset="0"/>
                <a:cs typeface="Arial" charset="0"/>
              </a:rPr>
              <a:t>a východní </a:t>
            </a:r>
            <a:r>
              <a:rPr lang="cs-CZ" dirty="0" smtClean="0">
                <a:latin typeface="Arial" charset="0"/>
                <a:cs typeface="Arial" charset="0"/>
              </a:rPr>
              <a:t>Evropy, stát s dlouhou industriální tradicí </a:t>
            </a:r>
            <a:r>
              <a:rPr lang="cs-CZ" dirty="0" smtClean="0">
                <a:latin typeface="Arial" charset="0"/>
                <a:cs typeface="Arial" charset="0"/>
              </a:rPr>
              <a:t>a poměrně </a:t>
            </a:r>
            <a:r>
              <a:rPr lang="cs-CZ" dirty="0" smtClean="0">
                <a:latin typeface="Arial" charset="0"/>
                <a:cs typeface="Arial" charset="0"/>
              </a:rPr>
              <a:t>vysokou kvalifikační a vzdělanostní úrovní má v rámci EU jedny z nejnižších mezd?</a:t>
            </a:r>
          </a:p>
          <a:p>
            <a:pPr marL="0" indent="0"/>
            <a:endParaRPr lang="cs-CZ" dirty="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cs-CZ" b="1" dirty="0" smtClean="0">
                <a:latin typeface="Arial" charset="0"/>
                <a:cs typeface="Arial" charset="0"/>
              </a:rPr>
              <a:t>Otázka č. 2</a:t>
            </a:r>
          </a:p>
          <a:p>
            <a:pPr marL="0" indent="0">
              <a:buFont typeface="Arial" charset="0"/>
              <a:buNone/>
            </a:pPr>
            <a:r>
              <a:rPr lang="cs-CZ" dirty="0" smtClean="0">
                <a:latin typeface="Arial" charset="0"/>
                <a:cs typeface="Arial" charset="0"/>
              </a:rPr>
              <a:t>Jak tento stav změnit?</a:t>
            </a:r>
          </a:p>
          <a:p>
            <a:pPr marL="0" indent="0"/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/>
          <p:cNvGraphicFramePr/>
          <p:nvPr/>
        </p:nvGraphicFramePr>
        <p:xfrm>
          <a:off x="1898146" y="215900"/>
          <a:ext cx="10014454" cy="597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-16-9-prezentace-cmkos-.potx" id="{49B346CA-A57E-4101-8DA0-B7AB1E8E6270}" vid="{0BEC3BAD-655E-44F3-8ACF-72BA652DD44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sablona-cmkos-16-9</Template>
  <TotalTime>303</TotalTime>
  <Words>800</Words>
  <Application>Microsoft Office PowerPoint</Application>
  <PresentationFormat>Širokoúhlá obrazovka</PresentationFormat>
  <Paragraphs>390</Paragraphs>
  <Slides>31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Motiv Office</vt:lpstr>
      <vt:lpstr>Vize změny hospodářské strategie ČR</vt:lpstr>
      <vt:lpstr>I. „Vize změny hospodářské strategie ČR“ navazuje a rozvíjí dokument „Vize ČMKOS pro Českou republiku“ z června 2012</vt:lpstr>
      <vt:lpstr>Některá doporučení Vize ČMKOS z roku 2012 se za vlády současné koalice již naplnila či se naplňují, rozhodující část našich doporučení je stále aktuální a platná.   </vt:lpstr>
      <vt:lpstr>Krátkodobá opatření </vt:lpstr>
      <vt:lpstr>Dlouhodobá opatření</vt:lpstr>
      <vt:lpstr>Dlouhodobá opatření</vt:lpstr>
      <vt:lpstr>II. Cílem Vize změny hospodářské strategie ČR je nalezení odpovědi na dvě klíčové otázky</vt:lpstr>
      <vt:lpstr> </vt:lpstr>
      <vt:lpstr>Prezentace aplikace PowerPoint</vt:lpstr>
      <vt:lpstr>Prezentace aplikace PowerPoint</vt:lpstr>
      <vt:lpstr>III. Tři příčiny dlouhodobého udržování velmi nízké mzdové hladiny v České republice</vt:lpstr>
      <vt:lpstr>Příčina č. 1</vt:lpstr>
      <vt:lpstr>Příčina č. 2</vt:lpstr>
      <vt:lpstr>Příčina č. 2</vt:lpstr>
      <vt:lpstr>Příčina č. 2</vt:lpstr>
      <vt:lpstr>Příčina č. 3</vt:lpstr>
      <vt:lpstr>Sbližování ekonomických úrovní vybraných států SVE po vstupu do EU v letech  2005 – 2014 </vt:lpstr>
      <vt:lpstr>IV. V ČR dlouhodobě klesá produktivita práce</vt:lpstr>
      <vt:lpstr>Prezentace aplikace PowerPoint</vt:lpstr>
      <vt:lpstr>Prezentace aplikace PowerPoint</vt:lpstr>
      <vt:lpstr>V. Délka pracovní doby v České republice je jedna z nejdelších v Evropě a stále narůstá</vt:lpstr>
      <vt:lpstr>Prezentace aplikace PowerPoint</vt:lpstr>
      <vt:lpstr>Roční počet odpracovaných hodin na zaměstnance v některých zemích EU</vt:lpstr>
      <vt:lpstr>VI. Změna profilu české ekonomiky je naprostou nezbytností</vt:lpstr>
      <vt:lpstr>Prezentace aplikace PowerPoint</vt:lpstr>
      <vt:lpstr>Prezentace aplikace PowerPoint</vt:lpstr>
      <vt:lpstr>Prezentace aplikace PowerPoint</vt:lpstr>
      <vt:lpstr>VII. Závěrečná úvaha o mzdové konvergenci českých mezd k nejvyspělejším státům EU a o úloze kurzu české koruny v tomto procesu </vt:lpstr>
      <vt:lpstr>Za jak dlouho dostihnou české náklady práce náklady práce ve vyspělých zemích EU? </vt:lpstr>
      <vt:lpstr>Počet let za které dostihne ČR sledovanou zemi</vt:lpstr>
      <vt:lpstr>Z á v ě 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ČMKOS</dc:creator>
  <cp:lastModifiedBy>Václav Procházka</cp:lastModifiedBy>
  <cp:revision>31</cp:revision>
  <dcterms:created xsi:type="dcterms:W3CDTF">2015-10-13T09:21:20Z</dcterms:created>
  <dcterms:modified xsi:type="dcterms:W3CDTF">2015-11-13T11:06:20Z</dcterms:modified>
</cp:coreProperties>
</file>