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149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69" r:id="rId4"/>
    <p:sldId id="258" r:id="rId5"/>
    <p:sldId id="260" r:id="rId6"/>
    <p:sldId id="261" r:id="rId7"/>
    <p:sldId id="267" r:id="rId8"/>
    <p:sldId id="262" r:id="rId9"/>
    <p:sldId id="263" r:id="rId10"/>
    <p:sldId id="264" r:id="rId11"/>
    <p:sldId id="265" r:id="rId12"/>
    <p:sldId id="266" r:id="rId13"/>
    <p:sldId id="268" r:id="rId14"/>
  </p:sldIdLst>
  <p:sldSz cx="9144000" cy="6858000" type="screen4x3"/>
  <p:notesSz cx="6858000" cy="9947275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5715EB-3156-48E5-9560-CA52A35AB0F8}" type="datetimeFigureOut">
              <a:rPr lang="sk-SK" smtClean="0"/>
              <a:pPr/>
              <a:t>10.10.2017</a:t>
            </a:fld>
            <a:endParaRPr lang="sk-SK"/>
          </a:p>
        </p:txBody>
      </p:sp>
      <p:sp>
        <p:nvSpPr>
          <p:cNvPr id="4" name="Zástupný symbol obrazu snímky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43013"/>
            <a:ext cx="447675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k-SK"/>
          </a:p>
        </p:txBody>
      </p:sp>
      <p:sp>
        <p:nvSpPr>
          <p:cNvPr id="5" name="Zástupný symbol poznámok 4"/>
          <p:cNvSpPr>
            <a:spLocks noGrp="1"/>
          </p:cNvSpPr>
          <p:nvPr>
            <p:ph type="body" sz="quarter" idx="3"/>
          </p:nvPr>
        </p:nvSpPr>
        <p:spPr>
          <a:xfrm>
            <a:off x="685800" y="4787900"/>
            <a:ext cx="5486400" cy="39163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4"/>
          </p:nvPr>
        </p:nvSpPr>
        <p:spPr>
          <a:xfrm>
            <a:off x="0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5"/>
          </p:nvPr>
        </p:nvSpPr>
        <p:spPr>
          <a:xfrm>
            <a:off x="3884613" y="9448800"/>
            <a:ext cx="29718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46B34C-8804-45D6-B4C3-63876D097C47}" type="slidenum">
              <a:rPr lang="sk-SK" smtClean="0"/>
              <a:pPr/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839278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ál 3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Ovál 4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Nadpis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22" name="Podnadpis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sk-SK" smtClean="0"/>
              <a:t>Kliknite sem a upravte štýl predlohy podnadpisov.</a:t>
            </a:r>
            <a:endParaRPr lang="en-US"/>
          </a:p>
        </p:txBody>
      </p:sp>
      <p:sp>
        <p:nvSpPr>
          <p:cNvPr id="6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9034E2F-EFAB-4881-A689-DC606E8699DC}" type="datetimeFigureOut">
              <a:rPr lang="sk-SK"/>
              <a:pPr>
                <a:defRPr/>
              </a:pPr>
              <a:t>10.10.2017</a:t>
            </a:fld>
            <a:endParaRPr lang="sk-SK" dirty="0"/>
          </a:p>
        </p:txBody>
      </p:sp>
      <p:sp>
        <p:nvSpPr>
          <p:cNvPr id="7" name="Zástupný symbol päty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sk-SK" dirty="0"/>
          </a:p>
        </p:txBody>
      </p:sp>
      <p:sp>
        <p:nvSpPr>
          <p:cNvPr id="8" name="Zástupný symbol čísla snímky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C1C2E05-CF4F-4DDF-9440-34400DF120E6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dátumu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45512-8DC9-4078-8E1B-93ACF05208E3}" type="datetimeFigureOut">
              <a:rPr lang="sk-SK"/>
              <a:pPr>
                <a:defRPr/>
              </a:pPr>
              <a:t>10.10.2017</a:t>
            </a:fld>
            <a:endParaRPr lang="sk-SK" dirty="0"/>
          </a:p>
        </p:txBody>
      </p:sp>
      <p:sp>
        <p:nvSpPr>
          <p:cNvPr id="5" name="Zástupný symbol päty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A0FBBC-8745-4DB7-B304-5C3F4D513D5E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dátumu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D30A2-C665-440A-85CF-3F347806841D}" type="datetimeFigureOut">
              <a:rPr lang="sk-SK"/>
              <a:pPr>
                <a:defRPr/>
              </a:pPr>
              <a:t>10.10.2017</a:t>
            </a:fld>
            <a:endParaRPr lang="sk-SK" dirty="0"/>
          </a:p>
        </p:txBody>
      </p:sp>
      <p:sp>
        <p:nvSpPr>
          <p:cNvPr id="5" name="Zástupný symbol päty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94476-0DB9-492C-9591-0929D4DBD37F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dátumu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CDACE-884C-4287-B61C-73CE6F23A60E}" type="datetimeFigureOut">
              <a:rPr lang="sk-SK"/>
              <a:pPr>
                <a:defRPr/>
              </a:pPr>
              <a:t>10.10.2017</a:t>
            </a:fld>
            <a:endParaRPr lang="sk-SK" dirty="0"/>
          </a:p>
        </p:txBody>
      </p:sp>
      <p:sp>
        <p:nvSpPr>
          <p:cNvPr id="5" name="Zástupný symbol päty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912246-8E17-4D88-A26C-8EC140A400F2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ĺžnik 3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Obdĺžnik 4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Ovál 5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Ovál 6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8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75F3F2B-BAB8-4697-8F21-E468FDD599C2}" type="datetimeFigureOut">
              <a:rPr lang="sk-SK"/>
              <a:pPr>
                <a:defRPr/>
              </a:pPr>
              <a:t>10.10.2017</a:t>
            </a:fld>
            <a:endParaRPr lang="sk-SK" dirty="0"/>
          </a:p>
        </p:txBody>
      </p:sp>
      <p:sp>
        <p:nvSpPr>
          <p:cNvPr id="9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sk-SK" dirty="0"/>
          </a:p>
        </p:txBody>
      </p:sp>
      <p:sp>
        <p:nvSpPr>
          <p:cNvPr id="10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3354FB2-F3B5-4DB6-8840-860E66742BF4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5" name="Zástupný symbol dátumu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EEC0F-E22A-4C72-8259-DFE0BCABCEF0}" type="datetimeFigureOut">
              <a:rPr lang="sk-SK"/>
              <a:pPr>
                <a:defRPr/>
              </a:pPr>
              <a:t>10.10.2017</a:t>
            </a:fld>
            <a:endParaRPr lang="sk-SK" dirty="0"/>
          </a:p>
        </p:txBody>
      </p:sp>
      <p:sp>
        <p:nvSpPr>
          <p:cNvPr id="6" name="Zástupný symbol päty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D3602-C191-41D2-B74C-AB0C7254AF5F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618EB68-C753-4D4B-BB7B-EDE555CE7FDA}" type="datetimeFigureOut">
              <a:rPr lang="sk-SK"/>
              <a:pPr>
                <a:defRPr/>
              </a:pPr>
              <a:t>10.10.2017</a:t>
            </a:fld>
            <a:endParaRPr lang="sk-SK" dirty="0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sk-SK" dirty="0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1C3959D-2C68-4570-8E6C-87EE134D2B31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dátumu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9495E-CEEF-4F6B-8060-F9D84ED86D24}" type="datetimeFigureOut">
              <a:rPr lang="sk-SK"/>
              <a:pPr>
                <a:defRPr/>
              </a:pPr>
              <a:t>10.10.2017</a:t>
            </a:fld>
            <a:endParaRPr lang="sk-SK" dirty="0"/>
          </a:p>
        </p:txBody>
      </p:sp>
      <p:sp>
        <p:nvSpPr>
          <p:cNvPr id="4" name="Zástupný symbol päty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/>
          </a:p>
        </p:txBody>
      </p:sp>
      <p:sp>
        <p:nvSpPr>
          <p:cNvPr id="5" name="Zástupný symbol čísla snímky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1B88D-07D3-487C-AB7C-C00EF60D7784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Obdĺžnik 2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16E743B-2A11-4080-ABF6-708E3E468D12}" type="datetimeFigureOut">
              <a:rPr lang="sk-SK"/>
              <a:pPr>
                <a:defRPr/>
              </a:pPr>
              <a:t>10.10.2017</a:t>
            </a:fld>
            <a:endParaRPr lang="sk-SK" dirty="0"/>
          </a:p>
        </p:txBody>
      </p:sp>
      <p:sp>
        <p:nvSpPr>
          <p:cNvPr id="5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sk-SK" dirty="0"/>
          </a:p>
        </p:txBody>
      </p:sp>
      <p:sp>
        <p:nvSpPr>
          <p:cNvPr id="6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07FCC35-3013-4FE5-B813-8E2F97E8D815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4F1C3FF-ACB8-472C-9AB9-4EFA58D7082D}" type="datetimeFigureOut">
              <a:rPr lang="sk-SK"/>
              <a:pPr>
                <a:defRPr/>
              </a:pPr>
              <a:t>10.10.2017</a:t>
            </a:fld>
            <a:endParaRPr lang="sk-SK" dirty="0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sk-SK" dirty="0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6D63A8-534A-498C-808B-2EB5DF73B0C5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ĺžnik 4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 dirty="0">
              <a:latin typeface="+mn-lt"/>
              <a:cs typeface="+mn-cs"/>
            </a:endParaRPr>
          </a:p>
        </p:txBody>
      </p:sp>
      <p:sp>
        <p:nvSpPr>
          <p:cNvPr id="6" name="Vývojový diagram: proces 5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Vývojový diagram: proces 6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sk-SK" noProof="0" dirty="0" smtClean="0"/>
              <a:t>Ak chcete pridať obrázok, kliknite na ikonu</a:t>
            </a:r>
            <a:endParaRPr lang="en-US" noProof="0" dirty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8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A3043B9-9BD6-4674-865D-9CBB5E2A0783}" type="datetimeFigureOut">
              <a:rPr lang="sk-SK"/>
              <a:pPr>
                <a:defRPr/>
              </a:pPr>
              <a:t>10.10.2017</a:t>
            </a:fld>
            <a:endParaRPr lang="sk-SK" dirty="0"/>
          </a:p>
        </p:txBody>
      </p:sp>
      <p:sp>
        <p:nvSpPr>
          <p:cNvPr id="9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sk-SK" dirty="0"/>
          </a:p>
        </p:txBody>
      </p:sp>
      <p:sp>
        <p:nvSpPr>
          <p:cNvPr id="10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95E4A1B-C865-4317-8C71-DECE9FA84AA4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oláč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Ovál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Prstenec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Obdĺžnik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Zástupný symbol nadpisu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sk-SK" smtClean="0"/>
              <a:t>Kliknite sem a upravte štýl predlohy nadpisov.</a:t>
            </a:r>
            <a:endParaRPr lang="en-US"/>
          </a:p>
        </p:txBody>
      </p:sp>
      <p:sp>
        <p:nvSpPr>
          <p:cNvPr id="1033" name="Zástupný symbol textu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 smtClean="0"/>
          </a:p>
        </p:txBody>
      </p:sp>
      <p:sp>
        <p:nvSpPr>
          <p:cNvPr id="24" name="Zástupný symbol dátumu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9D7D920-6DA6-4486-9E5D-65E7BBEBB76B}" type="datetimeFigureOut">
              <a:rPr lang="sk-SK"/>
              <a:pPr>
                <a:defRPr/>
              </a:pPr>
              <a:t>10.10.2017</a:t>
            </a:fld>
            <a:endParaRPr lang="sk-SK" dirty="0"/>
          </a:p>
        </p:txBody>
      </p:sp>
      <p:sp>
        <p:nvSpPr>
          <p:cNvPr id="10" name="Zástupný symbol päty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sk-SK" dirty="0"/>
          </a:p>
        </p:txBody>
      </p:sp>
      <p:sp>
        <p:nvSpPr>
          <p:cNvPr id="22" name="Zástupný symbol čísla snímky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7363C121-7F08-4D38-9427-EA81460DF92C}" type="slidenum">
              <a:rPr lang="sk-SK"/>
              <a:pPr>
                <a:defRPr/>
              </a:pPr>
              <a:t>‹#›</a:t>
            </a:fld>
            <a:endParaRPr lang="sk-SK" dirty="0"/>
          </a:p>
        </p:txBody>
      </p:sp>
      <p:sp>
        <p:nvSpPr>
          <p:cNvPr id="15" name="Obdĺžnik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695" r:id="rId2"/>
    <p:sldLayoutId id="2147483701" r:id="rId3"/>
    <p:sldLayoutId id="2147483696" r:id="rId4"/>
    <p:sldLayoutId id="2147483702" r:id="rId5"/>
    <p:sldLayoutId id="2147483697" r:id="rId6"/>
    <p:sldLayoutId id="2147483703" r:id="rId7"/>
    <p:sldLayoutId id="2147483704" r:id="rId8"/>
    <p:sldLayoutId id="2147483705" r:id="rId9"/>
    <p:sldLayoutId id="2147483698" r:id="rId10"/>
    <p:sldLayoutId id="214748369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042988" y="2205038"/>
            <a:ext cx="7921625" cy="1871662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sk-SK" sz="3200" dirty="0" err="1" smtClean="0">
                <a:latin typeface="Arial Black" pitchFamily="34" charset="0"/>
              </a:rPr>
              <a:t>Konference</a:t>
            </a:r>
            <a:r>
              <a:rPr lang="sk-SK" sz="3200" dirty="0" smtClean="0">
                <a:latin typeface="Arial Black" pitchFamily="34" charset="0"/>
              </a:rPr>
              <a:t> </a:t>
            </a:r>
            <a:br>
              <a:rPr lang="sk-SK" sz="3200" dirty="0" smtClean="0">
                <a:latin typeface="Arial Black" pitchFamily="34" charset="0"/>
              </a:rPr>
            </a:br>
            <a:r>
              <a:rPr lang="sk-SK" sz="3200" dirty="0" smtClean="0">
                <a:latin typeface="Arial Black" pitchFamily="34" charset="0"/>
              </a:rPr>
              <a:t>„</a:t>
            </a:r>
            <a:r>
              <a:rPr lang="sk-SK" sz="3200" dirty="0" err="1" smtClean="0">
                <a:latin typeface="Arial Black" pitchFamily="34" charset="0"/>
              </a:rPr>
              <a:t>Sociální</a:t>
            </a:r>
            <a:r>
              <a:rPr lang="sk-SK" sz="3200" dirty="0" smtClean="0">
                <a:latin typeface="Arial Black" pitchFamily="34" charset="0"/>
              </a:rPr>
              <a:t> ochrany </a:t>
            </a:r>
            <a:r>
              <a:rPr lang="sk-SK" sz="3200" dirty="0" err="1" smtClean="0">
                <a:latin typeface="Arial Black" pitchFamily="34" charset="0"/>
              </a:rPr>
              <a:t>zaměstnanců</a:t>
            </a:r>
            <a:r>
              <a:rPr lang="sk-SK" sz="3200" dirty="0" smtClean="0">
                <a:latin typeface="Arial Black" pitchFamily="34" charset="0"/>
              </a:rPr>
              <a:t> v </a:t>
            </a:r>
            <a:r>
              <a:rPr lang="sk-SK" sz="3200" dirty="0" err="1" smtClean="0">
                <a:latin typeface="Arial Black" pitchFamily="34" charset="0"/>
              </a:rPr>
              <a:t>Evropě</a:t>
            </a:r>
            <a:r>
              <a:rPr lang="sk-SK" sz="3200" dirty="0" smtClean="0">
                <a:latin typeface="Arial Black" pitchFamily="34" charset="0"/>
              </a:rPr>
              <a:t>“</a:t>
            </a:r>
            <a:endParaRPr lang="sk-SK" sz="3200" dirty="0">
              <a:latin typeface="Arial Black" pitchFamily="34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900113" y="260350"/>
            <a:ext cx="8243887" cy="1752600"/>
          </a:xfrm>
        </p:spPr>
        <p:txBody>
          <a:bodyPr>
            <a:normAutofit fontScale="92500" lnSpcReduction="10000"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sk-SK" sz="1400" dirty="0" smtClean="0"/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sk-SK" sz="3200" b="1" dirty="0" smtClean="0"/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sk-SK" sz="3200" b="1" dirty="0" smtClean="0"/>
              <a:t>11. október  </a:t>
            </a:r>
            <a:r>
              <a:rPr lang="sk-SK" sz="3200" b="1" dirty="0" smtClean="0"/>
              <a:t>2017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sk-SK" sz="3200" b="1" dirty="0" smtClean="0"/>
              <a:t>P r a h a </a:t>
            </a:r>
            <a:endParaRPr lang="sk-SK" sz="3200" b="1" dirty="0" smtClean="0"/>
          </a:p>
        </p:txBody>
      </p:sp>
      <p:sp>
        <p:nvSpPr>
          <p:cNvPr id="4" name="Nadpis 1"/>
          <p:cNvSpPr txBox="1">
            <a:spLocks/>
          </p:cNvSpPr>
          <p:nvPr/>
        </p:nvSpPr>
        <p:spPr>
          <a:xfrm>
            <a:off x="971550" y="4221163"/>
            <a:ext cx="8172450" cy="1800225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sk-SK" sz="2000" b="1" dirty="0" smtClean="0"/>
              <a:t>© prof</a:t>
            </a:r>
            <a:r>
              <a:rPr lang="sk-SK" sz="2000" b="1" dirty="0"/>
              <a:t>. JUDr. Vojtech Tkáč, </a:t>
            </a:r>
            <a:r>
              <a:rPr lang="sk-SK" sz="2000" b="1" dirty="0" smtClean="0"/>
              <a:t>PhD.</a:t>
            </a:r>
            <a:endParaRPr lang="sk-SK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AKTUALITY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dirty="0" smtClean="0"/>
              <a:t>Potreba kohéznej politiky v národných podmienkach</a:t>
            </a:r>
          </a:p>
          <a:p>
            <a:r>
              <a:rPr lang="sk-SK" dirty="0" smtClean="0"/>
              <a:t>Socializácia a resocializácia</a:t>
            </a:r>
          </a:p>
          <a:p>
            <a:r>
              <a:rPr lang="sk-SK" dirty="0" err="1" smtClean="0"/>
              <a:t>Long</a:t>
            </a:r>
            <a:r>
              <a:rPr lang="sk-SK" dirty="0" smtClean="0"/>
              <a:t> </a:t>
            </a:r>
            <a:r>
              <a:rPr lang="sk-SK" dirty="0" err="1" smtClean="0"/>
              <a:t>Terme</a:t>
            </a:r>
            <a:r>
              <a:rPr lang="sk-SK" dirty="0" smtClean="0"/>
              <a:t> </a:t>
            </a:r>
            <a:r>
              <a:rPr lang="sk-SK" dirty="0" err="1" smtClean="0"/>
              <a:t>Care</a:t>
            </a:r>
            <a:r>
              <a:rPr lang="sk-SK" dirty="0" smtClean="0"/>
              <a:t> </a:t>
            </a:r>
            <a:r>
              <a:rPr lang="sk-SK" dirty="0" err="1" smtClean="0"/>
              <a:t>for</a:t>
            </a:r>
            <a:r>
              <a:rPr lang="sk-SK" dirty="0" smtClean="0"/>
              <a:t> </a:t>
            </a:r>
            <a:r>
              <a:rPr lang="sk-SK" dirty="0" err="1" smtClean="0"/>
              <a:t>Older</a:t>
            </a:r>
            <a:r>
              <a:rPr lang="sk-SK" dirty="0" smtClean="0"/>
              <a:t> </a:t>
            </a:r>
            <a:r>
              <a:rPr lang="sk-SK" dirty="0" err="1" smtClean="0"/>
              <a:t>People</a:t>
            </a:r>
            <a:endParaRPr lang="sk-SK" dirty="0" smtClean="0"/>
          </a:p>
          <a:p>
            <a:r>
              <a:rPr lang="sk-SK" dirty="0" smtClean="0"/>
              <a:t>EÚ iniciovať „</a:t>
            </a:r>
            <a:r>
              <a:rPr lang="sk-SK" dirty="0" err="1" smtClean="0"/>
              <a:t>creating</a:t>
            </a:r>
            <a:r>
              <a:rPr lang="sk-SK" dirty="0" smtClean="0"/>
              <a:t> a new UN </a:t>
            </a:r>
            <a:r>
              <a:rPr lang="sk-SK" dirty="0" err="1" smtClean="0"/>
              <a:t>Convention</a:t>
            </a:r>
            <a:r>
              <a:rPr lang="sk-SK" dirty="0" smtClean="0"/>
              <a:t> on 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 smtClean="0"/>
              <a:t>Rights</a:t>
            </a:r>
            <a:r>
              <a:rPr lang="sk-SK" dirty="0" smtClean="0"/>
              <a:t> of </a:t>
            </a:r>
            <a:r>
              <a:rPr lang="sk-SK" dirty="0" err="1" smtClean="0"/>
              <a:t>Older</a:t>
            </a:r>
            <a:r>
              <a:rPr lang="sk-SK" dirty="0" smtClean="0"/>
              <a:t> </a:t>
            </a:r>
            <a:r>
              <a:rPr lang="sk-SK" dirty="0" err="1" smtClean="0"/>
              <a:t>Persons</a:t>
            </a:r>
            <a:r>
              <a:rPr lang="sk-SK" dirty="0" smtClean="0"/>
              <a:t>“</a:t>
            </a:r>
          </a:p>
          <a:p>
            <a:r>
              <a:rPr lang="sk-SK" dirty="0" smtClean="0"/>
              <a:t>„</a:t>
            </a:r>
            <a:r>
              <a:rPr lang="sk-SK" dirty="0" err="1" smtClean="0"/>
              <a:t>The</a:t>
            </a:r>
            <a:r>
              <a:rPr lang="sk-SK" dirty="0" smtClean="0"/>
              <a:t> </a:t>
            </a:r>
            <a:r>
              <a:rPr lang="sk-SK" dirty="0" err="1"/>
              <a:t>Fourth</a:t>
            </a:r>
            <a:r>
              <a:rPr lang="sk-SK" dirty="0"/>
              <a:t> </a:t>
            </a:r>
            <a:r>
              <a:rPr lang="sk-SK" dirty="0" err="1" smtClean="0"/>
              <a:t>Pillar</a:t>
            </a:r>
            <a:r>
              <a:rPr lang="sk-SK" dirty="0" smtClean="0"/>
              <a:t>“ a paneurópske dôchodky +poistenie pre bezvládnosť</a:t>
            </a:r>
          </a:p>
          <a:p>
            <a:endParaRPr lang="sk-SK" dirty="0"/>
          </a:p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334306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3"/>
          <p:cNvSpPr txBox="1">
            <a:spLocks/>
          </p:cNvSpPr>
          <p:nvPr/>
        </p:nvSpPr>
        <p:spPr>
          <a:xfrm>
            <a:off x="1587500" y="4270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rgbClr val="5723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/>
              </a:defRPr>
            </a:lvl9pPr>
            <a:extLst/>
          </a:lstStyle>
          <a:p>
            <a:endParaRPr lang="sk-SK" sz="3600" dirty="0"/>
          </a:p>
        </p:txBody>
      </p:sp>
      <p:sp>
        <p:nvSpPr>
          <p:cNvPr id="8" name="Zástupný symbol obsahu 4"/>
          <p:cNvSpPr txBox="1">
            <a:spLocks/>
          </p:cNvSpPr>
          <p:nvPr/>
        </p:nvSpPr>
        <p:spPr bwMode="auto">
          <a:xfrm>
            <a:off x="1644650" y="1052736"/>
            <a:ext cx="7499350" cy="6168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65125" indent="-282575" algn="l" rtl="0" eaLnBrk="0" fontAlgn="base" hangingPunct="0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2" pitchFamily="18" charset="2"/>
              <a:buChar char="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36538" algn="l" rtl="0" eaLnBrk="0" fontAlgn="base" hangingPunct="0">
              <a:spcBef>
                <a:spcPts val="550"/>
              </a:spcBef>
              <a:spcAft>
                <a:spcPct val="0"/>
              </a:spcAft>
              <a:buClr>
                <a:schemeClr val="accent1"/>
              </a:buClr>
              <a:buFont typeface="Verdana" pitchFamily="34" charset="0"/>
              <a:buChar char="◦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58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 2" pitchFamily="18" charset="2"/>
              <a:buChar char="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69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32D2E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6988" indent="-182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4AA33"/>
              </a:buClr>
              <a:buFont typeface="Wingdings 2" pitchFamily="18" charset="2"/>
              <a:buChar char="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550" indent="0">
              <a:buNone/>
            </a:pPr>
            <a:r>
              <a:rPr lang="sk-SK" dirty="0" smtClean="0"/>
              <a:t>   Zmeny v praxi sociálneho štátu</a:t>
            </a:r>
          </a:p>
          <a:p>
            <a:r>
              <a:rPr lang="sk-SK" dirty="0" smtClean="0"/>
              <a:t>Demografia, Robotizácia, Migrácie (Čína ako migračný zdroj ?)</a:t>
            </a:r>
          </a:p>
          <a:p>
            <a:r>
              <a:rPr lang="sk-SK" dirty="0" smtClean="0"/>
              <a:t>Európske dôchodkové poistenie</a:t>
            </a:r>
          </a:p>
          <a:p>
            <a:r>
              <a:rPr lang="sk-SK" dirty="0" smtClean="0"/>
              <a:t>Európske poistenie v nezamestnanosti</a:t>
            </a:r>
          </a:p>
          <a:p>
            <a:r>
              <a:rPr lang="sk-SK" dirty="0" smtClean="0"/>
              <a:t>Nepodmienený príjem ?</a:t>
            </a:r>
          </a:p>
          <a:p>
            <a:r>
              <a:rPr lang="sk-SK" dirty="0" smtClean="0"/>
              <a:t>ATĎ. 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148175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210146"/>
          </a:xfrm>
        </p:spPr>
        <p:txBody>
          <a:bodyPr/>
          <a:lstStyle/>
          <a:p>
            <a:r>
              <a:rPr lang="sk-SK" dirty="0" err="1" smtClean="0"/>
              <a:t>Eurostat</a:t>
            </a:r>
            <a:r>
              <a:rPr lang="sk-SK" sz="2000" dirty="0" smtClean="0"/>
              <a:t> M</a:t>
            </a:r>
            <a:r>
              <a:rPr lang="sk-SK" sz="1800" dirty="0" smtClean="0"/>
              <a:t>iera zamestnanosti v závislosti od podielu práce v zdravotníctve a v sociálnej oblasti</a:t>
            </a:r>
            <a:endParaRPr lang="sk-SK" sz="1800" dirty="0"/>
          </a:p>
        </p:txBody>
      </p:sp>
      <p:pic>
        <p:nvPicPr>
          <p:cNvPr id="4" name="Zástupný symbol obsahu 3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35100" y="2192259"/>
            <a:ext cx="7499350" cy="3311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1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k-SK" dirty="0"/>
          </a:p>
        </p:txBody>
      </p:sp>
      <p:pic>
        <p:nvPicPr>
          <p:cNvPr id="4" name="Zástupný symbol obsahu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7504" y="188640"/>
            <a:ext cx="10181584" cy="64494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9833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8101012" cy="1143000"/>
          </a:xfrm>
        </p:spPr>
        <p:txBody>
          <a:bodyPr/>
          <a:lstStyle/>
          <a:p>
            <a:pPr algn="ctr" eaLnBrk="1" hangingPunct="1">
              <a:defRPr/>
            </a:pPr>
            <a:r>
              <a:rPr lang="sk-SK" sz="3200" b="1" dirty="0" smtClean="0"/>
              <a:t>ĽUDSKÉ PRÁVA </a:t>
            </a:r>
            <a:r>
              <a:rPr lang="sk-SK" sz="3200" b="1" dirty="0" smtClean="0"/>
              <a:t>a Priemysel 4.0</a:t>
            </a:r>
            <a:endParaRPr lang="sk-SK" sz="32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2988" y="1773238"/>
            <a:ext cx="7931150" cy="4800600"/>
          </a:xfrm>
        </p:spPr>
        <p:txBody>
          <a:bodyPr/>
          <a:lstStyle/>
          <a:p>
            <a:pPr eaLnBrk="1" hangingPunct="1">
              <a:spcAft>
                <a:spcPts val="600"/>
              </a:spcAft>
            </a:pPr>
            <a:r>
              <a:rPr lang="sk-SK" sz="2200" dirty="0" smtClean="0">
                <a:latin typeface="Arial" pitchFamily="34" charset="0"/>
                <a:cs typeface="Arial" pitchFamily="34" charset="0"/>
              </a:rPr>
              <a:t>Svetový sociálny, ekonomický, politický, kultúrny a právny poriadok</a:t>
            </a:r>
          </a:p>
          <a:p>
            <a:pPr eaLnBrk="1" hangingPunct="1">
              <a:spcAft>
                <a:spcPts val="600"/>
              </a:spcAft>
            </a:pPr>
            <a:r>
              <a:rPr lang="sk-SK" sz="2200" dirty="0" smtClean="0">
                <a:latin typeface="Arial" pitchFamily="34" charset="0"/>
                <a:cs typeface="Arial" pitchFamily="34" charset="0"/>
              </a:rPr>
              <a:t>Svetová sociálna kultúra a právna kultúra </a:t>
            </a:r>
            <a:r>
              <a:rPr lang="sk-SK" sz="2200" dirty="0" err="1" smtClean="0">
                <a:latin typeface="Arial" pitchFamily="34" charset="0"/>
                <a:cs typeface="Arial" pitchFamily="34" charset="0"/>
              </a:rPr>
              <a:t>versus</a:t>
            </a:r>
            <a:r>
              <a:rPr lang="sk-SK" sz="2200" dirty="0" smtClean="0">
                <a:latin typeface="Arial" pitchFamily="34" charset="0"/>
                <a:cs typeface="Arial" pitchFamily="34" charset="0"/>
              </a:rPr>
              <a:t> európska sociálna kultúra a právna kultúra</a:t>
            </a:r>
          </a:p>
          <a:p>
            <a:pPr eaLnBrk="1" hangingPunct="1">
              <a:spcAft>
                <a:spcPts val="600"/>
              </a:spcAft>
            </a:pPr>
            <a:r>
              <a:rPr lang="sk-SK" sz="2200" dirty="0" smtClean="0">
                <a:latin typeface="Arial" pitchFamily="34" charset="0"/>
                <a:cs typeface="Arial" pitchFamily="34" charset="0"/>
              </a:rPr>
              <a:t>Globalizácia.  Europeizácia. </a:t>
            </a:r>
            <a:r>
              <a:rPr lang="sk-SK" sz="2200" dirty="0" err="1" smtClean="0">
                <a:latin typeface="Arial" pitchFamily="34" charset="0"/>
                <a:cs typeface="Arial" pitchFamily="34" charset="0"/>
              </a:rPr>
              <a:t>Regionalizácia</a:t>
            </a:r>
            <a:r>
              <a:rPr lang="sk-SK" sz="2200" dirty="0" smtClean="0">
                <a:latin typeface="Arial" pitchFamily="34" charset="0"/>
                <a:cs typeface="Arial" pitchFamily="34" charset="0"/>
              </a:rPr>
              <a:t>. Deregulácia. Decentralizácia.  Deetatizácia. Privatizácia sociálnej ochrany a sociálnych udalostí. </a:t>
            </a:r>
            <a:r>
              <a:rPr lang="sk-SK" sz="2200" smtClean="0">
                <a:latin typeface="Arial" pitchFamily="34" charset="0"/>
                <a:cs typeface="Arial" pitchFamily="34" charset="0"/>
              </a:rPr>
              <a:t>Sociálne investície-MOP </a:t>
            </a:r>
            <a:endParaRPr lang="sk-SK" sz="22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spcAft>
                <a:spcPts val="600"/>
              </a:spcAft>
            </a:pPr>
            <a:r>
              <a:rPr lang="sk-SK" sz="2200" dirty="0" smtClean="0">
                <a:latin typeface="Arial" pitchFamily="34" charset="0"/>
                <a:cs typeface="Arial" pitchFamily="34" charset="0"/>
              </a:rPr>
              <a:t>Atény, Jeruzalem, Rím (antická filozofia, kresťanstvo, rímske právo) + veda, demokracia, medicína, masová spotreba, pracovná etika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sk-SK" dirty="0" smtClean="0"/>
              <a:t>Začiatky transformácie (kvantitatívne aspekty)</a:t>
            </a:r>
            <a:endParaRPr lang="sk-SK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k-SK" sz="2400" b="1" dirty="0" smtClean="0"/>
              <a:t>ČSSR (1990  </a:t>
            </a:r>
            <a:r>
              <a:rPr lang="sk-SK" sz="2400" b="1" dirty="0" err="1" smtClean="0"/>
              <a:t>Hyperregulácia</a:t>
            </a:r>
            <a:r>
              <a:rPr lang="sk-SK" sz="2400" b="1" dirty="0" smtClean="0"/>
              <a:t>) - 6200 </a:t>
            </a:r>
            <a:r>
              <a:rPr lang="sk-SK" sz="1800" b="1" dirty="0" smtClean="0"/>
              <a:t>normatívnych právnych aktov (</a:t>
            </a:r>
            <a:r>
              <a:rPr lang="sk-SK" sz="1800" b="1" dirty="0" err="1" smtClean="0"/>
              <a:t>npa</a:t>
            </a:r>
            <a:r>
              <a:rPr lang="sk-SK" sz="1800" b="1" dirty="0" smtClean="0"/>
              <a:t>)</a:t>
            </a:r>
          </a:p>
          <a:p>
            <a:r>
              <a:rPr lang="sk-SK" sz="1800" b="1" dirty="0" smtClean="0"/>
              <a:t>Pracovné právo – 1895 </a:t>
            </a:r>
            <a:r>
              <a:rPr lang="sk-SK" sz="1800" b="1" dirty="0" err="1" smtClean="0"/>
              <a:t>npa</a:t>
            </a:r>
            <a:endParaRPr lang="sk-SK" sz="1800" b="1" dirty="0" smtClean="0"/>
          </a:p>
          <a:p>
            <a:r>
              <a:rPr lang="sk-SK" sz="1800" b="1" dirty="0" smtClean="0"/>
              <a:t>Mzdy a platy 795 </a:t>
            </a:r>
            <a:r>
              <a:rPr lang="sk-SK" sz="1800" b="1" dirty="0" err="1" smtClean="0"/>
              <a:t>npa</a:t>
            </a:r>
            <a:endParaRPr lang="sk-SK" sz="1800" b="1" dirty="0" smtClean="0"/>
          </a:p>
          <a:p>
            <a:r>
              <a:rPr lang="sk-SK" sz="1800" b="1" dirty="0" smtClean="0"/>
              <a:t>SR (2017) -  Pracovné právo cca 60 </a:t>
            </a:r>
            <a:r>
              <a:rPr lang="sk-SK" sz="1800" b="1" dirty="0" err="1" smtClean="0"/>
              <a:t>npa</a:t>
            </a:r>
            <a:r>
              <a:rPr lang="sk-SK" sz="1800" b="1" dirty="0" smtClean="0"/>
              <a:t> (odmeňovanie cca 10 </a:t>
            </a:r>
            <a:r>
              <a:rPr lang="sk-SK" sz="1800" b="1" dirty="0" err="1" smtClean="0"/>
              <a:t>npa</a:t>
            </a:r>
            <a:r>
              <a:rPr lang="sk-SK" sz="1800" b="1" dirty="0" smtClean="0"/>
              <a:t>)</a:t>
            </a:r>
          </a:p>
          <a:p>
            <a:r>
              <a:rPr lang="sk-SK" sz="1800" b="1" dirty="0" smtClean="0"/>
              <a:t>Deregulácia</a:t>
            </a:r>
          </a:p>
          <a:p>
            <a:r>
              <a:rPr lang="sk-SK" sz="1800" b="1" dirty="0" smtClean="0"/>
              <a:t>Kolektívne vyjednávanie</a:t>
            </a:r>
          </a:p>
          <a:p>
            <a:r>
              <a:rPr lang="sk-SK" sz="1800" b="1" dirty="0" smtClean="0"/>
              <a:t>Decentralizácia</a:t>
            </a:r>
            <a:endParaRPr lang="sk-SK" sz="1800" b="1" dirty="0"/>
          </a:p>
        </p:txBody>
      </p:sp>
    </p:spTree>
    <p:extLst>
      <p:ext uri="{BB962C8B-B14F-4D97-AF65-F5344CB8AC3E}">
        <p14:creationId xmlns:p14="http://schemas.microsoft.com/office/powerpoint/2010/main" val="3972568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042988" y="274638"/>
            <a:ext cx="8101012" cy="11430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k-SK" sz="30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  <a:t>HODNOTY A ĽUDSKÉ PRÁVA </a:t>
            </a:r>
            <a:endParaRPr lang="sk-SK" sz="3000" dirty="0">
              <a:solidFill>
                <a:schemeClr val="tx2">
                  <a:satMod val="13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2988" y="1412875"/>
            <a:ext cx="8101012" cy="5160963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sk-SK" sz="2200" dirty="0" smtClean="0">
                <a:latin typeface="Arial" pitchFamily="34" charset="0"/>
                <a:cs typeface="Arial" pitchFamily="34" charset="0"/>
              </a:rPr>
              <a:t>Krízy a konjunktúry – vplyv krízy na ľudské práva</a:t>
            </a:r>
          </a:p>
          <a:p>
            <a:pPr eaLnBrk="1" hangingPunct="1">
              <a:spcAft>
                <a:spcPts val="1200"/>
              </a:spcAft>
            </a:pPr>
            <a:r>
              <a:rPr lang="sk-SK" sz="2200" dirty="0" smtClean="0">
                <a:latin typeface="Arial" pitchFamily="34" charset="0"/>
                <a:cs typeface="Arial" pitchFamily="34" charset="0"/>
              </a:rPr>
              <a:t>Sociálne práva a ekonomické práva v systéme ľudských práv</a:t>
            </a:r>
          </a:p>
          <a:p>
            <a:pPr eaLnBrk="1" hangingPunct="1">
              <a:spcAft>
                <a:spcPts val="1200"/>
              </a:spcAft>
            </a:pPr>
            <a:r>
              <a:rPr lang="sk-SK" sz="2200" dirty="0" smtClean="0">
                <a:latin typeface="Arial" pitchFamily="34" charset="0"/>
                <a:cs typeface="Arial" pitchFamily="34" charset="0"/>
              </a:rPr>
              <a:t>Dôstojnosť človeka a ľudská dôstojnosť. Právo na dôstojné sociálne zabezpečenie.</a:t>
            </a:r>
          </a:p>
          <a:p>
            <a:pPr eaLnBrk="1" hangingPunct="1">
              <a:spcAft>
                <a:spcPts val="1200"/>
              </a:spcAft>
            </a:pPr>
            <a:r>
              <a:rPr lang="sk-SK" sz="2200" dirty="0" smtClean="0">
                <a:latin typeface="Arial" pitchFamily="34" charset="0"/>
                <a:cs typeface="Arial" pitchFamily="34" charset="0"/>
              </a:rPr>
              <a:t>Právo na dôstojný život. Spravodlivá globalizácia. Dôstojná a slušná práca, zamestnanie a odmena. </a:t>
            </a:r>
          </a:p>
          <a:p>
            <a:pPr eaLnBrk="1" hangingPunct="1">
              <a:spcAft>
                <a:spcPts val="1200"/>
              </a:spcAft>
            </a:pPr>
            <a:r>
              <a:rPr lang="sk-SK" sz="2200" dirty="0" smtClean="0">
                <a:latin typeface="Arial" pitchFamily="34" charset="0"/>
                <a:cs typeface="Arial" pitchFamily="34" charset="0"/>
              </a:rPr>
              <a:t>Reformy ľudských práv a slobôd na globálnej, európskej a na národnej úrovni, nové paradigmy ? </a:t>
            </a:r>
          </a:p>
          <a:p>
            <a:pPr eaLnBrk="1" hangingPunct="1">
              <a:spcAft>
                <a:spcPts val="1200"/>
              </a:spcAft>
            </a:pPr>
            <a:r>
              <a:rPr lang="sk-SK" sz="2200" dirty="0" smtClean="0">
                <a:latin typeface="Arial" pitchFamily="34" charset="0"/>
                <a:cs typeface="Arial" pitchFamily="34" charset="0"/>
              </a:rPr>
              <a:t>TERORIZMUS a MIGRÁCIA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8316912" cy="13684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k-SK" sz="30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  <a:t>SVETOVÉ  A  EURÓPSKE  TRENDY  V  OBLASTI  ĽUDSKÝCH PRÁV</a:t>
            </a:r>
            <a:br>
              <a:rPr lang="sk-SK" sz="30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sk-SK" sz="3000" b="1" dirty="0">
              <a:solidFill>
                <a:schemeClr val="tx2">
                  <a:satMod val="13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2988" y="1773238"/>
            <a:ext cx="8101012" cy="5084762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sk-SK" sz="2200" dirty="0" smtClean="0">
                <a:latin typeface="Arial" pitchFamily="34" charset="0"/>
                <a:cs typeface="Arial" pitchFamily="34" charset="0"/>
              </a:rPr>
              <a:t>14. jún 2013 - deň vzniku nového svetového sociálneho poriadku ? Odporúčanie MOP o národných minimálnych mierach sociálnej ochrany (80 % svet, 30 % Slovensko)</a:t>
            </a:r>
          </a:p>
          <a:p>
            <a:pPr eaLnBrk="1" hangingPunct="1"/>
            <a:r>
              <a:rPr lang="sk-SK" sz="2200" dirty="0" smtClean="0">
                <a:latin typeface="Arial" pitchFamily="34" charset="0"/>
                <a:cs typeface="Arial" pitchFamily="34" charset="0"/>
              </a:rPr>
              <a:t>Organizácia Spojených národov (vyše 500 prameňov), Medzinárodná organizácia práce (189 dohovorov/SR 75 dohovorov ratifikovala)</a:t>
            </a:r>
          </a:p>
          <a:p>
            <a:pPr eaLnBrk="1" hangingPunct="1"/>
            <a:r>
              <a:rPr lang="sk-SK" sz="2200" dirty="0" smtClean="0">
                <a:latin typeface="Arial" pitchFamily="34" charset="0"/>
                <a:cs typeface="Arial" pitchFamily="34" charset="0"/>
              </a:rPr>
              <a:t>Európsky sociálny systém, Rada Európy (vyše 200 prameňov), Európska únia (18 tisíc prameňov + Charta základných </a:t>
            </a:r>
            <a:r>
              <a:rPr lang="sk-SK" sz="2200" dirty="0" smtClean="0">
                <a:latin typeface="Arial" pitchFamily="34" charset="0"/>
                <a:cs typeface="Arial" pitchFamily="34" charset="0"/>
              </a:rPr>
              <a:t>práv ?)</a:t>
            </a:r>
            <a:endParaRPr lang="sk-SK" sz="2200" dirty="0" smtClean="0"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sk-SK" sz="2200" dirty="0" smtClean="0">
                <a:latin typeface="Arial" pitchFamily="34" charset="0"/>
                <a:cs typeface="Arial" pitchFamily="34" charset="0"/>
              </a:rPr>
              <a:t>Legislatívna rakovina ?</a:t>
            </a:r>
          </a:p>
          <a:p>
            <a:pPr eaLnBrk="1" hangingPunct="1"/>
            <a:r>
              <a:rPr lang="sk-SK" sz="2200" dirty="0" smtClean="0">
                <a:latin typeface="Arial" pitchFamily="34" charset="0"/>
                <a:cs typeface="Arial" pitchFamily="34" charset="0"/>
              </a:rPr>
              <a:t>DEMOGRAFICKÝ ALARMIZMUS</a:t>
            </a:r>
          </a:p>
          <a:p>
            <a:pPr eaLnBrk="1" hangingPunct="1"/>
            <a:r>
              <a:rPr lang="sk-SK" sz="2200" dirty="0" smtClean="0">
                <a:latin typeface="Arial" pitchFamily="34" charset="0"/>
                <a:cs typeface="Arial" pitchFamily="34" charset="0"/>
              </a:rPr>
              <a:t>„Biele pracovné miesta“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8316912" cy="13684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k-SK" sz="30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  <a:t>NOVÁ SOCIÁLNA EURÓPA?</a:t>
            </a:r>
            <a:endParaRPr lang="sk-SK" sz="3000" dirty="0">
              <a:solidFill>
                <a:schemeClr val="tx2">
                  <a:satMod val="13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2988" y="1628775"/>
            <a:ext cx="8101012" cy="5229225"/>
          </a:xfrm>
        </p:spPr>
        <p:txBody>
          <a:bodyPr/>
          <a:lstStyle/>
          <a:p>
            <a:pPr eaLnBrk="1" hangingPunct="1">
              <a:spcAft>
                <a:spcPts val="1200"/>
              </a:spcAft>
            </a:pPr>
            <a:r>
              <a:rPr lang="sk-SK" sz="2200" dirty="0" smtClean="0">
                <a:latin typeface="Arial" pitchFamily="34" charset="0"/>
                <a:cs typeface="Arial" pitchFamily="34" charset="0"/>
              </a:rPr>
              <a:t>Duchovné pramene a korene sociálnej Európy. Sociálne náuky cirkví a sociálna </a:t>
            </a:r>
            <a:r>
              <a:rPr lang="sk-SK" sz="2200" dirty="0" smtClean="0">
                <a:latin typeface="Arial" pitchFamily="34" charset="0"/>
                <a:cs typeface="Arial" pitchFamily="34" charset="0"/>
              </a:rPr>
              <a:t>sféra (Európa 2020, Európsky pilier sociálnych práv, Diskusný dokument o využívaní globalizácie atď.)</a:t>
            </a:r>
            <a:endParaRPr lang="sk-SK" sz="22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spcAft>
                <a:spcPts val="1200"/>
              </a:spcAft>
            </a:pPr>
            <a:r>
              <a:rPr lang="sk-SK" sz="2200" dirty="0" smtClean="0">
                <a:latin typeface="Arial" pitchFamily="34" charset="0"/>
                <a:cs typeface="Arial" pitchFamily="34" charset="0"/>
              </a:rPr>
              <a:t>Sociálne práva a ekonomické práva – vznešené práva?</a:t>
            </a:r>
          </a:p>
          <a:p>
            <a:pPr eaLnBrk="1" hangingPunct="1">
              <a:spcAft>
                <a:spcPts val="1200"/>
              </a:spcAft>
            </a:pPr>
            <a:r>
              <a:rPr lang="sk-SK" sz="2200" dirty="0" smtClean="0">
                <a:latin typeface="Arial" pitchFamily="34" charset="0"/>
                <a:cs typeface="Arial" pitchFamily="34" charset="0"/>
              </a:rPr>
              <a:t>Zlyhávajú vízie Slovenskej republiky (sociálne kapitoly prevažne sú nekompetentné)</a:t>
            </a:r>
          </a:p>
          <a:p>
            <a:pPr eaLnBrk="1" hangingPunct="1">
              <a:spcAft>
                <a:spcPts val="1200"/>
              </a:spcAft>
            </a:pPr>
            <a:r>
              <a:rPr lang="sk-SK" sz="2200" dirty="0" smtClean="0">
                <a:latin typeface="Arial" pitchFamily="34" charset="0"/>
                <a:cs typeface="Arial" pitchFamily="34" charset="0"/>
              </a:rPr>
              <a:t>Zlyhávajú národné kohézne politiky</a:t>
            </a:r>
            <a:endParaRPr lang="sk-SK" sz="2200" dirty="0" smtClean="0">
              <a:latin typeface="Arial" pitchFamily="34" charset="0"/>
              <a:cs typeface="Arial" pitchFamily="34" charset="0"/>
            </a:endParaRPr>
          </a:p>
          <a:p>
            <a:pPr eaLnBrk="1" hangingPunct="1">
              <a:spcAft>
                <a:spcPts val="1200"/>
              </a:spcAft>
            </a:pPr>
            <a:r>
              <a:rPr lang="sk-SK" sz="2200" dirty="0" smtClean="0">
                <a:latin typeface="Arial" pitchFamily="34" charset="0"/>
                <a:cs typeface="Arial" pitchFamily="34" charset="0"/>
              </a:rPr>
              <a:t>Národné stratégie starnutia, sociálnych služieb, o živote Rómov, ZPS, </a:t>
            </a:r>
            <a:r>
              <a:rPr lang="sk-SK" sz="2200" dirty="0" err="1" smtClean="0">
                <a:latin typeface="Arial" pitchFamily="34" charset="0"/>
                <a:cs typeface="Arial" pitchFamily="34" charset="0"/>
              </a:rPr>
              <a:t>deinštitucionalizácie</a:t>
            </a:r>
            <a:r>
              <a:rPr lang="sk-SK" sz="2200" dirty="0" smtClean="0">
                <a:latin typeface="Arial" pitchFamily="34" charset="0"/>
                <a:cs typeface="Arial" pitchFamily="34" charset="0"/>
              </a:rPr>
              <a:t> atď. sú abstraktné</a:t>
            </a:r>
          </a:p>
          <a:p>
            <a:pPr eaLnBrk="1" hangingPunct="1">
              <a:spcAft>
                <a:spcPts val="1200"/>
              </a:spcAft>
            </a:pPr>
            <a:r>
              <a:rPr lang="sk-SK" sz="2200" dirty="0" smtClean="0">
                <a:latin typeface="Arial" pitchFamily="34" charset="0"/>
                <a:cs typeface="Arial" pitchFamily="34" charset="0"/>
              </a:rPr>
              <a:t>Absencia dialógu a ignorancia odbornosti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ĺžnik 1"/>
          <p:cNvSpPr/>
          <p:nvPr/>
        </p:nvSpPr>
        <p:spPr>
          <a:xfrm>
            <a:off x="1835696" y="476672"/>
            <a:ext cx="7287209" cy="2905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sk-SK" sz="1050" b="1" dirty="0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http://www3.weforum.org/docs/WEF_Future_of_Jobs.pdf</a:t>
            </a:r>
          </a:p>
          <a:p>
            <a:pPr>
              <a:spcAft>
                <a:spcPts val="0"/>
              </a:spcAft>
            </a:pPr>
            <a:r>
              <a:rPr lang="sk-SK" sz="1050" b="1" dirty="0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sk-SK" sz="1050" b="1" dirty="0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 </a:t>
            </a:r>
            <a:r>
              <a:rPr lang="sk-SK" sz="1050" b="1" dirty="0" smtClean="0">
                <a:latin typeface="HelveticaNeueLT Pro 65 Md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k-SK" sz="1100" b="1" dirty="0" err="1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Global</a:t>
            </a:r>
            <a:r>
              <a:rPr lang="sk-SK" sz="1100" b="1" dirty="0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 </a:t>
            </a:r>
            <a:r>
              <a:rPr lang="sk-SK" sz="1100" b="1" dirty="0" err="1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Challenge</a:t>
            </a:r>
            <a:r>
              <a:rPr lang="sk-SK" sz="1100" b="1" dirty="0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 </a:t>
            </a:r>
            <a:r>
              <a:rPr lang="sk-SK" sz="1100" b="1" dirty="0" err="1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Insight</a:t>
            </a:r>
            <a:r>
              <a:rPr lang="sk-SK" sz="1100" b="1" dirty="0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 Report</a:t>
            </a:r>
            <a:endParaRPr lang="sk-SK" sz="1050" b="1" dirty="0">
              <a:latin typeface="HelveticaNeueLT Pro 65 Md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4105"/>
              </a:lnSpc>
              <a:spcBef>
                <a:spcPts val="800"/>
              </a:spcBef>
              <a:spcAft>
                <a:spcPts val="0"/>
              </a:spcAft>
            </a:pPr>
            <a:r>
              <a:rPr lang="sk-SK" sz="3600" b="1" dirty="0" err="1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The</a:t>
            </a:r>
            <a:r>
              <a:rPr lang="sk-SK" sz="3600" b="1" dirty="0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 </a:t>
            </a:r>
            <a:r>
              <a:rPr lang="sk-SK" sz="3600" b="1" dirty="0" err="1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Future</a:t>
            </a:r>
            <a:r>
              <a:rPr lang="sk-SK" sz="3600" b="1" dirty="0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 of </a:t>
            </a:r>
            <a:r>
              <a:rPr lang="sk-SK" sz="3600" b="1" dirty="0" err="1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Jobs</a:t>
            </a:r>
            <a:endParaRPr lang="sk-SK" sz="1050" b="1" dirty="0">
              <a:latin typeface="HelveticaNeueLT Pro 65 Md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4105"/>
              </a:lnSpc>
              <a:spcBef>
                <a:spcPts val="800"/>
              </a:spcBef>
              <a:spcAft>
                <a:spcPts val="0"/>
              </a:spcAft>
            </a:pPr>
            <a:r>
              <a:rPr lang="sk-SK" b="1" dirty="0" err="1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Employment</a:t>
            </a:r>
            <a:r>
              <a:rPr lang="sk-SK" b="1" dirty="0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, </a:t>
            </a:r>
            <a:r>
              <a:rPr lang="sk-SK" b="1" dirty="0" err="1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Skills</a:t>
            </a:r>
            <a:r>
              <a:rPr lang="sk-SK" b="1" dirty="0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 and </a:t>
            </a:r>
            <a:r>
              <a:rPr lang="sk-SK" b="1" dirty="0" err="1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Workforce</a:t>
            </a:r>
            <a:r>
              <a:rPr lang="sk-SK" b="1" dirty="0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 </a:t>
            </a:r>
            <a:r>
              <a:rPr lang="sk-SK" b="1" dirty="0" err="1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Strategy</a:t>
            </a:r>
            <a:r>
              <a:rPr lang="sk-SK" b="1" dirty="0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 </a:t>
            </a:r>
            <a:r>
              <a:rPr lang="sk-SK" b="1" dirty="0" err="1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for</a:t>
            </a:r>
            <a:r>
              <a:rPr lang="sk-SK" b="1" dirty="0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 </a:t>
            </a:r>
            <a:r>
              <a:rPr lang="sk-SK" b="1" dirty="0" err="1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the</a:t>
            </a:r>
            <a:r>
              <a:rPr lang="sk-SK" b="1" dirty="0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 </a:t>
            </a:r>
            <a:r>
              <a:rPr lang="sk-SK" b="1" dirty="0" err="1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Fourth</a:t>
            </a:r>
            <a:r>
              <a:rPr lang="sk-SK" b="1" dirty="0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 Industrial </a:t>
            </a:r>
            <a:r>
              <a:rPr lang="sk-SK" b="1" dirty="0" err="1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Revolution</a:t>
            </a:r>
            <a:endParaRPr lang="sk-SK" sz="1050" b="1" dirty="0">
              <a:latin typeface="HelveticaNeueLT Pro 65 Md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355"/>
              </a:lnSpc>
              <a:spcAft>
                <a:spcPts val="0"/>
              </a:spcAft>
            </a:pPr>
            <a:r>
              <a:rPr lang="sk-SK" sz="1100" b="1" dirty="0" err="1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January</a:t>
            </a:r>
            <a:r>
              <a:rPr lang="sk-SK" sz="1100" b="1" dirty="0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 </a:t>
            </a:r>
            <a:r>
              <a:rPr lang="sk-SK" sz="1100" b="1" dirty="0" smtClean="0">
                <a:solidFill>
                  <a:srgbClr val="000000"/>
                </a:solidFill>
                <a:latin typeface="HelveticaNeueLT Pro 65 Md"/>
                <a:ea typeface="Calibri" panose="020F0502020204030204" pitchFamily="34" charset="0"/>
                <a:cs typeface="HelveticaNeueLT Pro 65 Md"/>
              </a:rPr>
              <a:t>2016</a:t>
            </a:r>
          </a:p>
          <a:p>
            <a:pPr>
              <a:lnSpc>
                <a:spcPts val="1355"/>
              </a:lnSpc>
              <a:spcAft>
                <a:spcPts val="0"/>
              </a:spcAft>
            </a:pPr>
            <a:endParaRPr lang="sk-SK" sz="1100" dirty="0">
              <a:solidFill>
                <a:srgbClr val="000000"/>
              </a:solidFill>
              <a:effectLst/>
              <a:latin typeface="HelveticaNeueLT Pro 65 Md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ts val="1355"/>
              </a:lnSpc>
              <a:spcAft>
                <a:spcPts val="0"/>
              </a:spcAft>
            </a:pPr>
            <a:endParaRPr lang="sk-SK" sz="1400" dirty="0">
              <a:latin typeface="HelveticaNeueLT Pro 65 Md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6805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8316912" cy="1368425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sk-SK" sz="3000" b="1" dirty="0" smtClean="0">
                <a:solidFill>
                  <a:schemeClr val="tx2">
                    <a:satMod val="130000"/>
                  </a:schemeClr>
                </a:solidFill>
                <a:latin typeface="Arial" pitchFamily="34" charset="0"/>
                <a:cs typeface="Arial" pitchFamily="34" charset="0"/>
              </a:rPr>
              <a:t>KVALITA ŽIVOTA A ĽUDSKÉ  PRÁVA</a:t>
            </a:r>
            <a:endParaRPr lang="sk-SK" sz="3000" dirty="0">
              <a:solidFill>
                <a:schemeClr val="tx2">
                  <a:satMod val="13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1042988" y="1628775"/>
            <a:ext cx="8101012" cy="5229225"/>
          </a:xfrm>
        </p:spPr>
        <p:txBody>
          <a:bodyPr>
            <a:noAutofit/>
          </a:bodyPr>
          <a:lstStyle/>
          <a:p>
            <a:pPr marL="365760" indent="-283464" algn="just" eaLnBrk="1" fontAlgn="auto" hangingPunct="1">
              <a:spcAft>
                <a:spcPts val="1200"/>
              </a:spcAft>
              <a:buFont typeface="Wingdings 2"/>
              <a:buChar char=""/>
              <a:defRPr/>
            </a:pPr>
            <a:r>
              <a:rPr lang="sk-SK" sz="2200" dirty="0" smtClean="0">
                <a:latin typeface="Arial" pitchFamily="34" charset="0"/>
                <a:cs typeface="Arial" pitchFamily="34" charset="0"/>
              </a:rPr>
              <a:t>Európsky zákonník sociálneho zabezpečenia Rady Európy a dohovory MOP</a:t>
            </a:r>
          </a:p>
          <a:p>
            <a:pPr marL="365760" indent="-283464" algn="just" eaLnBrk="1" fontAlgn="auto" hangingPunct="1">
              <a:spcAft>
                <a:spcPts val="1200"/>
              </a:spcAft>
              <a:buFont typeface="Wingdings 2"/>
              <a:buChar char=""/>
              <a:defRPr/>
            </a:pPr>
            <a:r>
              <a:rPr lang="sk-SK" sz="2200" dirty="0" smtClean="0">
                <a:latin typeface="Arial" pitchFamily="34" charset="0"/>
                <a:cs typeface="Arial" pitchFamily="34" charset="0"/>
              </a:rPr>
              <a:t>DOHOVOR OSN O PRÁVACH STARŠÍCH </a:t>
            </a:r>
            <a:r>
              <a:rPr lang="sk-SK" sz="2200" dirty="0" err="1" smtClean="0">
                <a:latin typeface="Arial" pitchFamily="34" charset="0"/>
                <a:cs typeface="Arial" pitchFamily="34" charset="0"/>
              </a:rPr>
              <a:t>OS</a:t>
            </a:r>
            <a:r>
              <a:rPr lang="sk-SK" sz="2200" cap="all" dirty="0" err="1" smtClean="0">
                <a:latin typeface="Arial" pitchFamily="34" charset="0"/>
                <a:cs typeface="Arial" pitchFamily="34" charset="0"/>
              </a:rPr>
              <a:t>ô</a:t>
            </a:r>
            <a:r>
              <a:rPr lang="sk-SK" sz="2200" dirty="0" err="1" smtClean="0">
                <a:latin typeface="Arial" pitchFamily="34" charset="0"/>
                <a:cs typeface="Arial" pitchFamily="34" charset="0"/>
              </a:rPr>
              <a:t>B</a:t>
            </a:r>
            <a:endParaRPr lang="sk-SK" sz="2200" dirty="0" smtClean="0">
              <a:latin typeface="Arial" pitchFamily="34" charset="0"/>
              <a:cs typeface="Arial" pitchFamily="34" charset="0"/>
            </a:endParaRPr>
          </a:p>
          <a:p>
            <a:pPr marL="365760" indent="-283464" algn="just" eaLnBrk="1" fontAlgn="auto" hangingPunct="1">
              <a:spcAft>
                <a:spcPts val="1200"/>
              </a:spcAft>
              <a:buFont typeface="Wingdings 2"/>
              <a:buChar char=""/>
              <a:defRPr/>
            </a:pPr>
            <a:r>
              <a:rPr lang="sk-SK" sz="2200" dirty="0" smtClean="0">
                <a:latin typeface="Arial" pitchFamily="34" charset="0"/>
                <a:cs typeface="Arial" pitchFamily="34" charset="0"/>
              </a:rPr>
              <a:t>ZÁKON SLOVENSKEJ REPUBLIKY č. 219/2014 Z. z. O SOCIÁLNEJ PRÁCI a o podmienkach na výkon niektorých odborných činností v oblasti soc. vecí a rodiny – absencia vykonávacích predpisov o systéme vzdelávania vo výkone sociálnej práce </a:t>
            </a:r>
          </a:p>
          <a:p>
            <a:pPr marL="365760" indent="-283464" algn="just" eaLnBrk="1" fontAlgn="auto" hangingPunct="1">
              <a:spcAft>
                <a:spcPts val="1200"/>
              </a:spcAft>
              <a:buFont typeface="Wingdings 2"/>
              <a:buChar char=""/>
              <a:defRPr/>
            </a:pPr>
            <a:r>
              <a:rPr lang="sk-SK" sz="2200" dirty="0" smtClean="0">
                <a:latin typeface="Arial" pitchFamily="34" charset="0"/>
                <a:cs typeface="Arial" pitchFamily="34" charset="0"/>
              </a:rPr>
              <a:t>Zákon o resocializácii/socializácii ?</a:t>
            </a:r>
          </a:p>
          <a:p>
            <a:pPr marL="365760" indent="-283464" algn="just" eaLnBrk="1" fontAlgn="auto" hangingPunct="1">
              <a:spcAft>
                <a:spcPts val="1200"/>
              </a:spcAft>
              <a:buFont typeface="Wingdings 2"/>
              <a:buChar char=""/>
              <a:defRPr/>
            </a:pPr>
            <a:r>
              <a:rPr lang="sk-SK" sz="2200" dirty="0" smtClean="0">
                <a:latin typeface="Arial" pitchFamily="34" charset="0"/>
                <a:cs typeface="Arial" pitchFamily="34" charset="0"/>
              </a:rPr>
              <a:t>Zákon o sociálnej kohézii? </a:t>
            </a:r>
          </a:p>
          <a:p>
            <a:pPr marL="365760" indent="-283464" algn="just" eaLnBrk="1" fontAlgn="auto" hangingPunct="1">
              <a:spcAft>
                <a:spcPts val="1200"/>
              </a:spcAft>
              <a:buFont typeface="Wingdings 2"/>
              <a:buChar char=""/>
              <a:defRPr/>
            </a:pPr>
            <a:r>
              <a:rPr lang="sk-SK" sz="2200" dirty="0" smtClean="0">
                <a:latin typeface="Arial" pitchFamily="34" charset="0"/>
                <a:cs typeface="Arial" pitchFamily="34" charset="0"/>
              </a:rPr>
              <a:t>Zákon o sociálnej rehabilitácii ?</a:t>
            </a:r>
            <a:endParaRPr lang="sk-SK" sz="2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 bwMode="auto">
          <a:xfrm>
            <a:off x="1043608" y="476672"/>
            <a:ext cx="8100392" cy="396044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just"/>
            <a:r>
              <a:rPr lang="sk-SK" sz="2400" b="1" dirty="0" smtClean="0">
                <a:effectLst/>
                <a:latin typeface="Arial" pitchFamily="34" charset="0"/>
                <a:cs typeface="Arial" pitchFamily="34" charset="0"/>
              </a:rPr>
              <a:t>SOCIÁLNA DOKTRÍNA SLOVENSKEJ REPUBLIKY </a:t>
            </a:r>
            <a:br>
              <a:rPr lang="sk-SK" sz="2400" b="1" dirty="0" smtClean="0">
                <a:effectLst/>
                <a:latin typeface="Arial" pitchFamily="34" charset="0"/>
                <a:cs typeface="Arial" pitchFamily="34" charset="0"/>
              </a:rPr>
            </a:br>
            <a:r>
              <a:rPr lang="sk-SK" sz="2400" b="1" dirty="0" smtClean="0">
                <a:effectLst/>
                <a:latin typeface="Arial" pitchFamily="34" charset="0"/>
                <a:cs typeface="Arial" pitchFamily="34" charset="0"/>
              </a:rPr>
              <a:t>Aké </a:t>
            </a:r>
            <a:r>
              <a:rPr lang="sk-SK" sz="2400" b="1" dirty="0">
                <a:effectLst/>
                <a:latin typeface="Arial" pitchFamily="34" charset="0"/>
                <a:cs typeface="Arial" pitchFamily="34" charset="0"/>
              </a:rPr>
              <a:t>je sociálne poistenie evidovaných uchádzačov o zamestnanie pre prípad staroby, ak tretina zo stotisícov nezamestnaných sa nepoisťuje vôbec, tretina si platí minimum z priemerných miezd (patriacich medzi najnižšie) a ako tak aktívna tretina ľudí v produktívnom veku si platí poistné na vopred známe genocídne dôchodky, na najmenší počet rokov zdravia v starobe v Únii (tzv. nádej zdravej staroby je u nás iba v dĺžke tri roky po roku 1965) ? </a:t>
            </a:r>
            <a:br>
              <a:rPr lang="sk-SK" sz="2400" b="1" dirty="0">
                <a:effectLst/>
                <a:latin typeface="Arial" pitchFamily="34" charset="0"/>
                <a:cs typeface="Arial" pitchFamily="34" charset="0"/>
              </a:rPr>
            </a:br>
            <a:endParaRPr lang="sk-SK" sz="2400" dirty="0" smtClean="0"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novrat">
  <a:themeElements>
    <a:clrScheme name="Slnovrat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lnovrat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lnovrat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317</TotalTime>
  <Words>296</Words>
  <Application>Microsoft Office PowerPoint</Application>
  <PresentationFormat>Prezentácia na obrazovke (4:3)</PresentationFormat>
  <Paragraphs>67</Paragraphs>
  <Slides>13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8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13</vt:i4>
      </vt:variant>
    </vt:vector>
  </HeadingPairs>
  <TitlesOfParts>
    <vt:vector size="22" baseType="lpstr">
      <vt:lpstr>Arial</vt:lpstr>
      <vt:lpstr>Arial Black</vt:lpstr>
      <vt:lpstr>Calibri</vt:lpstr>
      <vt:lpstr>Gill Sans MT</vt:lpstr>
      <vt:lpstr>HelveticaNeueLT Pro 65 Md</vt:lpstr>
      <vt:lpstr>Times New Roman</vt:lpstr>
      <vt:lpstr>Verdana</vt:lpstr>
      <vt:lpstr>Wingdings 2</vt:lpstr>
      <vt:lpstr>Slnovrat</vt:lpstr>
      <vt:lpstr>Konference  „Sociální ochrany zaměstnanců v Evropě“</vt:lpstr>
      <vt:lpstr>ĽUDSKÉ PRÁVA a Priemysel 4.0</vt:lpstr>
      <vt:lpstr>Začiatky transformácie (kvantitatívne aspekty)</vt:lpstr>
      <vt:lpstr>HODNOTY A ĽUDSKÉ PRÁVA </vt:lpstr>
      <vt:lpstr>SVETOVÉ  A  EURÓPSKE  TRENDY  V  OBLASTI  ĽUDSKÝCH PRÁV </vt:lpstr>
      <vt:lpstr>NOVÁ SOCIÁLNA EURÓPA?</vt:lpstr>
      <vt:lpstr>Prezentácia programu PowerPoint</vt:lpstr>
      <vt:lpstr>KVALITA ŽIVOTA A ĽUDSKÉ  PRÁVA</vt:lpstr>
      <vt:lpstr>SOCIÁLNA DOKTRÍNA SLOVENSKEJ REPUBLIKY  Aké je sociálne poistenie evidovaných uchádzačov o zamestnanie pre prípad staroby, ak tretina zo stotisícov nezamestnaných sa nepoisťuje vôbec, tretina si platí minimum z priemerných miezd (patriacich medzi najnižšie) a ako tak aktívna tretina ľudí v produktívnom veku si platí poistné na vopred známe genocídne dôchodky, na najmenší počet rokov zdravia v starobe v Únii (tzv. nádej zdravej staroby je u nás iba v dĺžke tri roky po roku 1965) ?  </vt:lpstr>
      <vt:lpstr>AKTUALITY</vt:lpstr>
      <vt:lpstr>Prezentácia programu PowerPoint</vt:lpstr>
      <vt:lpstr>Eurostat Miera zamestnanosti v závislosti od podielu práce v zdravotníctve a v sociálnej oblasti</vt:lpstr>
      <vt:lpstr>Prezentácia programu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ĽUDSKÉ PRÁVA, STAROBA A STARNUTIE</dc:title>
  <dc:creator>Zuzula</dc:creator>
  <cp:lastModifiedBy>Vojtech Tkáč</cp:lastModifiedBy>
  <cp:revision>66</cp:revision>
  <cp:lastPrinted>2015-06-01T05:10:49Z</cp:lastPrinted>
  <dcterms:created xsi:type="dcterms:W3CDTF">2013-04-17T07:47:11Z</dcterms:created>
  <dcterms:modified xsi:type="dcterms:W3CDTF">2017-10-10T06:00:14Z</dcterms:modified>
</cp:coreProperties>
</file>