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notesSlides/notesSlide25.xml" ContentType="application/vnd.openxmlformats-officedocument.presentationml.notesSlide+xml"/>
  <Override PartName="/ppt/charts/chart2.xml" ContentType="application/vnd.openxmlformats-officedocument.drawingml.chart+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51" r:id="rId1"/>
  </p:sldMasterIdLst>
  <p:notesMasterIdLst>
    <p:notesMasterId r:id="rId50"/>
  </p:notesMasterIdLst>
  <p:handoutMasterIdLst>
    <p:handoutMasterId r:id="rId51"/>
  </p:handoutMasterIdLst>
  <p:sldIdLst>
    <p:sldId id="476" r:id="rId2"/>
    <p:sldId id="556" r:id="rId3"/>
    <p:sldId id="553" r:id="rId4"/>
    <p:sldId id="545" r:id="rId5"/>
    <p:sldId id="604" r:id="rId6"/>
    <p:sldId id="598" r:id="rId7"/>
    <p:sldId id="599" r:id="rId8"/>
    <p:sldId id="611" r:id="rId9"/>
    <p:sldId id="546" r:id="rId10"/>
    <p:sldId id="547" r:id="rId11"/>
    <p:sldId id="548" r:id="rId12"/>
    <p:sldId id="561" r:id="rId13"/>
    <p:sldId id="563" r:id="rId14"/>
    <p:sldId id="564" r:id="rId15"/>
    <p:sldId id="594" r:id="rId16"/>
    <p:sldId id="565" r:id="rId17"/>
    <p:sldId id="549" r:id="rId18"/>
    <p:sldId id="605" r:id="rId19"/>
    <p:sldId id="597" r:id="rId20"/>
    <p:sldId id="550" r:id="rId21"/>
    <p:sldId id="596" r:id="rId22"/>
    <p:sldId id="567" r:id="rId23"/>
    <p:sldId id="566" r:id="rId24"/>
    <p:sldId id="610" r:id="rId25"/>
    <p:sldId id="580" r:id="rId26"/>
    <p:sldId id="600" r:id="rId27"/>
    <p:sldId id="535" r:id="rId28"/>
    <p:sldId id="536" r:id="rId29"/>
    <p:sldId id="601" r:id="rId30"/>
    <p:sldId id="603" r:id="rId31"/>
    <p:sldId id="608" r:id="rId32"/>
    <p:sldId id="607" r:id="rId33"/>
    <p:sldId id="571" r:id="rId34"/>
    <p:sldId id="572" r:id="rId35"/>
    <p:sldId id="612" r:id="rId36"/>
    <p:sldId id="582" r:id="rId37"/>
    <p:sldId id="583" r:id="rId38"/>
    <p:sldId id="613" r:id="rId39"/>
    <p:sldId id="609" r:id="rId40"/>
    <p:sldId id="585" r:id="rId41"/>
    <p:sldId id="586" r:id="rId42"/>
    <p:sldId id="587" r:id="rId43"/>
    <p:sldId id="589" r:id="rId44"/>
    <p:sldId id="590" r:id="rId45"/>
    <p:sldId id="591" r:id="rId46"/>
    <p:sldId id="593" r:id="rId47"/>
    <p:sldId id="606" r:id="rId48"/>
    <p:sldId id="595" r:id="rId49"/>
  </p:sldIdLst>
  <p:sldSz cx="9144000" cy="6858000" type="screen4x3"/>
  <p:notesSz cx="6761163" cy="9942513"/>
  <p:defaultTextStyle>
    <a:defPPr>
      <a:defRPr lang="cs-CZ"/>
    </a:defPPr>
    <a:lvl1pPr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1pPr>
    <a:lvl2pPr marL="4572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2pPr>
    <a:lvl3pPr marL="9144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3pPr>
    <a:lvl4pPr marL="13716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4pPr>
    <a:lvl5pPr marL="1828800" algn="l" rtl="0" eaLnBrk="0" fontAlgn="base" hangingPunct="0">
      <a:spcBef>
        <a:spcPct val="0"/>
      </a:spcBef>
      <a:spcAft>
        <a:spcPct val="0"/>
      </a:spcAft>
      <a:defRPr sz="2800" kern="1200">
        <a:solidFill>
          <a:schemeClr val="tx1"/>
        </a:solidFill>
        <a:latin typeface="Times New Roman" panose="02020603050405020304" pitchFamily="18" charset="0"/>
        <a:ea typeface="+mn-ea"/>
        <a:cs typeface="+mn-cs"/>
      </a:defRPr>
    </a:lvl5pPr>
    <a:lvl6pPr marL="2286000" algn="l" defTabSz="914400" rtl="0" eaLnBrk="1" latinLnBrk="0" hangingPunct="1">
      <a:defRPr sz="2800" kern="1200">
        <a:solidFill>
          <a:schemeClr val="tx1"/>
        </a:solidFill>
        <a:latin typeface="Times New Roman" panose="02020603050405020304" pitchFamily="18" charset="0"/>
        <a:ea typeface="+mn-ea"/>
        <a:cs typeface="+mn-cs"/>
      </a:defRPr>
    </a:lvl6pPr>
    <a:lvl7pPr marL="2743200" algn="l" defTabSz="914400" rtl="0" eaLnBrk="1" latinLnBrk="0" hangingPunct="1">
      <a:defRPr sz="2800" kern="1200">
        <a:solidFill>
          <a:schemeClr val="tx1"/>
        </a:solidFill>
        <a:latin typeface="Times New Roman" panose="02020603050405020304" pitchFamily="18" charset="0"/>
        <a:ea typeface="+mn-ea"/>
        <a:cs typeface="+mn-cs"/>
      </a:defRPr>
    </a:lvl7pPr>
    <a:lvl8pPr marL="3200400" algn="l" defTabSz="914400" rtl="0" eaLnBrk="1" latinLnBrk="0" hangingPunct="1">
      <a:defRPr sz="2800" kern="1200">
        <a:solidFill>
          <a:schemeClr val="tx1"/>
        </a:solidFill>
        <a:latin typeface="Times New Roman" panose="02020603050405020304" pitchFamily="18" charset="0"/>
        <a:ea typeface="+mn-ea"/>
        <a:cs typeface="+mn-cs"/>
      </a:defRPr>
    </a:lvl8pPr>
    <a:lvl9pPr marL="3657600" algn="l" defTabSz="914400" rtl="0" eaLnBrk="1" latinLnBrk="0" hangingPunct="1">
      <a:defRPr sz="2800" kern="1200">
        <a:solidFill>
          <a:schemeClr val="tx1"/>
        </a:solidFill>
        <a:latin typeface="Times New Roman" panose="02020603050405020304"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3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0000"/>
    <a:srgbClr val="33CCFF"/>
    <a:srgbClr val="003399"/>
    <a:srgbClr val="3333CC"/>
    <a:srgbClr val="0000CC"/>
    <a:srgbClr val="000066"/>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1" autoAdjust="0"/>
    <p:restoredTop sz="91147" autoAdjust="0"/>
  </p:normalViewPr>
  <p:slideViewPr>
    <p:cSldViewPr>
      <p:cViewPr varScale="1">
        <p:scale>
          <a:sx n="84" d="100"/>
          <a:sy n="84" d="100"/>
        </p:scale>
        <p:origin x="1182" y="108"/>
      </p:cViewPr>
      <p:guideLst>
        <p:guide orient="horz" pos="2160"/>
        <p:guide pos="2880"/>
      </p:guideLst>
    </p:cSldViewPr>
  </p:slideViewPr>
  <p:outlineViewPr>
    <p:cViewPr>
      <p:scale>
        <a:sx n="33" d="100"/>
        <a:sy n="33" d="100"/>
      </p:scale>
      <p:origin x="0" y="-20448"/>
    </p:cViewPr>
  </p:outlineViewPr>
  <p:notesTextViewPr>
    <p:cViewPr>
      <p:scale>
        <a:sx n="1" d="1"/>
        <a:sy n="1" d="1"/>
      </p:scale>
      <p:origin x="0" y="0"/>
    </p:cViewPr>
  </p:notesTextViewPr>
  <p:sorterViewPr>
    <p:cViewPr varScale="1">
      <p:scale>
        <a:sx n="1" d="1"/>
        <a:sy n="1" d="1"/>
      </p:scale>
      <p:origin x="0" y="0"/>
    </p:cViewPr>
  </p:sorterViewPr>
  <p:notesViewPr>
    <p:cSldViewPr>
      <p:cViewPr varScale="1">
        <p:scale>
          <a:sx n="52" d="100"/>
          <a:sy n="52" d="100"/>
        </p:scale>
        <p:origin x="-1920" y="-84"/>
      </p:cViewPr>
      <p:guideLst>
        <p:guide orient="horz" pos="3131"/>
        <p:guide pos="213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G:\1%201%201%201%201%201%20PRAHA%2011%2010%202017\Pr&#237;jmy_v&#253;d_BEZ%20TRANSF_starob%20doch%20poist%202004_2014%20%20%20%2017%203%202015_LV_z&#225;loha.xl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G:\1%201%201%201%201%201%20PRAHA%2011%2010%202017\Pr&#237;jmy_v&#253;d_BEZ%20TRANSF_starob%20doch%20poist%202004_2014%20%20%20%2017%203%202015_LV_z&#225;loha.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0.10071783580243958"/>
          <c:y val="7.454833770778653E-2"/>
          <c:w val="0.89352681978582449"/>
          <c:h val="0.64808654126567511"/>
        </c:manualLayout>
      </c:layout>
      <c:bar3DChart>
        <c:barDir val="col"/>
        <c:grouping val="clustered"/>
        <c:varyColors val="0"/>
        <c:ser>
          <c:idx val="0"/>
          <c:order val="0"/>
          <c:tx>
            <c:strRef>
              <c:f>Hárok1!$B$148</c:f>
              <c:strCache>
                <c:ptCount val="1"/>
                <c:pt idx="0">
                  <c:v>Príjmy</c:v>
                </c:pt>
              </c:strCache>
            </c:strRef>
          </c:tx>
          <c:spPr>
            <a:solidFill>
              <a:srgbClr val="FFFF00"/>
            </a:solidFill>
          </c:spPr>
          <c:invertIfNegative val="0"/>
          <c:cat>
            <c:strRef>
              <c:f>Hárok1!$A$149:$A$162</c:f>
              <c:strCach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Oč.sk.2017</c:v>
                </c:pt>
              </c:strCache>
            </c:strRef>
          </c:cat>
          <c:val>
            <c:numRef>
              <c:f>Hárok1!$B$149:$B$162</c:f>
              <c:numCache>
                <c:formatCode>_-* #,##0\ _S_k_-;\-* #,##0\ _S_k_-;_-* "-"??\ _S_k_-;_-@_-</c:formatCode>
                <c:ptCount val="14"/>
                <c:pt idx="0">
                  <c:v>2280</c:v>
                </c:pt>
                <c:pt idx="1">
                  <c:v>1952.5</c:v>
                </c:pt>
                <c:pt idx="2">
                  <c:v>1843.6959999999999</c:v>
                </c:pt>
                <c:pt idx="3">
                  <c:v>1995.9480000000001</c:v>
                </c:pt>
                <c:pt idx="4">
                  <c:v>2201.857</c:v>
                </c:pt>
                <c:pt idx="5">
                  <c:v>2125.5210000000002</c:v>
                </c:pt>
                <c:pt idx="6">
                  <c:v>2011.752</c:v>
                </c:pt>
                <c:pt idx="7">
                  <c:v>2169.7930000000001</c:v>
                </c:pt>
                <c:pt idx="8">
                  <c:v>2309.1289999999999</c:v>
                </c:pt>
                <c:pt idx="9">
                  <c:v>3085.0140000000001</c:v>
                </c:pt>
                <c:pt idx="10">
                  <c:v>3004.3</c:v>
                </c:pt>
                <c:pt idx="11">
                  <c:v>3758.6</c:v>
                </c:pt>
                <c:pt idx="12">
                  <c:v>3393.2</c:v>
                </c:pt>
                <c:pt idx="13">
                  <c:v>3660.6</c:v>
                </c:pt>
              </c:numCache>
            </c:numRef>
          </c:val>
          <c:extLst>
            <c:ext xmlns:c16="http://schemas.microsoft.com/office/drawing/2014/chart" uri="{C3380CC4-5D6E-409C-BE32-E72D297353CC}">
              <c16:uniqueId val="{00000000-6959-4501-A39A-6CB9F4E60CB4}"/>
            </c:ext>
          </c:extLst>
        </c:ser>
        <c:ser>
          <c:idx val="1"/>
          <c:order val="1"/>
          <c:tx>
            <c:strRef>
              <c:f>Hárok1!$C$148</c:f>
              <c:strCache>
                <c:ptCount val="1"/>
                <c:pt idx="0">
                  <c:v>Výdavky</c:v>
                </c:pt>
              </c:strCache>
            </c:strRef>
          </c:tx>
          <c:spPr>
            <a:solidFill>
              <a:srgbClr val="FF0000"/>
            </a:solidFill>
          </c:spPr>
          <c:invertIfNegative val="0"/>
          <c:cat>
            <c:strRef>
              <c:f>Hárok1!$A$149:$A$162</c:f>
              <c:strCach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Oč.sk.2017</c:v>
                </c:pt>
              </c:strCache>
            </c:strRef>
          </c:cat>
          <c:val>
            <c:numRef>
              <c:f>Hárok1!$C$149:$C$162</c:f>
              <c:numCache>
                <c:formatCode>_-* #,##0\ _S_k_-;\-* #,##0\ _S_k_-;_-* "-"??\ _S_k_-;_-@_-</c:formatCode>
                <c:ptCount val="14"/>
                <c:pt idx="0">
                  <c:v>2385.5</c:v>
                </c:pt>
                <c:pt idx="1">
                  <c:v>2958.7</c:v>
                </c:pt>
                <c:pt idx="2">
                  <c:v>3258.2</c:v>
                </c:pt>
                <c:pt idx="3">
                  <c:v>3568.2</c:v>
                </c:pt>
                <c:pt idx="4">
                  <c:v>3839.9</c:v>
                </c:pt>
                <c:pt idx="5">
                  <c:v>4265.8</c:v>
                </c:pt>
                <c:pt idx="6">
                  <c:v>4436.6000000000004</c:v>
                </c:pt>
                <c:pt idx="7">
                  <c:v>4547.8</c:v>
                </c:pt>
                <c:pt idx="8">
                  <c:v>4760.3410000000003</c:v>
                </c:pt>
                <c:pt idx="9">
                  <c:v>4992.741</c:v>
                </c:pt>
                <c:pt idx="10">
                  <c:v>5236.2</c:v>
                </c:pt>
                <c:pt idx="11">
                  <c:v>5501.1</c:v>
                </c:pt>
                <c:pt idx="12">
                  <c:v>5571.3</c:v>
                </c:pt>
                <c:pt idx="13">
                  <c:v>5833.3</c:v>
                </c:pt>
              </c:numCache>
            </c:numRef>
          </c:val>
          <c:extLst>
            <c:ext xmlns:c16="http://schemas.microsoft.com/office/drawing/2014/chart" uri="{C3380CC4-5D6E-409C-BE32-E72D297353CC}">
              <c16:uniqueId val="{00000001-6959-4501-A39A-6CB9F4E60CB4}"/>
            </c:ext>
          </c:extLst>
        </c:ser>
        <c:dLbls>
          <c:showLegendKey val="0"/>
          <c:showVal val="0"/>
          <c:showCatName val="0"/>
          <c:showSerName val="0"/>
          <c:showPercent val="0"/>
          <c:showBubbleSize val="0"/>
        </c:dLbls>
        <c:gapWidth val="150"/>
        <c:shape val="box"/>
        <c:axId val="188514856"/>
        <c:axId val="188515248"/>
        <c:axId val="0"/>
      </c:bar3DChart>
      <c:catAx>
        <c:axId val="188514856"/>
        <c:scaling>
          <c:orientation val="minMax"/>
        </c:scaling>
        <c:delete val="0"/>
        <c:axPos val="b"/>
        <c:numFmt formatCode="General" sourceLinked="0"/>
        <c:majorTickMark val="out"/>
        <c:minorTickMark val="none"/>
        <c:tickLblPos val="nextTo"/>
        <c:crossAx val="188515248"/>
        <c:crosses val="autoZero"/>
        <c:auto val="1"/>
        <c:lblAlgn val="ctr"/>
        <c:lblOffset val="100"/>
        <c:noMultiLvlLbl val="0"/>
      </c:catAx>
      <c:valAx>
        <c:axId val="188515248"/>
        <c:scaling>
          <c:orientation val="minMax"/>
        </c:scaling>
        <c:delete val="0"/>
        <c:axPos val="l"/>
        <c:majorGridlines/>
        <c:numFmt formatCode="_-* #,##0\ _S_k_-;\-* #,##0\ _S_k_-;_-* &quot;-&quot;??\ _S_k_-;_-@_-" sourceLinked="1"/>
        <c:majorTickMark val="out"/>
        <c:minorTickMark val="none"/>
        <c:tickLblPos val="nextTo"/>
        <c:txPr>
          <a:bodyPr/>
          <a:lstStyle/>
          <a:p>
            <a:pPr>
              <a:defRPr sz="1200" b="1"/>
            </a:pPr>
            <a:endParaRPr lang="cs-CZ"/>
          </a:p>
        </c:txPr>
        <c:crossAx val="188514856"/>
        <c:crosses val="autoZero"/>
        <c:crossBetween val="between"/>
      </c:valAx>
      <c:dTable>
        <c:showHorzBorder val="1"/>
        <c:showVertBorder val="1"/>
        <c:showOutline val="1"/>
        <c:showKeys val="1"/>
        <c:txPr>
          <a:bodyPr/>
          <a:lstStyle/>
          <a:p>
            <a:pPr rtl="0">
              <a:defRPr sz="1200" b="1"/>
            </a:pPr>
            <a:endParaRPr lang="cs-CZ"/>
          </a:p>
        </c:txPr>
      </c:dTable>
    </c:plotArea>
    <c:legend>
      <c:legendPos val="t"/>
      <c:overlay val="0"/>
      <c:txPr>
        <a:bodyPr/>
        <a:lstStyle/>
        <a:p>
          <a:pPr>
            <a:defRPr sz="1200" b="1"/>
          </a:pPr>
          <a:endParaRPr lang="cs-CZ"/>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cs-CZ"/>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rotY val="20"/>
      <c:rAngAx val="1"/>
    </c:view3D>
    <c:floor>
      <c:thickness val="0"/>
    </c:floor>
    <c:sideWall>
      <c:thickness val="0"/>
    </c:sideWall>
    <c:backWall>
      <c:thickness val="0"/>
    </c:backWall>
    <c:plotArea>
      <c:layout>
        <c:manualLayout>
          <c:layoutTarget val="inner"/>
          <c:xMode val="edge"/>
          <c:yMode val="edge"/>
          <c:x val="8.3757240474251121E-2"/>
          <c:y val="0.10001136719223963"/>
          <c:w val="0.91049563308896753"/>
          <c:h val="0.61871576271944129"/>
        </c:manualLayout>
      </c:layout>
      <c:bar3DChart>
        <c:barDir val="col"/>
        <c:grouping val="clustered"/>
        <c:varyColors val="0"/>
        <c:ser>
          <c:idx val="0"/>
          <c:order val="0"/>
          <c:tx>
            <c:strRef>
              <c:f>Hárok1!$B$210</c:f>
              <c:strCache>
                <c:ptCount val="1"/>
                <c:pt idx="0">
                  <c:v>Príjmy</c:v>
                </c:pt>
              </c:strCache>
            </c:strRef>
          </c:tx>
          <c:spPr>
            <a:solidFill>
              <a:srgbClr val="B5FC04"/>
            </a:solidFill>
          </c:spPr>
          <c:invertIfNegative val="0"/>
          <c:cat>
            <c:strRef>
              <c:f>Hárok1!$A$211:$A$224</c:f>
              <c:strCach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Oč.sk. 2017</c:v>
                </c:pt>
              </c:strCache>
            </c:strRef>
          </c:cat>
          <c:val>
            <c:numRef>
              <c:f>Hárok1!$B$211:$B$224</c:f>
              <c:numCache>
                <c:formatCode>_-* #,##0\ _S_k_-;\-* #,##0\ _S_k_-;_-* "-"??\ _S_k_-;_-@_-</c:formatCode>
                <c:ptCount val="14"/>
                <c:pt idx="0">
                  <c:v>2279.9</c:v>
                </c:pt>
                <c:pt idx="1">
                  <c:v>1952.5</c:v>
                </c:pt>
                <c:pt idx="2">
                  <c:v>2481</c:v>
                </c:pt>
                <c:pt idx="3">
                  <c:v>2666.5</c:v>
                </c:pt>
                <c:pt idx="4">
                  <c:v>2769.5</c:v>
                </c:pt>
                <c:pt idx="5">
                  <c:v>3000.8</c:v>
                </c:pt>
                <c:pt idx="6">
                  <c:v>3528.9</c:v>
                </c:pt>
                <c:pt idx="7">
                  <c:v>3572.2</c:v>
                </c:pt>
                <c:pt idx="8">
                  <c:v>3717.462</c:v>
                </c:pt>
                <c:pt idx="9">
                  <c:v>3758.558</c:v>
                </c:pt>
                <c:pt idx="10">
                  <c:v>3905.2</c:v>
                </c:pt>
                <c:pt idx="11" formatCode="#,##0">
                  <c:v>4212</c:v>
                </c:pt>
                <c:pt idx="12">
                  <c:v>3759</c:v>
                </c:pt>
                <c:pt idx="13">
                  <c:v>4071</c:v>
                </c:pt>
              </c:numCache>
            </c:numRef>
          </c:val>
          <c:extLst>
            <c:ext xmlns:c16="http://schemas.microsoft.com/office/drawing/2014/chart" uri="{C3380CC4-5D6E-409C-BE32-E72D297353CC}">
              <c16:uniqueId val="{00000000-BACA-4A59-B5D2-453100A225E9}"/>
            </c:ext>
          </c:extLst>
        </c:ser>
        <c:ser>
          <c:idx val="1"/>
          <c:order val="1"/>
          <c:tx>
            <c:strRef>
              <c:f>Hárok1!$C$210</c:f>
              <c:strCache>
                <c:ptCount val="1"/>
                <c:pt idx="0">
                  <c:v>Výdavky</c:v>
                </c:pt>
              </c:strCache>
            </c:strRef>
          </c:tx>
          <c:spPr>
            <a:solidFill>
              <a:srgbClr val="FD8E51"/>
            </a:solidFill>
          </c:spPr>
          <c:invertIfNegative val="0"/>
          <c:cat>
            <c:strRef>
              <c:f>Hárok1!$A$211:$A$224</c:f>
              <c:strCache>
                <c:ptCount val="14"/>
                <c:pt idx="0">
                  <c:v>2004</c:v>
                </c:pt>
                <c:pt idx="1">
                  <c:v>2005</c:v>
                </c:pt>
                <c:pt idx="2">
                  <c:v>2006</c:v>
                </c:pt>
                <c:pt idx="3">
                  <c:v>2007</c:v>
                </c:pt>
                <c:pt idx="4">
                  <c:v>2008</c:v>
                </c:pt>
                <c:pt idx="5">
                  <c:v>2009</c:v>
                </c:pt>
                <c:pt idx="6">
                  <c:v>2010</c:v>
                </c:pt>
                <c:pt idx="7">
                  <c:v>2011</c:v>
                </c:pt>
                <c:pt idx="8">
                  <c:v>2012</c:v>
                </c:pt>
                <c:pt idx="9">
                  <c:v>2013</c:v>
                </c:pt>
                <c:pt idx="10">
                  <c:v>2014</c:v>
                </c:pt>
                <c:pt idx="11">
                  <c:v>2015</c:v>
                </c:pt>
                <c:pt idx="12">
                  <c:v>2016</c:v>
                </c:pt>
                <c:pt idx="13">
                  <c:v>Oč.sk. 2017</c:v>
                </c:pt>
              </c:strCache>
            </c:strRef>
          </c:cat>
          <c:val>
            <c:numRef>
              <c:f>Hárok1!$C$211:$C$224</c:f>
              <c:numCache>
                <c:formatCode>_-* #,##0\ _S_k_-;\-* #,##0\ _S_k_-;_-* "-"??\ _S_k_-;_-@_-</c:formatCode>
                <c:ptCount val="14"/>
                <c:pt idx="0">
                  <c:v>2385.5</c:v>
                </c:pt>
                <c:pt idx="1">
                  <c:v>2958.7</c:v>
                </c:pt>
                <c:pt idx="2">
                  <c:v>3258.2</c:v>
                </c:pt>
                <c:pt idx="3">
                  <c:v>3568.2</c:v>
                </c:pt>
                <c:pt idx="4">
                  <c:v>3839.9</c:v>
                </c:pt>
                <c:pt idx="5">
                  <c:v>4265.8</c:v>
                </c:pt>
                <c:pt idx="6">
                  <c:v>4436.6000000000004</c:v>
                </c:pt>
                <c:pt idx="7">
                  <c:v>4547.8</c:v>
                </c:pt>
                <c:pt idx="8">
                  <c:v>4760.3410000000003</c:v>
                </c:pt>
                <c:pt idx="9">
                  <c:v>4992.741</c:v>
                </c:pt>
                <c:pt idx="10">
                  <c:v>5236.2</c:v>
                </c:pt>
                <c:pt idx="11">
                  <c:v>5501.1</c:v>
                </c:pt>
                <c:pt idx="12">
                  <c:v>5571.3</c:v>
                </c:pt>
                <c:pt idx="13">
                  <c:v>5833.3</c:v>
                </c:pt>
              </c:numCache>
            </c:numRef>
          </c:val>
          <c:extLst>
            <c:ext xmlns:c16="http://schemas.microsoft.com/office/drawing/2014/chart" uri="{C3380CC4-5D6E-409C-BE32-E72D297353CC}">
              <c16:uniqueId val="{00000001-BACA-4A59-B5D2-453100A225E9}"/>
            </c:ext>
          </c:extLst>
        </c:ser>
        <c:dLbls>
          <c:showLegendKey val="0"/>
          <c:showVal val="0"/>
          <c:showCatName val="0"/>
          <c:showSerName val="0"/>
          <c:showPercent val="0"/>
          <c:showBubbleSize val="0"/>
        </c:dLbls>
        <c:gapWidth val="150"/>
        <c:shape val="box"/>
        <c:axId val="235453848"/>
        <c:axId val="235454240"/>
        <c:axId val="0"/>
      </c:bar3DChart>
      <c:catAx>
        <c:axId val="235453848"/>
        <c:scaling>
          <c:orientation val="minMax"/>
        </c:scaling>
        <c:delete val="0"/>
        <c:axPos val="b"/>
        <c:numFmt formatCode="General" sourceLinked="0"/>
        <c:majorTickMark val="out"/>
        <c:minorTickMark val="none"/>
        <c:tickLblPos val="nextTo"/>
        <c:crossAx val="235454240"/>
        <c:crosses val="autoZero"/>
        <c:auto val="1"/>
        <c:lblAlgn val="ctr"/>
        <c:lblOffset val="100"/>
        <c:noMultiLvlLbl val="0"/>
      </c:catAx>
      <c:valAx>
        <c:axId val="235454240"/>
        <c:scaling>
          <c:orientation val="minMax"/>
        </c:scaling>
        <c:delete val="0"/>
        <c:axPos val="l"/>
        <c:majorGridlines/>
        <c:numFmt formatCode="_-* #,##0\ _S_k_-;\-* #,##0\ _S_k_-;_-* &quot;-&quot;??\ _S_k_-;_-@_-" sourceLinked="1"/>
        <c:majorTickMark val="out"/>
        <c:minorTickMark val="none"/>
        <c:tickLblPos val="nextTo"/>
        <c:txPr>
          <a:bodyPr/>
          <a:lstStyle/>
          <a:p>
            <a:pPr>
              <a:defRPr sz="1200" b="1" i="0"/>
            </a:pPr>
            <a:endParaRPr lang="cs-CZ"/>
          </a:p>
        </c:txPr>
        <c:crossAx val="235453848"/>
        <c:crosses val="autoZero"/>
        <c:crossBetween val="between"/>
      </c:valAx>
      <c:dTable>
        <c:showHorzBorder val="1"/>
        <c:showVertBorder val="1"/>
        <c:showOutline val="1"/>
        <c:showKeys val="0"/>
        <c:txPr>
          <a:bodyPr/>
          <a:lstStyle/>
          <a:p>
            <a:pPr rtl="0">
              <a:defRPr sz="1200" b="1"/>
            </a:pPr>
            <a:endParaRPr lang="cs-CZ"/>
          </a:p>
        </c:txPr>
      </c:dTable>
    </c:plotArea>
    <c:legend>
      <c:legendPos val="t"/>
      <c:overlay val="0"/>
      <c:txPr>
        <a:bodyPr/>
        <a:lstStyle/>
        <a:p>
          <a:pPr>
            <a:defRPr sz="1200" b="1"/>
          </a:pPr>
          <a:endParaRPr lang="cs-CZ"/>
        </a:p>
      </c:txPr>
    </c:legend>
    <c:plotVisOnly val="1"/>
    <c:dispBlanksAs val="gap"/>
    <c:showDLblsOverMax val="0"/>
  </c:chart>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0418" name="Rectangle 2"/>
          <p:cNvSpPr>
            <a:spLocks noGrp="1" noChangeArrowheads="1"/>
          </p:cNvSpPr>
          <p:nvPr>
            <p:ph type="hdr" sz="quarter"/>
          </p:nvPr>
        </p:nvSpPr>
        <p:spPr bwMode="auto">
          <a:xfrm>
            <a:off x="0" y="0"/>
            <a:ext cx="29035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t" anchorCtr="0" compatLnSpc="1">
            <a:prstTxWarp prst="textNoShape">
              <a:avLst/>
            </a:prstTxWarp>
          </a:bodyPr>
          <a:lstStyle>
            <a:lvl1pPr defTabSz="918536">
              <a:defRPr sz="1200">
                <a:latin typeface="Times New Roman" pitchFamily="18" charset="-18"/>
              </a:defRPr>
            </a:lvl1pPr>
          </a:lstStyle>
          <a:p>
            <a:pPr>
              <a:defRPr/>
            </a:pPr>
            <a:endParaRPr lang="cs-CZ"/>
          </a:p>
        </p:txBody>
      </p:sp>
      <p:sp>
        <p:nvSpPr>
          <p:cNvPr id="60419" name="Rectangle 3"/>
          <p:cNvSpPr>
            <a:spLocks noGrp="1" noChangeArrowheads="1"/>
          </p:cNvSpPr>
          <p:nvPr>
            <p:ph type="dt" sz="quarter" idx="1"/>
          </p:nvPr>
        </p:nvSpPr>
        <p:spPr bwMode="auto">
          <a:xfrm>
            <a:off x="3819525" y="0"/>
            <a:ext cx="290195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t" anchorCtr="0" compatLnSpc="1">
            <a:prstTxWarp prst="textNoShape">
              <a:avLst/>
            </a:prstTxWarp>
          </a:bodyPr>
          <a:lstStyle>
            <a:lvl1pPr algn="r" defTabSz="918536">
              <a:defRPr sz="1200">
                <a:latin typeface="Times New Roman" pitchFamily="18" charset="-18"/>
              </a:defRPr>
            </a:lvl1pPr>
          </a:lstStyle>
          <a:p>
            <a:pPr>
              <a:defRPr/>
            </a:pPr>
            <a:endParaRPr lang="cs-CZ"/>
          </a:p>
        </p:txBody>
      </p:sp>
      <p:sp>
        <p:nvSpPr>
          <p:cNvPr id="60420" name="Rectangle 4"/>
          <p:cNvSpPr>
            <a:spLocks noGrp="1" noChangeArrowheads="1"/>
          </p:cNvSpPr>
          <p:nvPr>
            <p:ph type="ftr" sz="quarter" idx="2"/>
          </p:nvPr>
        </p:nvSpPr>
        <p:spPr bwMode="auto">
          <a:xfrm>
            <a:off x="0" y="9405938"/>
            <a:ext cx="2903538"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b" anchorCtr="0" compatLnSpc="1">
            <a:prstTxWarp prst="textNoShape">
              <a:avLst/>
            </a:prstTxWarp>
          </a:bodyPr>
          <a:lstStyle>
            <a:lvl1pPr defTabSz="918536">
              <a:defRPr sz="1200">
                <a:latin typeface="Times New Roman" pitchFamily="18" charset="-18"/>
              </a:defRPr>
            </a:lvl1pPr>
          </a:lstStyle>
          <a:p>
            <a:pPr>
              <a:defRPr/>
            </a:pPr>
            <a:endParaRPr lang="cs-CZ"/>
          </a:p>
        </p:txBody>
      </p:sp>
      <p:sp>
        <p:nvSpPr>
          <p:cNvPr id="60421" name="Rectangle 5"/>
          <p:cNvSpPr>
            <a:spLocks noGrp="1" noChangeArrowheads="1"/>
          </p:cNvSpPr>
          <p:nvPr>
            <p:ph type="sldNum" sz="quarter" idx="3"/>
          </p:nvPr>
        </p:nvSpPr>
        <p:spPr bwMode="auto">
          <a:xfrm>
            <a:off x="3819525" y="9405938"/>
            <a:ext cx="2901950" cy="536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b" anchorCtr="0" compatLnSpc="1">
            <a:prstTxWarp prst="textNoShape">
              <a:avLst/>
            </a:prstTxWarp>
          </a:bodyPr>
          <a:lstStyle>
            <a:lvl1pPr algn="r" defTabSz="917696">
              <a:defRPr sz="1200"/>
            </a:lvl1pPr>
          </a:lstStyle>
          <a:p>
            <a:pPr>
              <a:defRPr/>
            </a:pPr>
            <a:fld id="{988ABD70-A253-44F3-B8D5-2E8E9327BDCC}" type="slidenum">
              <a:rPr lang="cs-CZ" altLang="sk-SK"/>
              <a:pPr>
                <a:defRPr/>
              </a:pPr>
              <a:t>‹#›</a:t>
            </a:fld>
            <a:endParaRPr lang="cs-CZ" altLang="sk-SK"/>
          </a:p>
        </p:txBody>
      </p:sp>
    </p:spTree>
    <p:extLst>
      <p:ext uri="{BB962C8B-B14F-4D97-AF65-F5344CB8AC3E}">
        <p14:creationId xmlns:p14="http://schemas.microsoft.com/office/powerpoint/2010/main" val="383796237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3052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t" anchorCtr="0" compatLnSpc="1">
            <a:prstTxWarp prst="textNoShape">
              <a:avLst/>
            </a:prstTxWarp>
          </a:bodyPr>
          <a:lstStyle>
            <a:lvl1pPr defTabSz="918536">
              <a:defRPr sz="1200">
                <a:latin typeface="Times New Roman" pitchFamily="18" charset="-18"/>
              </a:defRPr>
            </a:lvl1pPr>
          </a:lstStyle>
          <a:p>
            <a:pPr>
              <a:defRPr/>
            </a:pPr>
            <a:endParaRPr lang="cs-CZ"/>
          </a:p>
        </p:txBody>
      </p:sp>
      <p:sp>
        <p:nvSpPr>
          <p:cNvPr id="11267" name="Rectangle 3"/>
          <p:cNvSpPr>
            <a:spLocks noGrp="1" noChangeArrowheads="1"/>
          </p:cNvSpPr>
          <p:nvPr>
            <p:ph type="dt" idx="1"/>
          </p:nvPr>
        </p:nvSpPr>
        <p:spPr bwMode="auto">
          <a:xfrm>
            <a:off x="3830638" y="0"/>
            <a:ext cx="293052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t" anchorCtr="0" compatLnSpc="1">
            <a:prstTxWarp prst="textNoShape">
              <a:avLst/>
            </a:prstTxWarp>
          </a:bodyPr>
          <a:lstStyle>
            <a:lvl1pPr algn="r" defTabSz="918536">
              <a:defRPr sz="1200">
                <a:latin typeface="Times New Roman" pitchFamily="18" charset="-18"/>
              </a:defRPr>
            </a:lvl1pPr>
          </a:lstStyle>
          <a:p>
            <a:pPr>
              <a:defRPr/>
            </a:pPr>
            <a:endParaRPr lang="cs-CZ"/>
          </a:p>
        </p:txBody>
      </p:sp>
      <p:sp>
        <p:nvSpPr>
          <p:cNvPr id="3076" name="Rectangle 4"/>
          <p:cNvSpPr>
            <a:spLocks noGrp="1" noRot="1" noChangeAspect="1" noChangeArrowheads="1" noTextEdit="1"/>
          </p:cNvSpPr>
          <p:nvPr>
            <p:ph type="sldImg" idx="2"/>
          </p:nvPr>
        </p:nvSpPr>
        <p:spPr bwMode="auto">
          <a:xfrm>
            <a:off x="893763" y="744538"/>
            <a:ext cx="4973637" cy="37306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1269" name="Rectangle 5"/>
          <p:cNvSpPr>
            <a:spLocks noGrp="1" noChangeArrowheads="1"/>
          </p:cNvSpPr>
          <p:nvPr>
            <p:ph type="body" sz="quarter" idx="3"/>
          </p:nvPr>
        </p:nvSpPr>
        <p:spPr bwMode="auto">
          <a:xfrm>
            <a:off x="901700" y="4722813"/>
            <a:ext cx="4957763" cy="44751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t" anchorCtr="0" compatLnSpc="1">
            <a:prstTxWarp prst="textNoShape">
              <a:avLst/>
            </a:prstTxWarp>
          </a:bodyPr>
          <a:lstStyle/>
          <a:p>
            <a:pPr lvl="0"/>
            <a:r>
              <a:rPr lang="cs-CZ" noProof="0"/>
              <a:t>Klepnutím lze upravit styly předlohy textu.</a:t>
            </a:r>
          </a:p>
          <a:p>
            <a:pPr lvl="1"/>
            <a:r>
              <a:rPr lang="cs-CZ" noProof="0"/>
              <a:t>Druhá úroveň</a:t>
            </a:r>
          </a:p>
          <a:p>
            <a:pPr lvl="2"/>
            <a:r>
              <a:rPr lang="cs-CZ" noProof="0"/>
              <a:t>Třetí úroveň</a:t>
            </a:r>
          </a:p>
          <a:p>
            <a:pPr lvl="3"/>
            <a:r>
              <a:rPr lang="cs-CZ" noProof="0"/>
              <a:t>Čtvrtá úroveň</a:t>
            </a:r>
          </a:p>
          <a:p>
            <a:pPr lvl="4"/>
            <a:r>
              <a:rPr lang="cs-CZ" noProof="0"/>
              <a:t>Pátá úroveň</a:t>
            </a:r>
          </a:p>
        </p:txBody>
      </p:sp>
      <p:sp>
        <p:nvSpPr>
          <p:cNvPr id="11270" name="Rectangle 6"/>
          <p:cNvSpPr>
            <a:spLocks noGrp="1" noChangeArrowheads="1"/>
          </p:cNvSpPr>
          <p:nvPr>
            <p:ph type="ftr" sz="quarter" idx="4"/>
          </p:nvPr>
        </p:nvSpPr>
        <p:spPr bwMode="auto">
          <a:xfrm>
            <a:off x="0" y="9444038"/>
            <a:ext cx="293052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b" anchorCtr="0" compatLnSpc="1">
            <a:prstTxWarp prst="textNoShape">
              <a:avLst/>
            </a:prstTxWarp>
          </a:bodyPr>
          <a:lstStyle>
            <a:lvl1pPr defTabSz="918536">
              <a:defRPr sz="1200">
                <a:latin typeface="Times New Roman" pitchFamily="18" charset="-18"/>
              </a:defRPr>
            </a:lvl1pPr>
          </a:lstStyle>
          <a:p>
            <a:pPr>
              <a:defRPr/>
            </a:pPr>
            <a:endParaRPr lang="cs-CZ"/>
          </a:p>
        </p:txBody>
      </p:sp>
      <p:sp>
        <p:nvSpPr>
          <p:cNvPr id="11271" name="Rectangle 7"/>
          <p:cNvSpPr>
            <a:spLocks noGrp="1" noChangeArrowheads="1"/>
          </p:cNvSpPr>
          <p:nvPr>
            <p:ph type="sldNum" sz="quarter" idx="5"/>
          </p:nvPr>
        </p:nvSpPr>
        <p:spPr bwMode="auto">
          <a:xfrm>
            <a:off x="3830638" y="9444038"/>
            <a:ext cx="2930525" cy="49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2004" tIns="46002" rIns="92004" bIns="46002" numCol="1" anchor="b" anchorCtr="0" compatLnSpc="1">
            <a:prstTxWarp prst="textNoShape">
              <a:avLst/>
            </a:prstTxWarp>
          </a:bodyPr>
          <a:lstStyle>
            <a:lvl1pPr algn="r" defTabSz="917696">
              <a:defRPr sz="1200"/>
            </a:lvl1pPr>
          </a:lstStyle>
          <a:p>
            <a:pPr>
              <a:defRPr/>
            </a:pPr>
            <a:fld id="{A2788DB8-4F1B-404A-979D-FDD3A9E2022E}" type="slidenum">
              <a:rPr lang="cs-CZ" altLang="sk-SK"/>
              <a:pPr>
                <a:defRPr/>
              </a:pPr>
              <a:t>‹#›</a:t>
            </a:fld>
            <a:endParaRPr lang="cs-CZ" altLang="sk-SK"/>
          </a:p>
        </p:txBody>
      </p:sp>
    </p:spTree>
    <p:extLst>
      <p:ext uri="{BB962C8B-B14F-4D97-AF65-F5344CB8AC3E}">
        <p14:creationId xmlns:p14="http://schemas.microsoft.com/office/powerpoint/2010/main" val="35364973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18"/>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18"/>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18"/>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18"/>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1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9218"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B23F296F-3FBD-47AF-AE6F-C67C4EA42959}" type="slidenum">
              <a:rPr lang="cs-CZ" altLang="sk-SK">
                <a:ea typeface="SimSun" panose="02010600030101010101" pitchFamily="2" charset="-122"/>
              </a:rPr>
              <a:pPr algn="r" eaLnBrk="1">
                <a:spcBef>
                  <a:spcPct val="0"/>
                </a:spcBef>
                <a:buSzPct val="45000"/>
                <a:buFont typeface="Wingdings" panose="05000000000000000000" pitchFamily="2" charset="2"/>
                <a:buNone/>
              </a:pPr>
              <a:t>4</a:t>
            </a:fld>
            <a:endParaRPr lang="cs-CZ" altLang="sk-SK">
              <a:ea typeface="SimSun" panose="02010600030101010101" pitchFamily="2" charset="-122"/>
            </a:endParaRPr>
          </a:p>
        </p:txBody>
      </p:sp>
      <p:sp>
        <p:nvSpPr>
          <p:cNvPr id="9219"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9220"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9301452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Zástupný symbol obrazu snímky 1"/>
          <p:cNvSpPr>
            <a:spLocks noGrp="1" noRot="1" noChangeAspect="1" noTextEdit="1"/>
          </p:cNvSpPr>
          <p:nvPr>
            <p:ph type="sldImg"/>
          </p:nvPr>
        </p:nvSpPr>
        <p:spPr>
          <a:ln/>
        </p:spPr>
      </p:sp>
      <p:sp>
        <p:nvSpPr>
          <p:cNvPr id="45059" name="Zástupný symbol poznámok 2"/>
          <p:cNvSpPr>
            <a:spLocks noGrp="1"/>
          </p:cNvSpPr>
          <p:nvPr>
            <p:ph type="body" sz="quarter" idx="1"/>
          </p:nvPr>
        </p:nvSpPr>
        <p:spPr>
          <a:noFill/>
        </p:spPr>
        <p:txBody>
          <a:bodyPr/>
          <a:lstStyle/>
          <a:p>
            <a:endParaRPr lang="sk-SK" altLang="sk-SK">
              <a:latin typeface="Times New Roman" panose="02020603050405020304" pitchFamily="18" charset="0"/>
            </a:endParaRPr>
          </a:p>
        </p:txBody>
      </p:sp>
      <p:sp>
        <p:nvSpPr>
          <p:cNvPr id="4" name="Zástupný symbol čísla snímky 3"/>
          <p:cNvSpPr txBox="1"/>
          <p:nvPr/>
        </p:nvSpPr>
        <p:spPr>
          <a:xfrm>
            <a:off x="3843338" y="8653463"/>
            <a:ext cx="2940050" cy="457200"/>
          </a:xfrm>
          <a:prstGeom prst="rect">
            <a:avLst/>
          </a:prstGeom>
          <a:noFill/>
          <a:ln cap="flat">
            <a:noFill/>
          </a:ln>
        </p:spPr>
        <p:txBody>
          <a:bodyPr lIns="90836" tIns="45418" rIns="90836" bIns="45418" anchor="b"/>
          <a:lstStyle/>
          <a:p>
            <a:pPr algn="r" fontAlgn="auto" hangingPunct="1">
              <a:spcBef>
                <a:spcPts val="0"/>
              </a:spcBef>
              <a:spcAft>
                <a:spcPts val="0"/>
              </a:spcAft>
              <a:defRPr sz="1800" b="0" i="0" u="none" strike="noStrike" kern="0" cap="none" spc="0" baseline="0">
                <a:solidFill>
                  <a:srgbClr val="000000"/>
                </a:solidFill>
                <a:uFillTx/>
              </a:defRPr>
            </a:pPr>
            <a:fld id="{E55B043B-FA7D-4602-BFA2-86F9AEEFC234}" type="slidenum">
              <a:rPr lang="sk-SK" sz="1800" kern="0">
                <a:solidFill>
                  <a:srgbClr val="000000"/>
                </a:solidFill>
                <a:latin typeface="Calibri"/>
              </a:rPr>
              <a:pPr algn="r" fontAlgn="auto" hangingPunct="1">
                <a:spcBef>
                  <a:spcPts val="0"/>
                </a:spcBef>
                <a:spcAft>
                  <a:spcPts val="0"/>
                </a:spcAft>
                <a:defRPr sz="1800" b="0" i="0" u="none" strike="noStrike" kern="0" cap="none" spc="0" baseline="0">
                  <a:solidFill>
                    <a:srgbClr val="000000"/>
                  </a:solidFill>
                  <a:uFillTx/>
                </a:defRPr>
              </a:pPr>
              <a:t>27</a:t>
            </a:fld>
            <a:endParaRPr lang="sk-SK" sz="1200" kern="0">
              <a:solidFill>
                <a:srgbClr val="000000"/>
              </a:solidFill>
              <a:latin typeface="Calibri"/>
            </a:endParaRPr>
          </a:p>
        </p:txBody>
      </p:sp>
    </p:spTree>
    <p:extLst>
      <p:ext uri="{BB962C8B-B14F-4D97-AF65-F5344CB8AC3E}">
        <p14:creationId xmlns:p14="http://schemas.microsoft.com/office/powerpoint/2010/main" val="9954345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Zástupný symbol obrazu snímky 1"/>
          <p:cNvSpPr>
            <a:spLocks noGrp="1" noRot="1" noChangeAspect="1" noTextEdit="1"/>
          </p:cNvSpPr>
          <p:nvPr>
            <p:ph type="sldImg"/>
          </p:nvPr>
        </p:nvSpPr>
        <p:spPr>
          <a:ln/>
        </p:spPr>
      </p:sp>
      <p:sp>
        <p:nvSpPr>
          <p:cNvPr id="49155" name="Zástupný symbol poznámok 2"/>
          <p:cNvSpPr>
            <a:spLocks noGrp="1"/>
          </p:cNvSpPr>
          <p:nvPr>
            <p:ph type="body" sz="quarter" idx="1"/>
          </p:nvPr>
        </p:nvSpPr>
        <p:spPr>
          <a:noFill/>
        </p:spPr>
        <p:txBody>
          <a:bodyPr/>
          <a:lstStyle/>
          <a:p>
            <a:endParaRPr lang="sk-SK" altLang="sk-SK">
              <a:latin typeface="Times New Roman" panose="02020603050405020304" pitchFamily="18" charset="0"/>
            </a:endParaRPr>
          </a:p>
        </p:txBody>
      </p:sp>
      <p:sp>
        <p:nvSpPr>
          <p:cNvPr id="4" name="Zástupný symbol čísla snímky 3"/>
          <p:cNvSpPr txBox="1"/>
          <p:nvPr/>
        </p:nvSpPr>
        <p:spPr>
          <a:xfrm>
            <a:off x="3843338" y="8653463"/>
            <a:ext cx="2940050" cy="457200"/>
          </a:xfrm>
          <a:prstGeom prst="rect">
            <a:avLst/>
          </a:prstGeom>
          <a:noFill/>
          <a:ln cap="flat">
            <a:noFill/>
          </a:ln>
        </p:spPr>
        <p:txBody>
          <a:bodyPr lIns="90836" tIns="45418" rIns="90836" bIns="45418" anchor="b"/>
          <a:lstStyle/>
          <a:p>
            <a:pPr algn="r" fontAlgn="auto" hangingPunct="1">
              <a:spcBef>
                <a:spcPts val="0"/>
              </a:spcBef>
              <a:spcAft>
                <a:spcPts val="0"/>
              </a:spcAft>
              <a:defRPr sz="1800" b="0" i="0" u="none" strike="noStrike" kern="0" cap="none" spc="0" baseline="0">
                <a:solidFill>
                  <a:srgbClr val="000000"/>
                </a:solidFill>
                <a:uFillTx/>
              </a:defRPr>
            </a:pPr>
            <a:fld id="{61C7004B-BA74-488A-A1C8-329A64037E0D}" type="slidenum">
              <a:rPr lang="sk-SK" sz="1800" kern="0">
                <a:solidFill>
                  <a:srgbClr val="000000"/>
                </a:solidFill>
                <a:latin typeface="Calibri"/>
              </a:rPr>
              <a:pPr algn="r" fontAlgn="auto" hangingPunct="1">
                <a:spcBef>
                  <a:spcPts val="0"/>
                </a:spcBef>
                <a:spcAft>
                  <a:spcPts val="0"/>
                </a:spcAft>
                <a:defRPr sz="1800" b="0" i="0" u="none" strike="noStrike" kern="0" cap="none" spc="0" baseline="0">
                  <a:solidFill>
                    <a:srgbClr val="000000"/>
                  </a:solidFill>
                  <a:uFillTx/>
                </a:defRPr>
              </a:pPr>
              <a:t>28</a:t>
            </a:fld>
            <a:endParaRPr lang="sk-SK" sz="1200" kern="0">
              <a:solidFill>
                <a:srgbClr val="000000"/>
              </a:solidFill>
              <a:latin typeface="Calibri"/>
            </a:endParaRPr>
          </a:p>
        </p:txBody>
      </p:sp>
    </p:spTree>
    <p:extLst>
      <p:ext uri="{BB962C8B-B14F-4D97-AF65-F5344CB8AC3E}">
        <p14:creationId xmlns:p14="http://schemas.microsoft.com/office/powerpoint/2010/main" val="38630337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round/>
                <a:headEnd type="none" w="sm" len="sm"/>
                <a:tailEnd type="none" w="sm" len="sm"/>
              </a14:hiddenLine>
            </a:ext>
          </a:extLst>
        </p:spPr>
        <p:txBody>
          <a:bodyPr/>
          <a:lstStyle>
            <a:lvl1pPr>
              <a:tabLst>
                <a:tab pos="717550" algn="l"/>
                <a:tab pos="1436688" algn="l"/>
                <a:tab pos="2155825" algn="l"/>
                <a:tab pos="2874963" algn="l"/>
              </a:tabLst>
              <a:defRPr sz="2800">
                <a:solidFill>
                  <a:schemeClr val="tx1"/>
                </a:solidFill>
                <a:latin typeface="Times New Roman" panose="02020603050405020304" pitchFamily="18" charset="0"/>
              </a:defRPr>
            </a:lvl1pPr>
            <a:lvl2pPr marL="742950" indent="-285750">
              <a:tabLst>
                <a:tab pos="717550" algn="l"/>
                <a:tab pos="1436688" algn="l"/>
                <a:tab pos="2155825" algn="l"/>
                <a:tab pos="2874963" algn="l"/>
              </a:tabLst>
              <a:defRPr sz="2800">
                <a:solidFill>
                  <a:schemeClr val="tx1"/>
                </a:solidFill>
                <a:latin typeface="Times New Roman" panose="02020603050405020304" pitchFamily="18" charset="0"/>
              </a:defRPr>
            </a:lvl2pPr>
            <a:lvl3pPr marL="1143000" indent="-228600">
              <a:tabLst>
                <a:tab pos="717550" algn="l"/>
                <a:tab pos="1436688" algn="l"/>
                <a:tab pos="2155825" algn="l"/>
                <a:tab pos="2874963" algn="l"/>
              </a:tabLst>
              <a:defRPr sz="2800">
                <a:solidFill>
                  <a:schemeClr val="tx1"/>
                </a:solidFill>
                <a:latin typeface="Times New Roman" panose="02020603050405020304" pitchFamily="18" charset="0"/>
              </a:defRPr>
            </a:lvl3pPr>
            <a:lvl4pPr marL="1600200" indent="-228600">
              <a:tabLst>
                <a:tab pos="717550" algn="l"/>
                <a:tab pos="1436688" algn="l"/>
                <a:tab pos="2155825" algn="l"/>
                <a:tab pos="2874963" algn="l"/>
              </a:tabLst>
              <a:defRPr sz="2800">
                <a:solidFill>
                  <a:schemeClr val="tx1"/>
                </a:solidFill>
                <a:latin typeface="Times New Roman" panose="02020603050405020304" pitchFamily="18" charset="0"/>
              </a:defRPr>
            </a:lvl4pPr>
            <a:lvl5pPr marL="2057400" indent="-228600">
              <a:tabLst>
                <a:tab pos="717550" algn="l"/>
                <a:tab pos="1436688" algn="l"/>
                <a:tab pos="2155825" algn="l"/>
                <a:tab pos="2874963"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9pPr>
          </a:lstStyle>
          <a:p>
            <a:fld id="{6AA93B5E-9CF8-4674-92C9-4273997A22A3}" type="slidenum">
              <a:rPr lang="cs-CZ" altLang="sk-SK" sz="1200">
                <a:solidFill>
                  <a:srgbClr val="000000"/>
                </a:solidFill>
                <a:ea typeface="SimSun" panose="02010600030101010101" pitchFamily="2" charset="-122"/>
              </a:rPr>
              <a:pPr/>
              <a:t>29</a:t>
            </a:fld>
            <a:endParaRPr lang="cs-CZ" altLang="sk-SK" sz="1200">
              <a:solidFill>
                <a:srgbClr val="000000"/>
              </a:solidFill>
              <a:ea typeface="SimSun" panose="02010600030101010101" pitchFamily="2" charset="-122"/>
            </a:endParaRPr>
          </a:p>
        </p:txBody>
      </p:sp>
      <p:sp>
        <p:nvSpPr>
          <p:cNvPr id="29699"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29700" name="Rectangle 2"/>
          <p:cNvSpPr>
            <a:spLocks noGrp="1" noChangeArrowheads="1"/>
          </p:cNvSpPr>
          <p:nvPr>
            <p:ph type="body" idx="1"/>
          </p:nvPr>
        </p:nvSpPr>
        <p:spPr>
          <a:xfrm>
            <a:off x="901700" y="4722813"/>
            <a:ext cx="4959350" cy="447675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none"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8102674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8370"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a:tabLst>
                <a:tab pos="723900" algn="l"/>
                <a:tab pos="1447800" algn="l"/>
                <a:tab pos="2171700" algn="l"/>
                <a:tab pos="2895600" algn="l"/>
              </a:tabLst>
              <a:defRPr sz="2800">
                <a:solidFill>
                  <a:schemeClr val="tx1"/>
                </a:solidFill>
                <a:latin typeface="Times New Roman" panose="02020603050405020304" pitchFamily="18" charset="0"/>
              </a:defRPr>
            </a:lvl1pPr>
            <a:lvl2pPr marL="742950" indent="-285750">
              <a:tabLst>
                <a:tab pos="723900" algn="l"/>
                <a:tab pos="1447800" algn="l"/>
                <a:tab pos="2171700" algn="l"/>
                <a:tab pos="2895600" algn="l"/>
              </a:tabLst>
              <a:defRPr sz="2800">
                <a:solidFill>
                  <a:schemeClr val="tx1"/>
                </a:solidFill>
                <a:latin typeface="Times New Roman" panose="02020603050405020304" pitchFamily="18" charset="0"/>
              </a:defRPr>
            </a:lvl2pPr>
            <a:lvl3pPr marL="1143000" indent="-228600">
              <a:tabLst>
                <a:tab pos="723900" algn="l"/>
                <a:tab pos="1447800" algn="l"/>
                <a:tab pos="2171700" algn="l"/>
                <a:tab pos="2895600" algn="l"/>
              </a:tabLst>
              <a:defRPr sz="2800">
                <a:solidFill>
                  <a:schemeClr val="tx1"/>
                </a:solidFill>
                <a:latin typeface="Times New Roman" panose="02020603050405020304" pitchFamily="18" charset="0"/>
              </a:defRPr>
            </a:lvl3pPr>
            <a:lvl4pPr marL="1600200" indent="-228600">
              <a:tabLst>
                <a:tab pos="723900" algn="l"/>
                <a:tab pos="1447800" algn="l"/>
                <a:tab pos="2171700" algn="l"/>
                <a:tab pos="2895600" algn="l"/>
              </a:tabLst>
              <a:defRPr sz="2800">
                <a:solidFill>
                  <a:schemeClr val="tx1"/>
                </a:solidFill>
                <a:latin typeface="Times New Roman" panose="02020603050405020304" pitchFamily="18" charset="0"/>
              </a:defRPr>
            </a:lvl4pPr>
            <a:lvl5pPr marL="2057400" indent="-228600">
              <a:tabLst>
                <a:tab pos="723900" algn="l"/>
                <a:tab pos="1447800" algn="l"/>
                <a:tab pos="2171700" algn="l"/>
                <a:tab pos="2895600"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9pPr>
          </a:lstStyle>
          <a:p>
            <a:pPr algn="r" eaLnBrk="1">
              <a:buClr>
                <a:srgbClr val="000000"/>
              </a:buClr>
              <a:buSzPct val="45000"/>
              <a:buFont typeface="Wingdings" panose="05000000000000000000" pitchFamily="2" charset="2"/>
              <a:buNone/>
            </a:pPr>
            <a:fld id="{19400EEA-D549-4095-8C55-3DBF462405D7}" type="slidenum">
              <a:rPr lang="cs-CZ" altLang="sk-SK" sz="1200">
                <a:solidFill>
                  <a:srgbClr val="000000"/>
                </a:solidFill>
                <a:ea typeface="SimSun" panose="02010600030101010101" pitchFamily="2" charset="-122"/>
              </a:rPr>
              <a:pPr algn="r" eaLnBrk="1">
                <a:buClr>
                  <a:srgbClr val="000000"/>
                </a:buClr>
                <a:buSzPct val="45000"/>
                <a:buFont typeface="Wingdings" panose="05000000000000000000" pitchFamily="2" charset="2"/>
                <a:buNone/>
              </a:pPr>
              <a:t>31</a:t>
            </a:fld>
            <a:endParaRPr lang="cs-CZ" altLang="sk-SK" sz="1200">
              <a:solidFill>
                <a:srgbClr val="000000"/>
              </a:solidFill>
              <a:ea typeface="SimSun" panose="02010600030101010101" pitchFamily="2" charset="-122"/>
            </a:endParaRPr>
          </a:p>
        </p:txBody>
      </p:sp>
      <p:sp>
        <p:nvSpPr>
          <p:cNvPr id="58371"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58372"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33675758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tabLst>
                <a:tab pos="723900" algn="l"/>
                <a:tab pos="1447800" algn="l"/>
                <a:tab pos="2171700" algn="l"/>
                <a:tab pos="2895600" algn="l"/>
              </a:tabLst>
              <a:defRPr sz="2800">
                <a:solidFill>
                  <a:schemeClr val="tx1"/>
                </a:solidFill>
                <a:latin typeface="Times New Roman" panose="02020603050405020304" pitchFamily="18" charset="0"/>
              </a:defRPr>
            </a:lvl1pPr>
            <a:lvl2pPr marL="742950" indent="-285750" defTabSz="449263">
              <a:tabLst>
                <a:tab pos="723900" algn="l"/>
                <a:tab pos="1447800" algn="l"/>
                <a:tab pos="2171700" algn="l"/>
                <a:tab pos="2895600" algn="l"/>
              </a:tabLst>
              <a:defRPr sz="2800">
                <a:solidFill>
                  <a:schemeClr val="tx1"/>
                </a:solidFill>
                <a:latin typeface="Times New Roman" panose="02020603050405020304" pitchFamily="18" charset="0"/>
              </a:defRPr>
            </a:lvl2pPr>
            <a:lvl3pPr marL="11430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3pPr>
            <a:lvl4pPr marL="16002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4pPr>
            <a:lvl5pPr marL="20574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9pPr>
          </a:lstStyle>
          <a:p>
            <a:pPr algn="r" eaLnBrk="1">
              <a:buClr>
                <a:srgbClr val="000000"/>
              </a:buClr>
              <a:buSzPct val="45000"/>
              <a:buFont typeface="Wingdings" panose="05000000000000000000" pitchFamily="2" charset="2"/>
              <a:buNone/>
            </a:pPr>
            <a:fld id="{BAF02B14-0448-49F4-B2BB-525CB04615C6}" type="slidenum">
              <a:rPr lang="cs-CZ" altLang="sk-SK" sz="1200">
                <a:solidFill>
                  <a:srgbClr val="000000"/>
                </a:solidFill>
                <a:ea typeface="SimSun" panose="02010600030101010101" pitchFamily="2" charset="-122"/>
              </a:rPr>
              <a:pPr algn="r" eaLnBrk="1">
                <a:buClr>
                  <a:srgbClr val="000000"/>
                </a:buClr>
                <a:buSzPct val="45000"/>
                <a:buFont typeface="Wingdings" panose="05000000000000000000" pitchFamily="2" charset="2"/>
                <a:buNone/>
              </a:pPr>
              <a:t>33</a:t>
            </a:fld>
            <a:endParaRPr lang="cs-CZ" altLang="sk-SK" sz="1200">
              <a:solidFill>
                <a:srgbClr val="000000"/>
              </a:solidFill>
              <a:ea typeface="SimSun" panose="02010600030101010101" pitchFamily="2" charset="-122"/>
            </a:endParaRPr>
          </a:p>
        </p:txBody>
      </p:sp>
      <p:sp>
        <p:nvSpPr>
          <p:cNvPr id="54275"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54276"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42922545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tabLst>
                <a:tab pos="723900" algn="l"/>
                <a:tab pos="1447800" algn="l"/>
                <a:tab pos="2171700" algn="l"/>
                <a:tab pos="2895600" algn="l"/>
              </a:tabLst>
              <a:defRPr sz="2800">
                <a:solidFill>
                  <a:schemeClr val="tx1"/>
                </a:solidFill>
                <a:latin typeface="Times New Roman" panose="02020603050405020304" pitchFamily="18" charset="0"/>
              </a:defRPr>
            </a:lvl1pPr>
            <a:lvl2pPr marL="742950" indent="-285750" defTabSz="449263">
              <a:tabLst>
                <a:tab pos="723900" algn="l"/>
                <a:tab pos="1447800" algn="l"/>
                <a:tab pos="2171700" algn="l"/>
                <a:tab pos="2895600" algn="l"/>
              </a:tabLst>
              <a:defRPr sz="2800">
                <a:solidFill>
                  <a:schemeClr val="tx1"/>
                </a:solidFill>
                <a:latin typeface="Times New Roman" panose="02020603050405020304" pitchFamily="18" charset="0"/>
              </a:defRPr>
            </a:lvl2pPr>
            <a:lvl3pPr marL="11430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3pPr>
            <a:lvl4pPr marL="16002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4pPr>
            <a:lvl5pPr marL="2057400" indent="-228600" defTabSz="449263">
              <a:tabLst>
                <a:tab pos="723900" algn="l"/>
                <a:tab pos="1447800" algn="l"/>
                <a:tab pos="2171700" algn="l"/>
                <a:tab pos="2895600" algn="l"/>
              </a:tabLst>
              <a:defRPr sz="2800">
                <a:solidFill>
                  <a:schemeClr val="tx1"/>
                </a:solidFill>
                <a:latin typeface="Times New Roman" panose="02020603050405020304" pitchFamily="18" charset="0"/>
              </a:defRPr>
            </a:lvl5pPr>
            <a:lvl6pPr marL="25146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6pPr>
            <a:lvl7pPr marL="29718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7pPr>
            <a:lvl8pPr marL="34290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8pPr>
            <a:lvl9pPr marL="3886200" indent="-228600" defTabSz="449263" eaLnBrk="0" fontAlgn="base" hangingPunct="0">
              <a:spcBef>
                <a:spcPct val="0"/>
              </a:spcBef>
              <a:spcAft>
                <a:spcPct val="0"/>
              </a:spcAft>
              <a:tabLst>
                <a:tab pos="723900" algn="l"/>
                <a:tab pos="1447800" algn="l"/>
                <a:tab pos="2171700" algn="l"/>
                <a:tab pos="2895600" algn="l"/>
              </a:tabLst>
              <a:defRPr sz="2800">
                <a:solidFill>
                  <a:schemeClr val="tx1"/>
                </a:solidFill>
                <a:latin typeface="Times New Roman" panose="02020603050405020304" pitchFamily="18" charset="0"/>
              </a:defRPr>
            </a:lvl9pPr>
          </a:lstStyle>
          <a:p>
            <a:pPr algn="r" eaLnBrk="1">
              <a:buClr>
                <a:srgbClr val="000000"/>
              </a:buClr>
              <a:buSzPct val="45000"/>
              <a:buFont typeface="Wingdings" panose="05000000000000000000" pitchFamily="2" charset="2"/>
              <a:buNone/>
            </a:pPr>
            <a:fld id="{EE6AC900-C4BD-46E6-B7A7-92C43799586F}" type="slidenum">
              <a:rPr lang="cs-CZ" altLang="sk-SK" sz="1200">
                <a:solidFill>
                  <a:srgbClr val="000000"/>
                </a:solidFill>
                <a:ea typeface="SimSun" panose="02010600030101010101" pitchFamily="2" charset="-122"/>
              </a:rPr>
              <a:pPr algn="r" eaLnBrk="1">
                <a:buClr>
                  <a:srgbClr val="000000"/>
                </a:buClr>
                <a:buSzPct val="45000"/>
                <a:buFont typeface="Wingdings" panose="05000000000000000000" pitchFamily="2" charset="2"/>
                <a:buNone/>
              </a:pPr>
              <a:t>34</a:t>
            </a:fld>
            <a:endParaRPr lang="cs-CZ" altLang="sk-SK" sz="1200">
              <a:solidFill>
                <a:srgbClr val="000000"/>
              </a:solidFill>
              <a:ea typeface="SimSun" panose="02010600030101010101" pitchFamily="2" charset="-122"/>
            </a:endParaRPr>
          </a:p>
        </p:txBody>
      </p:sp>
      <p:sp>
        <p:nvSpPr>
          <p:cNvPr id="56323"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5632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9795767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144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FADB99EC-653D-4ACE-A786-91A4E81D1402}" type="slidenum">
              <a:rPr lang="cs-CZ" altLang="sk-SK">
                <a:ea typeface="SimSun" panose="02010600030101010101" pitchFamily="2" charset="-122"/>
              </a:rPr>
              <a:pPr algn="r" eaLnBrk="1">
                <a:spcBef>
                  <a:spcPct val="0"/>
                </a:spcBef>
                <a:buSzPct val="45000"/>
                <a:buFont typeface="Wingdings" panose="05000000000000000000" pitchFamily="2" charset="2"/>
                <a:buNone/>
              </a:pPr>
              <a:t>36</a:t>
            </a:fld>
            <a:endParaRPr lang="cs-CZ" altLang="sk-SK">
              <a:ea typeface="SimSun" panose="02010600030101010101" pitchFamily="2" charset="-122"/>
            </a:endParaRPr>
          </a:p>
        </p:txBody>
      </p:sp>
      <p:sp>
        <p:nvSpPr>
          <p:cNvPr id="61443"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6144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3646941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3490"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A95F4BA4-27B6-45ED-AE36-D74C45CC12BD}" type="slidenum">
              <a:rPr lang="cs-CZ" altLang="sk-SK">
                <a:ea typeface="SimSun" panose="02010600030101010101" pitchFamily="2" charset="-122"/>
              </a:rPr>
              <a:pPr algn="r" eaLnBrk="1">
                <a:spcBef>
                  <a:spcPct val="0"/>
                </a:spcBef>
                <a:buSzPct val="45000"/>
                <a:buFont typeface="Wingdings" panose="05000000000000000000" pitchFamily="2" charset="2"/>
                <a:buNone/>
              </a:pPr>
              <a:t>37</a:t>
            </a:fld>
            <a:endParaRPr lang="cs-CZ" altLang="sk-SK">
              <a:ea typeface="SimSun" panose="02010600030101010101" pitchFamily="2" charset="-122"/>
            </a:endParaRPr>
          </a:p>
        </p:txBody>
      </p:sp>
      <p:sp>
        <p:nvSpPr>
          <p:cNvPr id="63491"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63492"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3762804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BCEE43D0-F03E-4759-AB63-5EA5B8CBFB35}" type="slidenum">
              <a:rPr lang="cs-CZ" altLang="sk-SK">
                <a:ea typeface="SimSun" panose="02010600030101010101" pitchFamily="2" charset="-122"/>
              </a:rPr>
              <a:pPr algn="r" eaLnBrk="1">
                <a:spcBef>
                  <a:spcPct val="0"/>
                </a:spcBef>
                <a:buSzPct val="45000"/>
                <a:buFont typeface="Wingdings" panose="05000000000000000000" pitchFamily="2" charset="2"/>
                <a:buNone/>
              </a:pPr>
              <a:t>38</a:t>
            </a:fld>
            <a:endParaRPr lang="cs-CZ" altLang="sk-SK">
              <a:ea typeface="SimSun" panose="02010600030101010101" pitchFamily="2" charset="-122"/>
            </a:endParaRPr>
          </a:p>
        </p:txBody>
      </p:sp>
      <p:sp>
        <p:nvSpPr>
          <p:cNvPr id="76803"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680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326007687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FFA4BBC4-2989-47BD-BAF7-7DA63F15EA20}" type="slidenum">
              <a:rPr lang="cs-CZ" altLang="sk-SK">
                <a:ea typeface="SimSun" panose="02010600030101010101" pitchFamily="2" charset="-122"/>
              </a:rPr>
              <a:pPr algn="r" eaLnBrk="1">
                <a:spcBef>
                  <a:spcPct val="0"/>
                </a:spcBef>
                <a:buSzPct val="45000"/>
                <a:buFont typeface="Wingdings" panose="05000000000000000000" pitchFamily="2" charset="2"/>
                <a:buNone/>
              </a:pPr>
              <a:t>39</a:t>
            </a:fld>
            <a:endParaRPr lang="cs-CZ" altLang="sk-SK">
              <a:ea typeface="SimSun" panose="02010600030101010101" pitchFamily="2" charset="-122"/>
            </a:endParaRPr>
          </a:p>
        </p:txBody>
      </p:sp>
      <p:sp>
        <p:nvSpPr>
          <p:cNvPr id="74755"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4756"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951710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266"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78E326DE-26FF-42CD-A25B-EA039C2D353E}" type="slidenum">
              <a:rPr lang="cs-CZ" altLang="sk-SK">
                <a:ea typeface="SimSun" panose="02010600030101010101" pitchFamily="2" charset="-122"/>
              </a:rPr>
              <a:pPr algn="r" eaLnBrk="1">
                <a:spcBef>
                  <a:spcPct val="0"/>
                </a:spcBef>
                <a:buSzPct val="45000"/>
                <a:buFont typeface="Wingdings" panose="05000000000000000000" pitchFamily="2" charset="2"/>
                <a:buNone/>
              </a:pPr>
              <a:t>9</a:t>
            </a:fld>
            <a:endParaRPr lang="cs-CZ" altLang="sk-SK">
              <a:ea typeface="SimSun" panose="02010600030101010101" pitchFamily="2" charset="-122"/>
            </a:endParaRPr>
          </a:p>
        </p:txBody>
      </p:sp>
      <p:sp>
        <p:nvSpPr>
          <p:cNvPr id="11267"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11268"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29392673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10187AC6-A1C5-4978-9F72-69D5345C4D2A}" type="slidenum">
              <a:rPr lang="cs-CZ" altLang="sk-SK">
                <a:ea typeface="SimSun" panose="02010600030101010101" pitchFamily="2" charset="-122"/>
              </a:rPr>
              <a:pPr algn="r" eaLnBrk="1">
                <a:spcBef>
                  <a:spcPct val="0"/>
                </a:spcBef>
                <a:buSzPct val="45000"/>
                <a:buFont typeface="Wingdings" panose="05000000000000000000" pitchFamily="2" charset="2"/>
                <a:buNone/>
              </a:pPr>
              <a:t>40</a:t>
            </a:fld>
            <a:endParaRPr lang="cs-CZ" altLang="sk-SK">
              <a:ea typeface="SimSun" panose="02010600030101010101" pitchFamily="2" charset="-122"/>
            </a:endParaRPr>
          </a:p>
        </p:txBody>
      </p:sp>
      <p:sp>
        <p:nvSpPr>
          <p:cNvPr id="68611"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68612"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56222075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0658"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AECBCCB5-5872-422C-B189-A45CA49284EF}" type="slidenum">
              <a:rPr lang="cs-CZ" altLang="sk-SK">
                <a:ea typeface="SimSun" panose="02010600030101010101" pitchFamily="2" charset="-122"/>
              </a:rPr>
              <a:pPr algn="r" eaLnBrk="1">
                <a:spcBef>
                  <a:spcPct val="0"/>
                </a:spcBef>
                <a:buSzPct val="45000"/>
                <a:buFont typeface="Wingdings" panose="05000000000000000000" pitchFamily="2" charset="2"/>
                <a:buNone/>
              </a:pPr>
              <a:t>41</a:t>
            </a:fld>
            <a:endParaRPr lang="cs-CZ" altLang="sk-SK">
              <a:ea typeface="SimSun" panose="02010600030101010101" pitchFamily="2" charset="-122"/>
            </a:endParaRPr>
          </a:p>
        </p:txBody>
      </p:sp>
      <p:sp>
        <p:nvSpPr>
          <p:cNvPr id="70659"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0660"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52971598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2706"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DF3B7AA0-DCF1-4F13-A583-A9A5408CC0A4}" type="slidenum">
              <a:rPr lang="cs-CZ" altLang="sk-SK">
                <a:ea typeface="SimSun" panose="02010600030101010101" pitchFamily="2" charset="-122"/>
              </a:rPr>
              <a:pPr algn="r" eaLnBrk="1">
                <a:spcBef>
                  <a:spcPct val="0"/>
                </a:spcBef>
                <a:buSzPct val="45000"/>
                <a:buFont typeface="Wingdings" panose="05000000000000000000" pitchFamily="2" charset="2"/>
                <a:buNone/>
              </a:pPr>
              <a:t>42</a:t>
            </a:fld>
            <a:endParaRPr lang="cs-CZ" altLang="sk-SK">
              <a:ea typeface="SimSun" panose="02010600030101010101" pitchFamily="2" charset="-122"/>
            </a:endParaRPr>
          </a:p>
        </p:txBody>
      </p:sp>
      <p:sp>
        <p:nvSpPr>
          <p:cNvPr id="72707"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2708"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97457366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680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BCEE43D0-F03E-4759-AB63-5EA5B8CBFB35}" type="slidenum">
              <a:rPr lang="cs-CZ" altLang="sk-SK">
                <a:ea typeface="SimSun" panose="02010600030101010101" pitchFamily="2" charset="-122"/>
              </a:rPr>
              <a:pPr algn="r" eaLnBrk="1">
                <a:spcBef>
                  <a:spcPct val="0"/>
                </a:spcBef>
                <a:buSzPct val="45000"/>
                <a:buFont typeface="Wingdings" panose="05000000000000000000" pitchFamily="2" charset="2"/>
                <a:buNone/>
              </a:pPr>
              <a:t>43</a:t>
            </a:fld>
            <a:endParaRPr lang="cs-CZ" altLang="sk-SK">
              <a:ea typeface="SimSun" panose="02010600030101010101" pitchFamily="2" charset="-122"/>
            </a:endParaRPr>
          </a:p>
        </p:txBody>
      </p:sp>
      <p:sp>
        <p:nvSpPr>
          <p:cNvPr id="76803"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680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37760011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8850"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6DB7586E-7DBC-420D-9B67-D02C45A14AE9}" type="slidenum">
              <a:rPr lang="cs-CZ" altLang="sk-SK">
                <a:ea typeface="SimSun" panose="02010600030101010101" pitchFamily="2" charset="-122"/>
              </a:rPr>
              <a:pPr algn="r" eaLnBrk="1">
                <a:spcBef>
                  <a:spcPct val="0"/>
                </a:spcBef>
                <a:buSzPct val="45000"/>
                <a:buFont typeface="Wingdings" panose="05000000000000000000" pitchFamily="2" charset="2"/>
                <a:buNone/>
              </a:pPr>
              <a:t>44</a:t>
            </a:fld>
            <a:endParaRPr lang="cs-CZ" altLang="sk-SK">
              <a:ea typeface="SimSun" panose="02010600030101010101" pitchFamily="2" charset="-122"/>
            </a:endParaRPr>
          </a:p>
        </p:txBody>
      </p:sp>
      <p:sp>
        <p:nvSpPr>
          <p:cNvPr id="78851"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78852"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9302262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0898"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E7D10A88-7BEE-4EC9-9445-1F8CA8975FEF}" type="slidenum">
              <a:rPr lang="cs-CZ" altLang="sk-SK">
                <a:ea typeface="SimSun" panose="02010600030101010101" pitchFamily="2" charset="-122"/>
              </a:rPr>
              <a:pPr algn="r" eaLnBrk="1">
                <a:spcBef>
                  <a:spcPct val="0"/>
                </a:spcBef>
                <a:buSzPct val="45000"/>
                <a:buFont typeface="Wingdings" panose="05000000000000000000" pitchFamily="2" charset="2"/>
                <a:buNone/>
              </a:pPr>
              <a:t>45</a:t>
            </a:fld>
            <a:endParaRPr lang="cs-CZ" altLang="sk-SK">
              <a:ea typeface="SimSun" panose="02010600030101010101" pitchFamily="2" charset="-122"/>
            </a:endParaRPr>
          </a:p>
        </p:txBody>
      </p:sp>
      <p:sp>
        <p:nvSpPr>
          <p:cNvPr id="80899"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80900"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23064503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round/>
                <a:headEnd type="none" w="sm" len="sm"/>
                <a:tailEnd type="none" w="sm" len="sm"/>
              </a14:hiddenLine>
            </a:ext>
          </a:extLst>
        </p:spPr>
        <p:txBody>
          <a:bodyPr/>
          <a:lstStyle>
            <a:lvl1pPr>
              <a:tabLst>
                <a:tab pos="717550" algn="l"/>
                <a:tab pos="1436688" algn="l"/>
                <a:tab pos="2155825" algn="l"/>
                <a:tab pos="2874963" algn="l"/>
              </a:tabLst>
              <a:defRPr sz="2800">
                <a:solidFill>
                  <a:schemeClr val="tx1"/>
                </a:solidFill>
                <a:latin typeface="Times New Roman" panose="02020603050405020304" pitchFamily="18" charset="0"/>
              </a:defRPr>
            </a:lvl1pPr>
            <a:lvl2pPr marL="742950" indent="-285750">
              <a:tabLst>
                <a:tab pos="717550" algn="l"/>
                <a:tab pos="1436688" algn="l"/>
                <a:tab pos="2155825" algn="l"/>
                <a:tab pos="2874963" algn="l"/>
              </a:tabLst>
              <a:defRPr sz="2800">
                <a:solidFill>
                  <a:schemeClr val="tx1"/>
                </a:solidFill>
                <a:latin typeface="Times New Roman" panose="02020603050405020304" pitchFamily="18" charset="0"/>
              </a:defRPr>
            </a:lvl2pPr>
            <a:lvl3pPr marL="1143000" indent="-228600">
              <a:tabLst>
                <a:tab pos="717550" algn="l"/>
                <a:tab pos="1436688" algn="l"/>
                <a:tab pos="2155825" algn="l"/>
                <a:tab pos="2874963" algn="l"/>
              </a:tabLst>
              <a:defRPr sz="2800">
                <a:solidFill>
                  <a:schemeClr val="tx1"/>
                </a:solidFill>
                <a:latin typeface="Times New Roman" panose="02020603050405020304" pitchFamily="18" charset="0"/>
              </a:defRPr>
            </a:lvl3pPr>
            <a:lvl4pPr marL="1600200" indent="-228600">
              <a:tabLst>
                <a:tab pos="717550" algn="l"/>
                <a:tab pos="1436688" algn="l"/>
                <a:tab pos="2155825" algn="l"/>
                <a:tab pos="2874963" algn="l"/>
              </a:tabLst>
              <a:defRPr sz="2800">
                <a:solidFill>
                  <a:schemeClr val="tx1"/>
                </a:solidFill>
                <a:latin typeface="Times New Roman" panose="02020603050405020304" pitchFamily="18" charset="0"/>
              </a:defRPr>
            </a:lvl4pPr>
            <a:lvl5pPr marL="2057400" indent="-228600">
              <a:tabLst>
                <a:tab pos="717550" algn="l"/>
                <a:tab pos="1436688" algn="l"/>
                <a:tab pos="2155825" algn="l"/>
                <a:tab pos="2874963"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717550" algn="l"/>
                <a:tab pos="1436688" algn="l"/>
                <a:tab pos="2155825" algn="l"/>
                <a:tab pos="2874963" algn="l"/>
              </a:tabLst>
              <a:defRPr sz="2800">
                <a:solidFill>
                  <a:schemeClr val="tx1"/>
                </a:solidFill>
                <a:latin typeface="Times New Roman" panose="02020603050405020304" pitchFamily="18" charset="0"/>
              </a:defRPr>
            </a:lvl9pPr>
          </a:lstStyle>
          <a:p>
            <a:fld id="{321676EE-9D70-4A00-9993-2FD8DC8E5DA6}" type="slidenum">
              <a:rPr lang="cs-CZ" altLang="sk-SK" sz="1200">
                <a:solidFill>
                  <a:srgbClr val="000000"/>
                </a:solidFill>
                <a:ea typeface="SimSun" panose="02010600030101010101" pitchFamily="2" charset="-122"/>
              </a:rPr>
              <a:pPr/>
              <a:t>47</a:t>
            </a:fld>
            <a:endParaRPr lang="cs-CZ" altLang="sk-SK" sz="1200">
              <a:solidFill>
                <a:srgbClr val="000000"/>
              </a:solidFill>
              <a:ea typeface="SimSun" panose="02010600030101010101" pitchFamily="2" charset="-122"/>
            </a:endParaRPr>
          </a:p>
        </p:txBody>
      </p:sp>
      <p:sp>
        <p:nvSpPr>
          <p:cNvPr id="37891"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37892" name="Rectangle 2"/>
          <p:cNvSpPr>
            <a:spLocks noGrp="1" noChangeArrowheads="1"/>
          </p:cNvSpPr>
          <p:nvPr>
            <p:ph type="body" idx="1"/>
          </p:nvPr>
        </p:nvSpPr>
        <p:spPr>
          <a:xfrm>
            <a:off x="901700" y="4722813"/>
            <a:ext cx="4959350" cy="447675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sq">
                <a:solidFill>
                  <a:srgbClr val="000000"/>
                </a:solidFill>
                <a:miter lim="800000"/>
                <a:headEnd type="none" w="sm" len="sm"/>
                <a:tailEnd type="none" w="sm" len="sm"/>
              </a14:hiddenLine>
            </a:ext>
          </a:extLst>
        </p:spPr>
        <p:txBody>
          <a:bodyPr wrap="none"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42406422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4"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B1E2E941-610E-438A-BE5C-AADE3199762A}" type="slidenum">
              <a:rPr lang="cs-CZ" altLang="sk-SK">
                <a:ea typeface="SimSun" panose="02010600030101010101" pitchFamily="2" charset="-122"/>
              </a:rPr>
              <a:pPr algn="r" eaLnBrk="1">
                <a:spcBef>
                  <a:spcPct val="0"/>
                </a:spcBef>
                <a:buSzPct val="45000"/>
                <a:buFont typeface="Wingdings" panose="05000000000000000000" pitchFamily="2" charset="2"/>
                <a:buNone/>
              </a:pPr>
              <a:t>10</a:t>
            </a:fld>
            <a:endParaRPr lang="cs-CZ" altLang="sk-SK">
              <a:ea typeface="SimSun" panose="02010600030101010101" pitchFamily="2" charset="-122"/>
            </a:endParaRPr>
          </a:p>
        </p:txBody>
      </p:sp>
      <p:sp>
        <p:nvSpPr>
          <p:cNvPr id="13315" name="Rectangle 1"/>
          <p:cNvSpPr>
            <a:spLocks noGrp="1" noRot="1" noChangeAspect="1" noChangeArrowheads="1" noTextEdit="1"/>
          </p:cNvSpPr>
          <p:nvPr>
            <p:ph type="sldImg"/>
          </p:nvPr>
        </p:nvSpPr>
        <p:spPr>
          <a:xfrm>
            <a:off x="896938" y="746125"/>
            <a:ext cx="4968875" cy="3727450"/>
          </a:xfrm>
          <a:solidFill>
            <a:srgbClr val="FFFFFF"/>
          </a:solidFill>
          <a:ln/>
        </p:spPr>
      </p:sp>
      <p:sp>
        <p:nvSpPr>
          <p:cNvPr id="13316"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9341936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39A0A379-1AAC-41A4-997E-62F66200EE36}" type="slidenum">
              <a:rPr lang="cs-CZ" altLang="sk-SK">
                <a:ea typeface="SimSun" panose="02010600030101010101" pitchFamily="2" charset="-122"/>
              </a:rPr>
              <a:pPr algn="r" eaLnBrk="1">
                <a:spcBef>
                  <a:spcPct val="0"/>
                </a:spcBef>
                <a:buSzPct val="45000"/>
                <a:buFont typeface="Wingdings" panose="05000000000000000000" pitchFamily="2" charset="2"/>
                <a:buNone/>
              </a:pPr>
              <a:t>11</a:t>
            </a:fld>
            <a:endParaRPr lang="cs-CZ" altLang="sk-SK">
              <a:ea typeface="SimSun" panose="02010600030101010101" pitchFamily="2" charset="-122"/>
            </a:endParaRPr>
          </a:p>
        </p:txBody>
      </p:sp>
      <p:sp>
        <p:nvSpPr>
          <p:cNvPr id="15363"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1536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37321741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1506"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F7BCBB0B-5F52-4285-9A04-2C42D555C2ED}" type="slidenum">
              <a:rPr lang="cs-CZ" altLang="sk-SK">
                <a:ea typeface="SimSun" panose="02010600030101010101" pitchFamily="2" charset="-122"/>
              </a:rPr>
              <a:pPr algn="r" eaLnBrk="1">
                <a:spcBef>
                  <a:spcPct val="0"/>
                </a:spcBef>
                <a:buSzPct val="45000"/>
                <a:buFont typeface="Wingdings" panose="05000000000000000000" pitchFamily="2" charset="2"/>
                <a:buNone/>
              </a:pPr>
              <a:t>17</a:t>
            </a:fld>
            <a:endParaRPr lang="cs-CZ" altLang="sk-SK">
              <a:ea typeface="SimSun" panose="02010600030101010101" pitchFamily="2" charset="-122"/>
            </a:endParaRPr>
          </a:p>
        </p:txBody>
      </p:sp>
      <p:sp>
        <p:nvSpPr>
          <p:cNvPr id="21507" name="Rectangle 1"/>
          <p:cNvSpPr>
            <a:spLocks noGrp="1" noRot="1" noChangeAspect="1" noChangeArrowheads="1" noTextEdit="1"/>
          </p:cNvSpPr>
          <p:nvPr>
            <p:ph type="sldImg"/>
          </p:nvPr>
        </p:nvSpPr>
        <p:spPr>
          <a:xfrm>
            <a:off x="896938" y="746125"/>
            <a:ext cx="4968875" cy="3727450"/>
          </a:xfrm>
          <a:solidFill>
            <a:srgbClr val="FFFFFF"/>
          </a:solidFill>
          <a:ln/>
        </p:spPr>
      </p:sp>
      <p:sp>
        <p:nvSpPr>
          <p:cNvPr id="21508"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7848120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698"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D9C9E30D-C7E1-4733-85E2-6DB73A4B9C26}" type="slidenum">
              <a:rPr lang="cs-CZ" altLang="sk-SK">
                <a:ea typeface="SimSun" panose="02010600030101010101" pitchFamily="2" charset="-122"/>
              </a:rPr>
              <a:pPr algn="r" eaLnBrk="1">
                <a:spcBef>
                  <a:spcPct val="0"/>
                </a:spcBef>
                <a:buSzPct val="45000"/>
                <a:buFont typeface="Wingdings" panose="05000000000000000000" pitchFamily="2" charset="2"/>
                <a:buNone/>
              </a:pPr>
              <a:t>18</a:t>
            </a:fld>
            <a:endParaRPr lang="cs-CZ" altLang="sk-SK">
              <a:ea typeface="SimSun" panose="02010600030101010101" pitchFamily="2" charset="-122"/>
            </a:endParaRPr>
          </a:p>
        </p:txBody>
      </p:sp>
      <p:sp>
        <p:nvSpPr>
          <p:cNvPr id="29699" name="Rectangle 1"/>
          <p:cNvSpPr>
            <a:spLocks noGrp="1" noRot="1" noChangeAspect="1" noChangeArrowheads="1" noTextEdit="1"/>
          </p:cNvSpPr>
          <p:nvPr>
            <p:ph type="sldImg"/>
          </p:nvPr>
        </p:nvSpPr>
        <p:spPr>
          <a:xfrm>
            <a:off x="895350" y="744538"/>
            <a:ext cx="4972050" cy="3730625"/>
          </a:xfrm>
          <a:solidFill>
            <a:srgbClr val="FFFFFF"/>
          </a:solidFill>
          <a:ln/>
        </p:spPr>
      </p:sp>
      <p:sp>
        <p:nvSpPr>
          <p:cNvPr id="29700"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7882729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5602"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7312ED8E-7BF7-4E05-B3F7-8268C20719FB}" type="slidenum">
              <a:rPr lang="cs-CZ" altLang="sk-SK">
                <a:ea typeface="SimSun" panose="02010600030101010101" pitchFamily="2" charset="-122"/>
              </a:rPr>
              <a:pPr algn="r" eaLnBrk="1">
                <a:spcBef>
                  <a:spcPct val="0"/>
                </a:spcBef>
                <a:buSzPct val="45000"/>
                <a:buFont typeface="Wingdings" panose="05000000000000000000" pitchFamily="2" charset="2"/>
                <a:buNone/>
              </a:pPr>
              <a:t>19</a:t>
            </a:fld>
            <a:endParaRPr lang="cs-CZ" altLang="sk-SK">
              <a:ea typeface="SimSun" panose="02010600030101010101" pitchFamily="2" charset="-122"/>
            </a:endParaRPr>
          </a:p>
        </p:txBody>
      </p:sp>
      <p:sp>
        <p:nvSpPr>
          <p:cNvPr id="25603" name="Rectangle 1"/>
          <p:cNvSpPr>
            <a:spLocks noGrp="1" noRot="1" noChangeAspect="1" noChangeArrowheads="1" noTextEdit="1"/>
          </p:cNvSpPr>
          <p:nvPr>
            <p:ph type="sldImg"/>
          </p:nvPr>
        </p:nvSpPr>
        <p:spPr>
          <a:xfrm>
            <a:off x="896938" y="746125"/>
            <a:ext cx="4968875" cy="3727450"/>
          </a:xfrm>
          <a:solidFill>
            <a:srgbClr val="FFFFFF"/>
          </a:solidFill>
          <a:ln/>
        </p:spPr>
      </p:sp>
      <p:sp>
        <p:nvSpPr>
          <p:cNvPr id="25604"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
        <p:nvSpPr>
          <p:cNvPr id="25605" name="Text Box 3"/>
          <p:cNvSpPr txBox="1">
            <a:spLocks noChangeArrowheads="1"/>
          </p:cNvSpPr>
          <p:nvPr/>
        </p:nvSpPr>
        <p:spPr bwMode="auto">
          <a:xfrm>
            <a:off x="3832225" y="9445625"/>
            <a:ext cx="2930525" cy="496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1552" tIns="45776" rIns="91552" bIns="45776" anchor="b"/>
          <a:lstStyle>
            <a:lvl1pPr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1pPr>
            <a:lvl2pPr marL="742950" indent="-28575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2pPr>
            <a:lvl3pPr marL="11430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3pPr>
            <a:lvl4pPr marL="16002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4pPr>
            <a:lvl5pPr marL="2057400" indent="-228600" defTabSz="449263">
              <a:spcBef>
                <a:spcPct val="30000"/>
              </a:spcBef>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chemeClr val="tx1"/>
                </a:solidFill>
                <a:latin typeface="Times New Roman" panose="02020603050405020304" pitchFamily="18" charset="0"/>
              </a:defRPr>
            </a:lvl9pPr>
          </a:lstStyle>
          <a:p>
            <a:pPr algn="r">
              <a:spcBef>
                <a:spcPct val="0"/>
              </a:spcBef>
            </a:pPr>
            <a:fld id="{88064273-A6E6-4313-B63D-8DB2B1E2BD08}" type="slidenum">
              <a:rPr lang="cs-CZ" altLang="sk-SK">
                <a:solidFill>
                  <a:srgbClr val="FFFFFF"/>
                </a:solidFill>
                <a:ea typeface="SimSun" panose="02010600030101010101" pitchFamily="2" charset="-122"/>
              </a:rPr>
              <a:pPr algn="r">
                <a:spcBef>
                  <a:spcPct val="0"/>
                </a:spcBef>
              </a:pPr>
              <a:t>19</a:t>
            </a:fld>
            <a:endParaRPr lang="cs-CZ" altLang="sk-SK">
              <a:solidFill>
                <a:srgbClr val="FFFFFF"/>
              </a:solidFill>
              <a:ea typeface="SimSun" panose="02010600030101010101" pitchFamily="2" charset="-122"/>
            </a:endParaRPr>
          </a:p>
        </p:txBody>
      </p:sp>
    </p:spTree>
    <p:extLst>
      <p:ext uri="{BB962C8B-B14F-4D97-AF65-F5344CB8AC3E}">
        <p14:creationId xmlns:p14="http://schemas.microsoft.com/office/powerpoint/2010/main" val="8539709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3554"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49FECCBF-764B-42FD-A78F-AB4772C831F1}" type="slidenum">
              <a:rPr lang="cs-CZ" altLang="sk-SK">
                <a:ea typeface="SimSun" panose="02010600030101010101" pitchFamily="2" charset="-122"/>
              </a:rPr>
              <a:pPr algn="r" eaLnBrk="1">
                <a:spcBef>
                  <a:spcPct val="0"/>
                </a:spcBef>
                <a:buSzPct val="45000"/>
                <a:buFont typeface="Wingdings" panose="05000000000000000000" pitchFamily="2" charset="2"/>
                <a:buNone/>
              </a:pPr>
              <a:t>20</a:t>
            </a:fld>
            <a:endParaRPr lang="cs-CZ" altLang="sk-SK">
              <a:ea typeface="SimSun" panose="02010600030101010101" pitchFamily="2" charset="-122"/>
            </a:endParaRPr>
          </a:p>
        </p:txBody>
      </p:sp>
      <p:sp>
        <p:nvSpPr>
          <p:cNvPr id="23555" name="Rectangle 1"/>
          <p:cNvSpPr>
            <a:spLocks noGrp="1" noRot="1" noChangeAspect="1" noChangeArrowheads="1" noTextEdit="1"/>
          </p:cNvSpPr>
          <p:nvPr>
            <p:ph type="sldImg"/>
          </p:nvPr>
        </p:nvSpPr>
        <p:spPr>
          <a:xfrm>
            <a:off x="896938" y="746125"/>
            <a:ext cx="4968875" cy="3727450"/>
          </a:xfrm>
          <a:solidFill>
            <a:srgbClr val="FFFFFF"/>
          </a:solidFill>
          <a:ln/>
        </p:spPr>
      </p:sp>
      <p:sp>
        <p:nvSpPr>
          <p:cNvPr id="23556"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25892690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010" name="Rectangle 7"/>
          <p:cNvSpPr txBox="1">
            <a:spLocks noGrp="1" noChangeArrowheads="1"/>
          </p:cNvSpPr>
          <p:nvPr/>
        </p:nvSpPr>
        <p:spPr bwMode="auto">
          <a:xfrm>
            <a:off x="3832225" y="9445625"/>
            <a:ext cx="2928938" cy="4953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552" tIns="45776" rIns="91552" bIns="45776" anchor="b"/>
          <a:lstStyle>
            <a:lvl1pPr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1pPr>
            <a:lvl2pPr marL="742950" indent="-28575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2pPr>
            <a:lvl3pPr marL="11430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3pPr>
            <a:lvl4pPr marL="16002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4pPr>
            <a:lvl5pPr marL="2057400" indent="-228600" defTabSz="449263">
              <a:spcBef>
                <a:spcPct val="30000"/>
              </a:spcBef>
              <a:tabLst>
                <a:tab pos="723900" algn="l"/>
                <a:tab pos="1447800" algn="l"/>
                <a:tab pos="2171700" algn="l"/>
                <a:tab pos="2895600" algn="l"/>
              </a:tabLst>
              <a:defRPr sz="1200">
                <a:solidFill>
                  <a:schemeClr val="tx1"/>
                </a:solidFill>
                <a:latin typeface="Times New Roman" panose="02020603050405020304" pitchFamily="18" charset="0"/>
              </a:defRPr>
            </a:lvl5pPr>
            <a:lvl6pPr marL="25146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6pPr>
            <a:lvl7pPr marL="29718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7pPr>
            <a:lvl8pPr marL="34290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8pPr>
            <a:lvl9pPr marL="3886200" indent="-228600" defTabSz="449263" eaLnBrk="0" fontAlgn="base" hangingPunct="0">
              <a:spcBef>
                <a:spcPct val="30000"/>
              </a:spcBef>
              <a:spcAft>
                <a:spcPct val="0"/>
              </a:spcAft>
              <a:tabLst>
                <a:tab pos="723900" algn="l"/>
                <a:tab pos="1447800" algn="l"/>
                <a:tab pos="2171700" algn="l"/>
                <a:tab pos="2895600" algn="l"/>
              </a:tabLst>
              <a:defRPr sz="1200">
                <a:solidFill>
                  <a:schemeClr val="tx1"/>
                </a:solidFill>
                <a:latin typeface="Times New Roman" panose="02020603050405020304" pitchFamily="18" charset="0"/>
              </a:defRPr>
            </a:lvl9pPr>
          </a:lstStyle>
          <a:p>
            <a:pPr algn="r" eaLnBrk="1">
              <a:spcBef>
                <a:spcPct val="0"/>
              </a:spcBef>
              <a:buSzPct val="45000"/>
              <a:buFont typeface="Wingdings" panose="05000000000000000000" pitchFamily="2" charset="2"/>
              <a:buNone/>
            </a:pPr>
            <a:fld id="{09BA202D-E08E-41C0-B562-5EAAB076C9B2}" type="slidenum">
              <a:rPr lang="cs-CZ" altLang="sk-SK">
                <a:ea typeface="SimSun" panose="02010600030101010101" pitchFamily="2" charset="-122"/>
              </a:rPr>
              <a:pPr algn="r" eaLnBrk="1">
                <a:spcBef>
                  <a:spcPct val="0"/>
                </a:spcBef>
                <a:buSzPct val="45000"/>
                <a:buFont typeface="Wingdings" panose="05000000000000000000" pitchFamily="2" charset="2"/>
                <a:buNone/>
              </a:pPr>
              <a:t>25</a:t>
            </a:fld>
            <a:endParaRPr lang="cs-CZ" altLang="sk-SK">
              <a:ea typeface="SimSun" panose="02010600030101010101" pitchFamily="2" charset="-122"/>
            </a:endParaRPr>
          </a:p>
        </p:txBody>
      </p:sp>
      <p:sp>
        <p:nvSpPr>
          <p:cNvPr id="43011" name="Rectangle 1"/>
          <p:cNvSpPr>
            <a:spLocks noGrp="1" noRot="1" noChangeAspect="1" noChangeArrowheads="1" noTextEdit="1"/>
          </p:cNvSpPr>
          <p:nvPr>
            <p:ph type="sldImg"/>
          </p:nvPr>
        </p:nvSpPr>
        <p:spPr>
          <a:xfrm>
            <a:off x="896938" y="746125"/>
            <a:ext cx="4968875" cy="3727450"/>
          </a:xfrm>
          <a:solidFill>
            <a:srgbClr val="FFFFFF"/>
          </a:solidFill>
          <a:ln/>
        </p:spPr>
      </p:sp>
      <p:sp>
        <p:nvSpPr>
          <p:cNvPr id="43012" name="Rectangle 2"/>
          <p:cNvSpPr>
            <a:spLocks noGrp="1" noChangeArrowheads="1"/>
          </p:cNvSpPr>
          <p:nvPr>
            <p:ph type="body" idx="1"/>
          </p:nvPr>
        </p:nvSpPr>
        <p:spPr>
          <a:xfrm>
            <a:off x="901700" y="4722813"/>
            <a:ext cx="4959350" cy="4476750"/>
          </a:xfrm>
          <a:noFill/>
          <a:extLst>
            <a:ext uri="{91240B29-F687-4F45-9708-019B960494DF}">
              <a14:hiddenLine xmlns:a14="http://schemas.microsoft.com/office/drawing/2010/main" w="9525" cap="sq">
                <a:solidFill>
                  <a:srgbClr val="000000"/>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1552" tIns="45776" rIns="91552" bIns="45776" anchor="ctr"/>
          <a:lstStyle/>
          <a:p>
            <a:endParaRPr lang="en-US" altLang="sk-SK">
              <a:latin typeface="Times New Roman" panose="02020603050405020304" pitchFamily="18" charset="0"/>
            </a:endParaRPr>
          </a:p>
        </p:txBody>
      </p:sp>
    </p:spTree>
    <p:extLst>
      <p:ext uri="{BB962C8B-B14F-4D97-AF65-F5344CB8AC3E}">
        <p14:creationId xmlns:p14="http://schemas.microsoft.com/office/powerpoint/2010/main" val="15337614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sp>
        <p:nvSpPr>
          <p:cNvPr id="4" name="Rectangle 1026"/>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defRPr/>
            </a:pPr>
            <a:endParaRPr lang="sk-SK">
              <a:latin typeface="Times New Roman" pitchFamily="18" charset="-18"/>
            </a:endParaRPr>
          </a:p>
        </p:txBody>
      </p:sp>
      <p:sp>
        <p:nvSpPr>
          <p:cNvPr id="5" name="Freeform 1027"/>
          <p:cNvSpPr>
            <a:spLocks/>
          </p:cNvSpPr>
          <p:nvPr/>
        </p:nvSpPr>
        <p:spPr bwMode="white">
          <a:xfrm>
            <a:off x="-9525" y="4489450"/>
            <a:ext cx="5754688" cy="2368550"/>
          </a:xfrm>
          <a:custGeom>
            <a:avLst/>
            <a:gdLst>
              <a:gd name="T0" fmla="*/ 0 w 3625"/>
              <a:gd name="T1" fmla="*/ 2147483646 h 1492"/>
              <a:gd name="T2" fmla="*/ 0 w 3625"/>
              <a:gd name="T3" fmla="*/ 0 h 1492"/>
              <a:gd name="T4" fmla="*/ 2147483646 w 3625"/>
              <a:gd name="T5" fmla="*/ 2147483646 h 1492"/>
              <a:gd name="T6" fmla="*/ 2147483646 w 3625"/>
              <a:gd name="T7" fmla="*/ 2147483646 h 1492"/>
              <a:gd name="T8" fmla="*/ 2147483646 w 3625"/>
              <a:gd name="T9" fmla="*/ 2147483646 h 1492"/>
              <a:gd name="T10" fmla="*/ 2147483646 w 3625"/>
              <a:gd name="T11" fmla="*/ 2147483646 h 1492"/>
              <a:gd name="T12" fmla="*/ 2147483646 w 3625"/>
              <a:gd name="T13" fmla="*/ 2147483646 h 1492"/>
              <a:gd name="T14" fmla="*/ 2147483646 w 3625"/>
              <a:gd name="T15" fmla="*/ 2147483646 h 1492"/>
              <a:gd name="T16" fmla="*/ 2147483646 w 3625"/>
              <a:gd name="T17" fmla="*/ 2147483646 h 1492"/>
              <a:gd name="T18" fmla="*/ 2147483646 w 3625"/>
              <a:gd name="T19" fmla="*/ 2147483646 h 1492"/>
              <a:gd name="T20" fmla="*/ 2147483646 w 3625"/>
              <a:gd name="T21" fmla="*/ 2147483646 h 1492"/>
              <a:gd name="T22" fmla="*/ 2147483646 w 3625"/>
              <a:gd name="T23" fmla="*/ 2147483646 h 1492"/>
              <a:gd name="T24" fmla="*/ 2147483646 w 3625"/>
              <a:gd name="T25" fmla="*/ 2147483646 h 1492"/>
              <a:gd name="T26" fmla="*/ 2147483646 w 3625"/>
              <a:gd name="T27" fmla="*/ 2147483646 h 1492"/>
              <a:gd name="T28" fmla="*/ 2147483646 w 3625"/>
              <a:gd name="T29" fmla="*/ 2147483646 h 1492"/>
              <a:gd name="T30" fmla="*/ 2147483646 w 3625"/>
              <a:gd name="T31" fmla="*/ 2147483646 h 1492"/>
              <a:gd name="T32" fmla="*/ 2147483646 w 3625"/>
              <a:gd name="T33" fmla="*/ 2147483646 h 1492"/>
              <a:gd name="T34" fmla="*/ 2147483646 w 3625"/>
              <a:gd name="T35" fmla="*/ 2147483646 h 1492"/>
              <a:gd name="T36" fmla="*/ 2147483646 w 3625"/>
              <a:gd name="T37" fmla="*/ 2147483646 h 1492"/>
              <a:gd name="T38" fmla="*/ 2147483646 w 3625"/>
              <a:gd name="T39" fmla="*/ 2147483646 h 1492"/>
              <a:gd name="T40" fmla="*/ 2147483646 w 3625"/>
              <a:gd name="T41" fmla="*/ 2147483646 h 1492"/>
              <a:gd name="T42" fmla="*/ 2147483646 w 3625"/>
              <a:gd name="T43" fmla="*/ 2147483646 h 1492"/>
              <a:gd name="T44" fmla="*/ 2147483646 w 3625"/>
              <a:gd name="T45" fmla="*/ 2147483646 h 1492"/>
              <a:gd name="T46" fmla="*/ 2147483646 w 3625"/>
              <a:gd name="T47" fmla="*/ 2147483646 h 1492"/>
              <a:gd name="T48" fmla="*/ 2147483646 w 3625"/>
              <a:gd name="T49" fmla="*/ 2147483646 h 1492"/>
              <a:gd name="T50" fmla="*/ 2147483646 w 3625"/>
              <a:gd name="T51" fmla="*/ 2147483646 h 1492"/>
              <a:gd name="T52" fmla="*/ 0 w 3625"/>
              <a:gd name="T53" fmla="*/ 2147483646 h 14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6" name="Freeform 1028"/>
          <p:cNvSpPr>
            <a:spLocks/>
          </p:cNvSpPr>
          <p:nvPr/>
        </p:nvSpPr>
        <p:spPr bwMode="white">
          <a:xfrm>
            <a:off x="0" y="3817938"/>
            <a:ext cx="8164513" cy="3019425"/>
          </a:xfrm>
          <a:custGeom>
            <a:avLst/>
            <a:gdLst>
              <a:gd name="T0" fmla="*/ 2147483646 w 5143"/>
              <a:gd name="T1" fmla="*/ 2147483646 h 1902"/>
              <a:gd name="T2" fmla="*/ 2147483646 w 5143"/>
              <a:gd name="T3" fmla="*/ 2147483646 h 1902"/>
              <a:gd name="T4" fmla="*/ 2147483646 w 5143"/>
              <a:gd name="T5" fmla="*/ 2147483646 h 1902"/>
              <a:gd name="T6" fmla="*/ 2147483646 w 5143"/>
              <a:gd name="T7" fmla="*/ 2147483646 h 1902"/>
              <a:gd name="T8" fmla="*/ 2147483646 w 5143"/>
              <a:gd name="T9" fmla="*/ 2147483646 h 1902"/>
              <a:gd name="T10" fmla="*/ 2147483646 w 5143"/>
              <a:gd name="T11" fmla="*/ 2147483646 h 1902"/>
              <a:gd name="T12" fmla="*/ 2147483646 w 5143"/>
              <a:gd name="T13" fmla="*/ 2147483646 h 1902"/>
              <a:gd name="T14" fmla="*/ 2147483646 w 5143"/>
              <a:gd name="T15" fmla="*/ 2147483646 h 1902"/>
              <a:gd name="T16" fmla="*/ 2147483646 w 5143"/>
              <a:gd name="T17" fmla="*/ 2147483646 h 1902"/>
              <a:gd name="T18" fmla="*/ 2147483646 w 5143"/>
              <a:gd name="T19" fmla="*/ 2147483646 h 1902"/>
              <a:gd name="T20" fmla="*/ 2147483646 w 5143"/>
              <a:gd name="T21" fmla="*/ 2147483646 h 1902"/>
              <a:gd name="T22" fmla="*/ 0 w 5143"/>
              <a:gd name="T23" fmla="*/ 0 h 1902"/>
              <a:gd name="T24" fmla="*/ 0 w 5143"/>
              <a:gd name="T25" fmla="*/ 2147483646 h 1902"/>
              <a:gd name="T26" fmla="*/ 0 w 5143"/>
              <a:gd name="T27" fmla="*/ 2147483646 h 1902"/>
              <a:gd name="T28" fmla="*/ 0 w 5143"/>
              <a:gd name="T29" fmla="*/ 2147483646 h 1902"/>
              <a:gd name="T30" fmla="*/ 0 w 5143"/>
              <a:gd name="T31" fmla="*/ 2147483646 h 1902"/>
              <a:gd name="T32" fmla="*/ 2147483646 w 5143"/>
              <a:gd name="T33" fmla="*/ 2147483646 h 1902"/>
              <a:gd name="T34" fmla="*/ 2147483646 w 5143"/>
              <a:gd name="T35" fmla="*/ 2147483646 h 1902"/>
              <a:gd name="T36" fmla="*/ 2147483646 w 5143"/>
              <a:gd name="T37" fmla="*/ 2147483646 h 1902"/>
              <a:gd name="T38" fmla="*/ 2147483646 w 5143"/>
              <a:gd name="T39" fmla="*/ 2147483646 h 1902"/>
              <a:gd name="T40" fmla="*/ 2147483646 w 5143"/>
              <a:gd name="T41" fmla="*/ 2147483646 h 1902"/>
              <a:gd name="T42" fmla="*/ 2147483646 w 5143"/>
              <a:gd name="T43" fmla="*/ 2147483646 h 1902"/>
              <a:gd name="T44" fmla="*/ 2147483646 w 5143"/>
              <a:gd name="T45" fmla="*/ 2147483646 h 1902"/>
              <a:gd name="T46" fmla="*/ 2147483646 w 5143"/>
              <a:gd name="T47" fmla="*/ 2147483646 h 1902"/>
              <a:gd name="T48" fmla="*/ 2147483646 w 5143"/>
              <a:gd name="T49" fmla="*/ 2147483646 h 1902"/>
              <a:gd name="T50" fmla="*/ 2147483646 w 5143"/>
              <a:gd name="T51" fmla="*/ 2147483646 h 1902"/>
              <a:gd name="T52" fmla="*/ 2147483646 w 5143"/>
              <a:gd name="T53" fmla="*/ 2147483646 h 1902"/>
              <a:gd name="T54" fmla="*/ 2147483646 w 5143"/>
              <a:gd name="T55" fmla="*/ 2147483646 h 1902"/>
              <a:gd name="T56" fmla="*/ 2147483646 w 5143"/>
              <a:gd name="T57" fmla="*/ 2147483646 h 1902"/>
              <a:gd name="T58" fmla="*/ 2147483646 w 5143"/>
              <a:gd name="T59" fmla="*/ 2147483646 h 1902"/>
              <a:gd name="T60" fmla="*/ 2147483646 w 5143"/>
              <a:gd name="T61" fmla="*/ 2147483646 h 1902"/>
              <a:gd name="T62" fmla="*/ 2147483646 w 5143"/>
              <a:gd name="T63" fmla="*/ 2147483646 h 1902"/>
              <a:gd name="T64" fmla="*/ 2147483646 w 5143"/>
              <a:gd name="T65" fmla="*/ 2147483646 h 1902"/>
              <a:gd name="T66" fmla="*/ 2147483646 w 5143"/>
              <a:gd name="T67" fmla="*/ 2147483646 h 1902"/>
              <a:gd name="T68" fmla="*/ 2147483646 w 5143"/>
              <a:gd name="T69" fmla="*/ 2147483646 h 1902"/>
              <a:gd name="T70" fmla="*/ 2147483646 w 5143"/>
              <a:gd name="T71" fmla="*/ 2147483646 h 1902"/>
              <a:gd name="T72" fmla="*/ 2147483646 w 5143"/>
              <a:gd name="T73" fmla="*/ 2147483646 h 1902"/>
              <a:gd name="T74" fmla="*/ 2147483646 w 5143"/>
              <a:gd name="T75" fmla="*/ 2147483646 h 1902"/>
              <a:gd name="T76" fmla="*/ 2147483646 w 5143"/>
              <a:gd name="T77" fmla="*/ 2147483646 h 1902"/>
              <a:gd name="T78" fmla="*/ 2147483646 w 5143"/>
              <a:gd name="T79" fmla="*/ 2147483646 h 1902"/>
              <a:gd name="T80" fmla="*/ 2147483646 w 5143"/>
              <a:gd name="T81" fmla="*/ 2147483646 h 1902"/>
              <a:gd name="T82" fmla="*/ 2147483646 w 5143"/>
              <a:gd name="T83" fmla="*/ 2147483646 h 1902"/>
              <a:gd name="T84" fmla="*/ 2147483646 w 5143"/>
              <a:gd name="T85" fmla="*/ 2147483646 h 1902"/>
              <a:gd name="T86" fmla="*/ 2147483646 w 5143"/>
              <a:gd name="T87" fmla="*/ 2147483646 h 1902"/>
              <a:gd name="T88" fmla="*/ 2147483646 w 5143"/>
              <a:gd name="T89" fmla="*/ 2147483646 h 1902"/>
              <a:gd name="T90" fmla="*/ 2147483646 w 5143"/>
              <a:gd name="T91" fmla="*/ 2147483646 h 1902"/>
              <a:gd name="T92" fmla="*/ 2147483646 w 5143"/>
              <a:gd name="T93" fmla="*/ 2147483646 h 19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7" name="Freeform 1029"/>
          <p:cNvSpPr>
            <a:spLocks/>
          </p:cNvSpPr>
          <p:nvPr/>
        </p:nvSpPr>
        <p:spPr bwMode="white">
          <a:xfrm>
            <a:off x="0" y="3146425"/>
            <a:ext cx="9144000" cy="3690938"/>
          </a:xfrm>
          <a:custGeom>
            <a:avLst/>
            <a:gdLst>
              <a:gd name="T0" fmla="*/ 0 w 5760"/>
              <a:gd name="T1" fmla="*/ 0 h 2325"/>
              <a:gd name="T2" fmla="*/ 0 w 5760"/>
              <a:gd name="T3" fmla="*/ 2147483646 h 2325"/>
              <a:gd name="T4" fmla="*/ 2147483646 w 5760"/>
              <a:gd name="T5" fmla="*/ 2147483646 h 2325"/>
              <a:gd name="T6" fmla="*/ 2147483646 w 5760"/>
              <a:gd name="T7" fmla="*/ 2147483646 h 2325"/>
              <a:gd name="T8" fmla="*/ 2147483646 w 5760"/>
              <a:gd name="T9" fmla="*/ 2147483646 h 2325"/>
              <a:gd name="T10" fmla="*/ 2147483646 w 5760"/>
              <a:gd name="T11" fmla="*/ 2147483646 h 2325"/>
              <a:gd name="T12" fmla="*/ 2147483646 w 5760"/>
              <a:gd name="T13" fmla="*/ 2147483646 h 2325"/>
              <a:gd name="T14" fmla="*/ 2147483646 w 5760"/>
              <a:gd name="T15" fmla="*/ 2147483646 h 2325"/>
              <a:gd name="T16" fmla="*/ 2147483646 w 5760"/>
              <a:gd name="T17" fmla="*/ 2147483646 h 2325"/>
              <a:gd name="T18" fmla="*/ 2147483646 w 5760"/>
              <a:gd name="T19" fmla="*/ 2147483646 h 2325"/>
              <a:gd name="T20" fmla="*/ 2147483646 w 5760"/>
              <a:gd name="T21" fmla="*/ 2147483646 h 2325"/>
              <a:gd name="T22" fmla="*/ 2147483646 w 5760"/>
              <a:gd name="T23" fmla="*/ 2147483646 h 2325"/>
              <a:gd name="T24" fmla="*/ 2147483646 w 5760"/>
              <a:gd name="T25" fmla="*/ 2147483646 h 2325"/>
              <a:gd name="T26" fmla="*/ 2147483646 w 5760"/>
              <a:gd name="T27" fmla="*/ 2147483646 h 2325"/>
              <a:gd name="T28" fmla="*/ 2147483646 w 5760"/>
              <a:gd name="T29" fmla="*/ 2147483646 h 2325"/>
              <a:gd name="T30" fmla="*/ 2147483646 w 5760"/>
              <a:gd name="T31" fmla="*/ 2147483646 h 2325"/>
              <a:gd name="T32" fmla="*/ 2147483646 w 5760"/>
              <a:gd name="T33" fmla="*/ 2147483646 h 2325"/>
              <a:gd name="T34" fmla="*/ 2147483646 w 5760"/>
              <a:gd name="T35" fmla="*/ 2147483646 h 2325"/>
              <a:gd name="T36" fmla="*/ 2147483646 w 5760"/>
              <a:gd name="T37" fmla="*/ 2147483646 h 2325"/>
              <a:gd name="T38" fmla="*/ 2147483646 w 5760"/>
              <a:gd name="T39" fmla="*/ 2147483646 h 2325"/>
              <a:gd name="T40" fmla="*/ 2147483646 w 5760"/>
              <a:gd name="T41" fmla="*/ 2147483646 h 2325"/>
              <a:gd name="T42" fmla="*/ 2147483646 w 5760"/>
              <a:gd name="T43" fmla="*/ 2147483646 h 2325"/>
              <a:gd name="T44" fmla="*/ 2147483646 w 5760"/>
              <a:gd name="T45" fmla="*/ 2147483646 h 2325"/>
              <a:gd name="T46" fmla="*/ 2147483646 w 5760"/>
              <a:gd name="T47" fmla="*/ 2147483646 h 2325"/>
              <a:gd name="T48" fmla="*/ 2147483646 w 5760"/>
              <a:gd name="T49" fmla="*/ 2147483646 h 2325"/>
              <a:gd name="T50" fmla="*/ 2147483646 w 5760"/>
              <a:gd name="T51" fmla="*/ 2147483646 h 2325"/>
              <a:gd name="T52" fmla="*/ 2147483646 w 5760"/>
              <a:gd name="T53" fmla="*/ 2147483646 h 2325"/>
              <a:gd name="T54" fmla="*/ 2147483646 w 5760"/>
              <a:gd name="T55" fmla="*/ 2147483646 h 2325"/>
              <a:gd name="T56" fmla="*/ 2147483646 w 5760"/>
              <a:gd name="T57" fmla="*/ 2147483646 h 2325"/>
              <a:gd name="T58" fmla="*/ 2147483646 w 5760"/>
              <a:gd name="T59" fmla="*/ 2147483646 h 2325"/>
              <a:gd name="T60" fmla="*/ 2147483646 w 5760"/>
              <a:gd name="T61" fmla="*/ 2147483646 h 2325"/>
              <a:gd name="T62" fmla="*/ 2147483646 w 5760"/>
              <a:gd name="T63" fmla="*/ 2147483646 h 2325"/>
              <a:gd name="T64" fmla="*/ 2147483646 w 5760"/>
              <a:gd name="T65" fmla="*/ 2147483646 h 2325"/>
              <a:gd name="T66" fmla="*/ 2147483646 w 5760"/>
              <a:gd name="T67" fmla="*/ 2147483646 h 2325"/>
              <a:gd name="T68" fmla="*/ 2147483646 w 5760"/>
              <a:gd name="T69" fmla="*/ 2147483646 h 2325"/>
              <a:gd name="T70" fmla="*/ 2147483646 w 5760"/>
              <a:gd name="T71" fmla="*/ 2147483646 h 2325"/>
              <a:gd name="T72" fmla="*/ 2147483646 w 5760"/>
              <a:gd name="T73" fmla="*/ 2147483646 h 2325"/>
              <a:gd name="T74" fmla="*/ 2147483646 w 5760"/>
              <a:gd name="T75" fmla="*/ 2147483646 h 2325"/>
              <a:gd name="T76" fmla="*/ 2147483646 w 5760"/>
              <a:gd name="T77" fmla="*/ 2147483646 h 2325"/>
              <a:gd name="T78" fmla="*/ 2147483646 w 5760"/>
              <a:gd name="T79" fmla="*/ 2147483646 h 2325"/>
              <a:gd name="T80" fmla="*/ 2147483646 w 5760"/>
              <a:gd name="T81" fmla="*/ 2147483646 h 2325"/>
              <a:gd name="T82" fmla="*/ 2147483646 w 5760"/>
              <a:gd name="T83" fmla="*/ 2147483646 h 2325"/>
              <a:gd name="T84" fmla="*/ 2147483646 w 5760"/>
              <a:gd name="T85" fmla="*/ 2147483646 h 2325"/>
              <a:gd name="T86" fmla="*/ 2147483646 w 5760"/>
              <a:gd name="T87" fmla="*/ 2147483646 h 2325"/>
              <a:gd name="T88" fmla="*/ 2147483646 w 5760"/>
              <a:gd name="T89" fmla="*/ 2147483646 h 2325"/>
              <a:gd name="T90" fmla="*/ 2147483646 w 5760"/>
              <a:gd name="T91" fmla="*/ 2147483646 h 2325"/>
              <a:gd name="T92" fmla="*/ 2147483646 w 5760"/>
              <a:gd name="T93" fmla="*/ 2147483646 h 2325"/>
              <a:gd name="T94" fmla="*/ 2147483646 w 5760"/>
              <a:gd name="T95" fmla="*/ 2147483646 h 2325"/>
              <a:gd name="T96" fmla="*/ 2147483646 w 5760"/>
              <a:gd name="T97" fmla="*/ 2147483646 h 2325"/>
              <a:gd name="T98" fmla="*/ 2147483646 w 5760"/>
              <a:gd name="T99" fmla="*/ 2147483646 h 2325"/>
              <a:gd name="T100" fmla="*/ 2147483646 w 5760"/>
              <a:gd name="T101" fmla="*/ 2147483646 h 2325"/>
              <a:gd name="T102" fmla="*/ 0 w 5760"/>
              <a:gd name="T103" fmla="*/ 0 h 23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8" name="Freeform 1030"/>
          <p:cNvSpPr>
            <a:spLocks/>
          </p:cNvSpPr>
          <p:nvPr/>
        </p:nvSpPr>
        <p:spPr bwMode="white">
          <a:xfrm>
            <a:off x="0" y="2460625"/>
            <a:ext cx="9144000" cy="2497138"/>
          </a:xfrm>
          <a:custGeom>
            <a:avLst/>
            <a:gdLst>
              <a:gd name="T0" fmla="*/ 0 w 5760"/>
              <a:gd name="T1" fmla="*/ 0 h 1573"/>
              <a:gd name="T2" fmla="*/ 0 w 5760"/>
              <a:gd name="T3" fmla="*/ 2147483646 h 1573"/>
              <a:gd name="T4" fmla="*/ 2147483646 w 5760"/>
              <a:gd name="T5" fmla="*/ 2147483646 h 1573"/>
              <a:gd name="T6" fmla="*/ 2147483646 w 5760"/>
              <a:gd name="T7" fmla="*/ 2147483646 h 1573"/>
              <a:gd name="T8" fmla="*/ 2147483646 w 5760"/>
              <a:gd name="T9" fmla="*/ 2147483646 h 1573"/>
              <a:gd name="T10" fmla="*/ 2147483646 w 5760"/>
              <a:gd name="T11" fmla="*/ 2147483646 h 1573"/>
              <a:gd name="T12" fmla="*/ 2147483646 w 5760"/>
              <a:gd name="T13" fmla="*/ 2147483646 h 1573"/>
              <a:gd name="T14" fmla="*/ 2147483646 w 5760"/>
              <a:gd name="T15" fmla="*/ 2147483646 h 1573"/>
              <a:gd name="T16" fmla="*/ 2147483646 w 5760"/>
              <a:gd name="T17" fmla="*/ 2147483646 h 1573"/>
              <a:gd name="T18" fmla="*/ 2147483646 w 5760"/>
              <a:gd name="T19" fmla="*/ 2147483646 h 1573"/>
              <a:gd name="T20" fmla="*/ 2147483646 w 5760"/>
              <a:gd name="T21" fmla="*/ 2147483646 h 1573"/>
              <a:gd name="T22" fmla="*/ 2147483646 w 5760"/>
              <a:gd name="T23" fmla="*/ 2147483646 h 1573"/>
              <a:gd name="T24" fmla="*/ 2147483646 w 5760"/>
              <a:gd name="T25" fmla="*/ 2147483646 h 1573"/>
              <a:gd name="T26" fmla="*/ 2147483646 w 5760"/>
              <a:gd name="T27" fmla="*/ 2147483646 h 1573"/>
              <a:gd name="T28" fmla="*/ 2147483646 w 5760"/>
              <a:gd name="T29" fmla="*/ 2147483646 h 1573"/>
              <a:gd name="T30" fmla="*/ 2147483646 w 5760"/>
              <a:gd name="T31" fmla="*/ 2147483646 h 1573"/>
              <a:gd name="T32" fmla="*/ 2147483646 w 5760"/>
              <a:gd name="T33" fmla="*/ 2147483646 h 1573"/>
              <a:gd name="T34" fmla="*/ 2147483646 w 5760"/>
              <a:gd name="T35" fmla="*/ 2147483646 h 1573"/>
              <a:gd name="T36" fmla="*/ 2147483646 w 5760"/>
              <a:gd name="T37" fmla="*/ 2147483646 h 1573"/>
              <a:gd name="T38" fmla="*/ 2147483646 w 5760"/>
              <a:gd name="T39" fmla="*/ 2147483646 h 1573"/>
              <a:gd name="T40" fmla="*/ 2147483646 w 5760"/>
              <a:gd name="T41" fmla="*/ 2147483646 h 1573"/>
              <a:gd name="T42" fmla="*/ 2147483646 w 5760"/>
              <a:gd name="T43" fmla="*/ 2147483646 h 1573"/>
              <a:gd name="T44" fmla="*/ 2147483646 w 5760"/>
              <a:gd name="T45" fmla="*/ 2147483646 h 1573"/>
              <a:gd name="T46" fmla="*/ 2147483646 w 5760"/>
              <a:gd name="T47" fmla="*/ 2147483646 h 1573"/>
              <a:gd name="T48" fmla="*/ 2147483646 w 5760"/>
              <a:gd name="T49" fmla="*/ 2147483646 h 1573"/>
              <a:gd name="T50" fmla="*/ 2147483646 w 5760"/>
              <a:gd name="T51" fmla="*/ 2147483646 h 1573"/>
              <a:gd name="T52" fmla="*/ 2147483646 w 5760"/>
              <a:gd name="T53" fmla="*/ 2147483646 h 1573"/>
              <a:gd name="T54" fmla="*/ 2147483646 w 5760"/>
              <a:gd name="T55" fmla="*/ 2147483646 h 1573"/>
              <a:gd name="T56" fmla="*/ 2147483646 w 5760"/>
              <a:gd name="T57" fmla="*/ 2147483646 h 1573"/>
              <a:gd name="T58" fmla="*/ 2147483646 w 5760"/>
              <a:gd name="T59" fmla="*/ 2147483646 h 1573"/>
              <a:gd name="T60" fmla="*/ 2147483646 w 5760"/>
              <a:gd name="T61" fmla="*/ 2147483646 h 1573"/>
              <a:gd name="T62" fmla="*/ 2147483646 w 5760"/>
              <a:gd name="T63" fmla="*/ 2147483646 h 1573"/>
              <a:gd name="T64" fmla="*/ 2147483646 w 5760"/>
              <a:gd name="T65" fmla="*/ 2147483646 h 1573"/>
              <a:gd name="T66" fmla="*/ 2147483646 w 5760"/>
              <a:gd name="T67" fmla="*/ 2147483646 h 1573"/>
              <a:gd name="T68" fmla="*/ 2147483646 w 5760"/>
              <a:gd name="T69" fmla="*/ 2147483646 h 1573"/>
              <a:gd name="T70" fmla="*/ 2147483646 w 5760"/>
              <a:gd name="T71" fmla="*/ 2147483646 h 1573"/>
              <a:gd name="T72" fmla="*/ 2147483646 w 5760"/>
              <a:gd name="T73" fmla="*/ 2147483646 h 1573"/>
              <a:gd name="T74" fmla="*/ 2147483646 w 5760"/>
              <a:gd name="T75" fmla="*/ 2147483646 h 1573"/>
              <a:gd name="T76" fmla="*/ 2147483646 w 5760"/>
              <a:gd name="T77" fmla="*/ 2147483646 h 1573"/>
              <a:gd name="T78" fmla="*/ 2147483646 w 5760"/>
              <a:gd name="T79" fmla="*/ 2147483646 h 1573"/>
              <a:gd name="T80" fmla="*/ 2147483646 w 5760"/>
              <a:gd name="T81" fmla="*/ 2147483646 h 1573"/>
              <a:gd name="T82" fmla="*/ 2147483646 w 5760"/>
              <a:gd name="T83" fmla="*/ 2147483646 h 1573"/>
              <a:gd name="T84" fmla="*/ 2147483646 w 5760"/>
              <a:gd name="T85" fmla="*/ 2147483646 h 1573"/>
              <a:gd name="T86" fmla="*/ 2147483646 w 5760"/>
              <a:gd name="T87" fmla="*/ 2147483646 h 1573"/>
              <a:gd name="T88" fmla="*/ 2147483646 w 5760"/>
              <a:gd name="T89" fmla="*/ 2147483646 h 1573"/>
              <a:gd name="T90" fmla="*/ 2147483646 w 5760"/>
              <a:gd name="T91" fmla="*/ 2147483646 h 1573"/>
              <a:gd name="T92" fmla="*/ 2147483646 w 5760"/>
              <a:gd name="T93" fmla="*/ 2147483646 h 1573"/>
              <a:gd name="T94" fmla="*/ 2147483646 w 5760"/>
              <a:gd name="T95" fmla="*/ 0 h 1573"/>
              <a:gd name="T96" fmla="*/ 0 w 5760"/>
              <a:gd name="T97" fmla="*/ 0 h 157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9" name="Freeform 1031"/>
          <p:cNvSpPr>
            <a:spLocks/>
          </p:cNvSpPr>
          <p:nvPr/>
        </p:nvSpPr>
        <p:spPr bwMode="white">
          <a:xfrm>
            <a:off x="0" y="1793875"/>
            <a:ext cx="9144000" cy="1539875"/>
          </a:xfrm>
          <a:custGeom>
            <a:avLst/>
            <a:gdLst>
              <a:gd name="T0" fmla="*/ 0 w 5760"/>
              <a:gd name="T1" fmla="*/ 0 h 970"/>
              <a:gd name="T2" fmla="*/ 0 w 5760"/>
              <a:gd name="T3" fmla="*/ 2147483646 h 970"/>
              <a:gd name="T4" fmla="*/ 2147483646 w 5760"/>
              <a:gd name="T5" fmla="*/ 2147483646 h 970"/>
              <a:gd name="T6" fmla="*/ 2147483646 w 5760"/>
              <a:gd name="T7" fmla="*/ 2147483646 h 970"/>
              <a:gd name="T8" fmla="*/ 2147483646 w 5760"/>
              <a:gd name="T9" fmla="*/ 2147483646 h 970"/>
              <a:gd name="T10" fmla="*/ 2147483646 w 5760"/>
              <a:gd name="T11" fmla="*/ 2147483646 h 970"/>
              <a:gd name="T12" fmla="*/ 2147483646 w 5760"/>
              <a:gd name="T13" fmla="*/ 2147483646 h 970"/>
              <a:gd name="T14" fmla="*/ 2147483646 w 5760"/>
              <a:gd name="T15" fmla="*/ 2147483646 h 970"/>
              <a:gd name="T16" fmla="*/ 2147483646 w 5760"/>
              <a:gd name="T17" fmla="*/ 2147483646 h 970"/>
              <a:gd name="T18" fmla="*/ 2147483646 w 5760"/>
              <a:gd name="T19" fmla="*/ 2147483646 h 970"/>
              <a:gd name="T20" fmla="*/ 2147483646 w 5760"/>
              <a:gd name="T21" fmla="*/ 2147483646 h 970"/>
              <a:gd name="T22" fmla="*/ 2147483646 w 5760"/>
              <a:gd name="T23" fmla="*/ 2147483646 h 970"/>
              <a:gd name="T24" fmla="*/ 2147483646 w 5760"/>
              <a:gd name="T25" fmla="*/ 2147483646 h 970"/>
              <a:gd name="T26" fmla="*/ 2147483646 w 5760"/>
              <a:gd name="T27" fmla="*/ 2147483646 h 970"/>
              <a:gd name="T28" fmla="*/ 2147483646 w 5760"/>
              <a:gd name="T29" fmla="*/ 2147483646 h 970"/>
              <a:gd name="T30" fmla="*/ 2147483646 w 5760"/>
              <a:gd name="T31" fmla="*/ 2147483646 h 970"/>
              <a:gd name="T32" fmla="*/ 2147483646 w 5760"/>
              <a:gd name="T33" fmla="*/ 2147483646 h 970"/>
              <a:gd name="T34" fmla="*/ 2147483646 w 5760"/>
              <a:gd name="T35" fmla="*/ 2147483646 h 970"/>
              <a:gd name="T36" fmla="*/ 2147483646 w 5760"/>
              <a:gd name="T37" fmla="*/ 2147483646 h 970"/>
              <a:gd name="T38" fmla="*/ 2147483646 w 5760"/>
              <a:gd name="T39" fmla="*/ 2147483646 h 970"/>
              <a:gd name="T40" fmla="*/ 2147483646 w 5760"/>
              <a:gd name="T41" fmla="*/ 2147483646 h 970"/>
              <a:gd name="T42" fmla="*/ 2147483646 w 5760"/>
              <a:gd name="T43" fmla="*/ 2147483646 h 970"/>
              <a:gd name="T44" fmla="*/ 2147483646 w 5760"/>
              <a:gd name="T45" fmla="*/ 0 h 970"/>
              <a:gd name="T46" fmla="*/ 0 w 5760"/>
              <a:gd name="T47" fmla="*/ 0 h 97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 name="Freeform 1032"/>
          <p:cNvSpPr>
            <a:spLocks/>
          </p:cNvSpPr>
          <p:nvPr/>
        </p:nvSpPr>
        <p:spPr bwMode="white">
          <a:xfrm>
            <a:off x="0" y="-20638"/>
            <a:ext cx="9144000" cy="1682751"/>
          </a:xfrm>
          <a:custGeom>
            <a:avLst/>
            <a:gdLst>
              <a:gd name="T0" fmla="*/ 0 w 5760"/>
              <a:gd name="T1" fmla="*/ 2147483646 h 1060"/>
              <a:gd name="T2" fmla="*/ 0 w 5760"/>
              <a:gd name="T3" fmla="*/ 2147483646 h 1060"/>
              <a:gd name="T4" fmla="*/ 2147483646 w 5760"/>
              <a:gd name="T5" fmla="*/ 2147483646 h 1060"/>
              <a:gd name="T6" fmla="*/ 2147483646 w 5760"/>
              <a:gd name="T7" fmla="*/ 0 h 1060"/>
              <a:gd name="T8" fmla="*/ 2147483646 w 5760"/>
              <a:gd name="T9" fmla="*/ 0 h 1060"/>
              <a:gd name="T10" fmla="*/ 2147483646 w 5760"/>
              <a:gd name="T11" fmla="*/ 2147483646 h 1060"/>
              <a:gd name="T12" fmla="*/ 2147483646 w 5760"/>
              <a:gd name="T13" fmla="*/ 2147483646 h 1060"/>
              <a:gd name="T14" fmla="*/ 2147483646 w 5760"/>
              <a:gd name="T15" fmla="*/ 2147483646 h 1060"/>
              <a:gd name="T16" fmla="*/ 2147483646 w 5760"/>
              <a:gd name="T17" fmla="*/ 2147483646 h 1060"/>
              <a:gd name="T18" fmla="*/ 2147483646 w 5760"/>
              <a:gd name="T19" fmla="*/ 2147483646 h 1060"/>
              <a:gd name="T20" fmla="*/ 2147483646 w 5760"/>
              <a:gd name="T21" fmla="*/ 2147483646 h 1060"/>
              <a:gd name="T22" fmla="*/ 2147483646 w 5760"/>
              <a:gd name="T23" fmla="*/ 2147483646 h 1060"/>
              <a:gd name="T24" fmla="*/ 2147483646 w 5760"/>
              <a:gd name="T25" fmla="*/ 2147483646 h 1060"/>
              <a:gd name="T26" fmla="*/ 2147483646 w 5760"/>
              <a:gd name="T27" fmla="*/ 2147483646 h 1060"/>
              <a:gd name="T28" fmla="*/ 2147483646 w 5760"/>
              <a:gd name="T29" fmla="*/ 2147483646 h 1060"/>
              <a:gd name="T30" fmla="*/ 2147483646 w 5760"/>
              <a:gd name="T31" fmla="*/ 2147483646 h 1060"/>
              <a:gd name="T32" fmla="*/ 2147483646 w 5760"/>
              <a:gd name="T33" fmla="*/ 2147483646 h 1060"/>
              <a:gd name="T34" fmla="*/ 2147483646 w 5760"/>
              <a:gd name="T35" fmla="*/ 2147483646 h 1060"/>
              <a:gd name="T36" fmla="*/ 2147483646 w 5760"/>
              <a:gd name="T37" fmla="*/ 2147483646 h 1060"/>
              <a:gd name="T38" fmla="*/ 2147483646 w 5760"/>
              <a:gd name="T39" fmla="*/ 2147483646 h 1060"/>
              <a:gd name="T40" fmla="*/ 2147483646 w 5760"/>
              <a:gd name="T41" fmla="*/ 2147483646 h 1060"/>
              <a:gd name="T42" fmla="*/ 2147483646 w 5760"/>
              <a:gd name="T43" fmla="*/ 2147483646 h 1060"/>
              <a:gd name="T44" fmla="*/ 2147483646 w 5760"/>
              <a:gd name="T45" fmla="*/ 2147483646 h 1060"/>
              <a:gd name="T46" fmla="*/ 2147483646 w 5760"/>
              <a:gd name="T47" fmla="*/ 2147483646 h 1060"/>
              <a:gd name="T48" fmla="*/ 2147483646 w 5760"/>
              <a:gd name="T49" fmla="*/ 2147483646 h 1060"/>
              <a:gd name="T50" fmla="*/ 2147483646 w 5760"/>
              <a:gd name="T51" fmla="*/ 2147483646 h 1060"/>
              <a:gd name="T52" fmla="*/ 2147483646 w 5760"/>
              <a:gd name="T53" fmla="*/ 2147483646 h 1060"/>
              <a:gd name="T54" fmla="*/ 0 w 5760"/>
              <a:gd name="T55" fmla="*/ 2147483646 h 10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1" name="Freeform 1033"/>
          <p:cNvSpPr>
            <a:spLocks/>
          </p:cNvSpPr>
          <p:nvPr/>
        </p:nvSpPr>
        <p:spPr bwMode="white">
          <a:xfrm>
            <a:off x="0" y="-20638"/>
            <a:ext cx="8388350" cy="1068388"/>
          </a:xfrm>
          <a:custGeom>
            <a:avLst/>
            <a:gdLst>
              <a:gd name="T0" fmla="*/ 0 w 5284"/>
              <a:gd name="T1" fmla="*/ 2147483646 h 673"/>
              <a:gd name="T2" fmla="*/ 0 w 5284"/>
              <a:gd name="T3" fmla="*/ 2147483646 h 673"/>
              <a:gd name="T4" fmla="*/ 2147483646 w 5284"/>
              <a:gd name="T5" fmla="*/ 2147483646 h 673"/>
              <a:gd name="T6" fmla="*/ 2147483646 w 5284"/>
              <a:gd name="T7" fmla="*/ 2147483646 h 673"/>
              <a:gd name="T8" fmla="*/ 2147483646 w 5284"/>
              <a:gd name="T9" fmla="*/ 2147483646 h 673"/>
              <a:gd name="T10" fmla="*/ 2147483646 w 5284"/>
              <a:gd name="T11" fmla="*/ 2147483646 h 673"/>
              <a:gd name="T12" fmla="*/ 2147483646 w 5284"/>
              <a:gd name="T13" fmla="*/ 2147483646 h 673"/>
              <a:gd name="T14" fmla="*/ 2147483646 w 5284"/>
              <a:gd name="T15" fmla="*/ 2147483646 h 673"/>
              <a:gd name="T16" fmla="*/ 2147483646 w 5284"/>
              <a:gd name="T17" fmla="*/ 2147483646 h 673"/>
              <a:gd name="T18" fmla="*/ 2147483646 w 5284"/>
              <a:gd name="T19" fmla="*/ 2147483646 h 673"/>
              <a:gd name="T20" fmla="*/ 2147483646 w 5284"/>
              <a:gd name="T21" fmla="*/ 2147483646 h 673"/>
              <a:gd name="T22" fmla="*/ 2147483646 w 5284"/>
              <a:gd name="T23" fmla="*/ 2147483646 h 673"/>
              <a:gd name="T24" fmla="*/ 2147483646 w 5284"/>
              <a:gd name="T25" fmla="*/ 2147483646 h 673"/>
              <a:gd name="T26" fmla="*/ 2147483646 w 5284"/>
              <a:gd name="T27" fmla="*/ 2147483646 h 673"/>
              <a:gd name="T28" fmla="*/ 2147483646 w 5284"/>
              <a:gd name="T29" fmla="*/ 2147483646 h 673"/>
              <a:gd name="T30" fmla="*/ 2147483646 w 5284"/>
              <a:gd name="T31" fmla="*/ 2147483646 h 673"/>
              <a:gd name="T32" fmla="*/ 2147483646 w 5284"/>
              <a:gd name="T33" fmla="*/ 2147483646 h 673"/>
              <a:gd name="T34" fmla="*/ 2147483646 w 5284"/>
              <a:gd name="T35" fmla="*/ 2147483646 h 673"/>
              <a:gd name="T36" fmla="*/ 2147483646 w 5284"/>
              <a:gd name="T37" fmla="*/ 2147483646 h 673"/>
              <a:gd name="T38" fmla="*/ 2147483646 w 5284"/>
              <a:gd name="T39" fmla="*/ 2147483646 h 673"/>
              <a:gd name="T40" fmla="*/ 2147483646 w 5284"/>
              <a:gd name="T41" fmla="*/ 2147483646 h 673"/>
              <a:gd name="T42" fmla="*/ 2147483646 w 5284"/>
              <a:gd name="T43" fmla="*/ 2147483646 h 673"/>
              <a:gd name="T44" fmla="*/ 2147483646 w 5284"/>
              <a:gd name="T45" fmla="*/ 2147483646 h 673"/>
              <a:gd name="T46" fmla="*/ 2147483646 w 5284"/>
              <a:gd name="T47" fmla="*/ 2147483646 h 673"/>
              <a:gd name="T48" fmla="*/ 2147483646 w 5284"/>
              <a:gd name="T49" fmla="*/ 2147483646 h 673"/>
              <a:gd name="T50" fmla="*/ 2147483646 w 5284"/>
              <a:gd name="T51" fmla="*/ 2147483646 h 673"/>
              <a:gd name="T52" fmla="*/ 2147483646 w 5284"/>
              <a:gd name="T53" fmla="*/ 0 h 673"/>
              <a:gd name="T54" fmla="*/ 2147483646 w 5284"/>
              <a:gd name="T55" fmla="*/ 0 h 673"/>
              <a:gd name="T56" fmla="*/ 2147483646 w 5284"/>
              <a:gd name="T57" fmla="*/ 2147483646 h 673"/>
              <a:gd name="T58" fmla="*/ 2147483646 w 5284"/>
              <a:gd name="T59" fmla="*/ 2147483646 h 673"/>
              <a:gd name="T60" fmla="*/ 2147483646 w 5284"/>
              <a:gd name="T61" fmla="*/ 2147483646 h 673"/>
              <a:gd name="T62" fmla="*/ 2147483646 w 5284"/>
              <a:gd name="T63" fmla="*/ 2147483646 h 673"/>
              <a:gd name="T64" fmla="*/ 2147483646 w 5284"/>
              <a:gd name="T65" fmla="*/ 2147483646 h 673"/>
              <a:gd name="T66" fmla="*/ 2147483646 w 5284"/>
              <a:gd name="T67" fmla="*/ 2147483646 h 673"/>
              <a:gd name="T68" fmla="*/ 2147483646 w 5284"/>
              <a:gd name="T69" fmla="*/ 2147483646 h 673"/>
              <a:gd name="T70" fmla="*/ 2147483646 w 5284"/>
              <a:gd name="T71" fmla="*/ 2147483646 h 673"/>
              <a:gd name="T72" fmla="*/ 2147483646 w 5284"/>
              <a:gd name="T73" fmla="*/ 2147483646 h 673"/>
              <a:gd name="T74" fmla="*/ 2147483646 w 5284"/>
              <a:gd name="T75" fmla="*/ 2147483646 h 673"/>
              <a:gd name="T76" fmla="*/ 2147483646 w 5284"/>
              <a:gd name="T77" fmla="*/ 2147483646 h 673"/>
              <a:gd name="T78" fmla="*/ 2147483646 w 5284"/>
              <a:gd name="T79" fmla="*/ 2147483646 h 673"/>
              <a:gd name="T80" fmla="*/ 2147483646 w 5284"/>
              <a:gd name="T81" fmla="*/ 2147483646 h 673"/>
              <a:gd name="T82" fmla="*/ 2147483646 w 5284"/>
              <a:gd name="T83" fmla="*/ 2147483646 h 673"/>
              <a:gd name="T84" fmla="*/ 2147483646 w 5284"/>
              <a:gd name="T85" fmla="*/ 2147483646 h 673"/>
              <a:gd name="T86" fmla="*/ 0 w 5284"/>
              <a:gd name="T87" fmla="*/ 2147483646 h 6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2" name="Freeform 1034"/>
          <p:cNvSpPr>
            <a:spLocks/>
          </p:cNvSpPr>
          <p:nvPr/>
        </p:nvSpPr>
        <p:spPr bwMode="white">
          <a:xfrm>
            <a:off x="0" y="-20638"/>
            <a:ext cx="4578350" cy="454026"/>
          </a:xfrm>
          <a:custGeom>
            <a:avLst/>
            <a:gdLst>
              <a:gd name="T0" fmla="*/ 0 w 2884"/>
              <a:gd name="T1" fmla="*/ 0 h 286"/>
              <a:gd name="T2" fmla="*/ 0 w 2884"/>
              <a:gd name="T3" fmla="*/ 2147483646 h 286"/>
              <a:gd name="T4" fmla="*/ 2147483646 w 2884"/>
              <a:gd name="T5" fmla="*/ 2147483646 h 286"/>
              <a:gd name="T6" fmla="*/ 2147483646 w 2884"/>
              <a:gd name="T7" fmla="*/ 2147483646 h 286"/>
              <a:gd name="T8" fmla="*/ 2147483646 w 2884"/>
              <a:gd name="T9" fmla="*/ 2147483646 h 286"/>
              <a:gd name="T10" fmla="*/ 2147483646 w 2884"/>
              <a:gd name="T11" fmla="*/ 2147483646 h 286"/>
              <a:gd name="T12" fmla="*/ 2147483646 w 2884"/>
              <a:gd name="T13" fmla="*/ 2147483646 h 286"/>
              <a:gd name="T14" fmla="*/ 2147483646 w 2884"/>
              <a:gd name="T15" fmla="*/ 2147483646 h 286"/>
              <a:gd name="T16" fmla="*/ 2147483646 w 2884"/>
              <a:gd name="T17" fmla="*/ 2147483646 h 286"/>
              <a:gd name="T18" fmla="*/ 2147483646 w 2884"/>
              <a:gd name="T19" fmla="*/ 2147483646 h 286"/>
              <a:gd name="T20" fmla="*/ 2147483646 w 2884"/>
              <a:gd name="T21" fmla="*/ 2147483646 h 286"/>
              <a:gd name="T22" fmla="*/ 2147483646 w 2884"/>
              <a:gd name="T23" fmla="*/ 2147483646 h 286"/>
              <a:gd name="T24" fmla="*/ 2147483646 w 2884"/>
              <a:gd name="T25" fmla="*/ 2147483646 h 286"/>
              <a:gd name="T26" fmla="*/ 2147483646 w 2884"/>
              <a:gd name="T27" fmla="*/ 2147483646 h 286"/>
              <a:gd name="T28" fmla="*/ 2147483646 w 2884"/>
              <a:gd name="T29" fmla="*/ 0 h 286"/>
              <a:gd name="T30" fmla="*/ 0 w 2884"/>
              <a:gd name="T31" fmla="*/ 0 h 28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4347" name="Rectangle 1035"/>
          <p:cNvSpPr>
            <a:spLocks noGrp="1" noChangeArrowheads="1"/>
          </p:cNvSpPr>
          <p:nvPr>
            <p:ph type="ctrTitle"/>
          </p:nvPr>
        </p:nvSpPr>
        <p:spPr>
          <a:xfrm>
            <a:off x="685800" y="2057400"/>
            <a:ext cx="7772400" cy="1371600"/>
          </a:xfrm>
        </p:spPr>
        <p:txBody>
          <a:bodyPr/>
          <a:lstStyle>
            <a:lvl1pPr>
              <a:defRPr/>
            </a:lvl1pPr>
          </a:lstStyle>
          <a:p>
            <a:pPr lvl="0"/>
            <a:r>
              <a:rPr lang="en-CA" noProof="0"/>
              <a:t>Klepnutím upravíte styl předlohy nadpisu.</a:t>
            </a:r>
          </a:p>
        </p:txBody>
      </p:sp>
      <p:sp>
        <p:nvSpPr>
          <p:cNvPr id="14348" name="Rectangle 1036"/>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CA" noProof="0"/>
              <a:t>Klepnutím upravíte styl předlohy podnadpisu.</a:t>
            </a:r>
          </a:p>
        </p:txBody>
      </p:sp>
      <p:sp>
        <p:nvSpPr>
          <p:cNvPr id="13" name="Rectangle 1037"/>
          <p:cNvSpPr>
            <a:spLocks noGrp="1" noChangeArrowheads="1"/>
          </p:cNvSpPr>
          <p:nvPr>
            <p:ph type="dt" sz="half" idx="10"/>
          </p:nvPr>
        </p:nvSpPr>
        <p:spPr/>
        <p:txBody>
          <a:bodyPr/>
          <a:lstStyle>
            <a:lvl1pPr>
              <a:defRPr/>
            </a:lvl1pPr>
          </a:lstStyle>
          <a:p>
            <a:pPr>
              <a:defRPr/>
            </a:pPr>
            <a:endParaRPr lang="en-CA"/>
          </a:p>
        </p:txBody>
      </p:sp>
      <p:sp>
        <p:nvSpPr>
          <p:cNvPr id="14" name="Rectangle 1038"/>
          <p:cNvSpPr>
            <a:spLocks noGrp="1" noChangeArrowheads="1"/>
          </p:cNvSpPr>
          <p:nvPr>
            <p:ph type="ftr" sz="quarter" idx="11"/>
          </p:nvPr>
        </p:nvSpPr>
        <p:spPr/>
        <p:txBody>
          <a:bodyPr/>
          <a:lstStyle>
            <a:lvl1pPr>
              <a:defRPr/>
            </a:lvl1pPr>
          </a:lstStyle>
          <a:p>
            <a:pPr>
              <a:defRPr/>
            </a:pPr>
            <a:endParaRPr lang="en-CA"/>
          </a:p>
        </p:txBody>
      </p:sp>
      <p:sp>
        <p:nvSpPr>
          <p:cNvPr id="15" name="Rectangle 1039"/>
          <p:cNvSpPr>
            <a:spLocks noGrp="1" noChangeArrowheads="1"/>
          </p:cNvSpPr>
          <p:nvPr>
            <p:ph type="sldNum" sz="quarter" idx="12"/>
          </p:nvPr>
        </p:nvSpPr>
        <p:spPr/>
        <p:txBody>
          <a:bodyPr/>
          <a:lstStyle>
            <a:lvl1pPr>
              <a:defRPr/>
            </a:lvl1pPr>
          </a:lstStyle>
          <a:p>
            <a:pPr>
              <a:defRPr/>
            </a:pPr>
            <a:fld id="{75269FC2-ADD1-4823-B6FF-AEC34E4D0735}" type="slidenum">
              <a:rPr lang="en-CA" altLang="sk-SK"/>
              <a:pPr>
                <a:defRPr/>
              </a:pPr>
              <a:t>‹#›</a:t>
            </a:fld>
            <a:endParaRPr lang="en-CA" altLang="sk-SK"/>
          </a:p>
        </p:txBody>
      </p:sp>
    </p:spTree>
    <p:extLst>
      <p:ext uri="{BB962C8B-B14F-4D97-AF65-F5344CB8AC3E}">
        <p14:creationId xmlns:p14="http://schemas.microsoft.com/office/powerpoint/2010/main" val="996348211"/>
      </p:ext>
    </p:ext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zvislého textu 2"/>
          <p:cNvSpPr>
            <a:spLocks noGrp="1"/>
          </p:cNvSpPr>
          <p:nvPr>
            <p:ph type="body" orient="vert" idx="1"/>
          </p:nvPr>
        </p:nvSpPr>
        <p:spPr/>
        <p:txBody>
          <a:bodyPr vert="eaVert"/>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Rectangle 13"/>
          <p:cNvSpPr>
            <a:spLocks noGrp="1" noChangeArrowheads="1"/>
          </p:cNvSpPr>
          <p:nvPr>
            <p:ph type="dt" sz="half" idx="10"/>
          </p:nvPr>
        </p:nvSpPr>
        <p:spPr>
          <a:ln/>
        </p:spPr>
        <p:txBody>
          <a:bodyPr/>
          <a:lstStyle>
            <a:lvl1pPr>
              <a:defRPr/>
            </a:lvl1pPr>
          </a:lstStyle>
          <a:p>
            <a:pPr>
              <a:defRPr/>
            </a:pPr>
            <a:endParaRPr lang="en-CA"/>
          </a:p>
        </p:txBody>
      </p:sp>
      <p:sp>
        <p:nvSpPr>
          <p:cNvPr id="5" name="Rectangle 14"/>
          <p:cNvSpPr>
            <a:spLocks noGrp="1" noChangeArrowheads="1"/>
          </p:cNvSpPr>
          <p:nvPr>
            <p:ph type="ftr" sz="quarter" idx="11"/>
          </p:nvPr>
        </p:nvSpPr>
        <p:spPr>
          <a:ln/>
        </p:spPr>
        <p:txBody>
          <a:bodyPr/>
          <a:lstStyle>
            <a:lvl1pPr>
              <a:defRPr/>
            </a:lvl1pPr>
          </a:lstStyle>
          <a:p>
            <a:pPr>
              <a:defRPr/>
            </a:pPr>
            <a:endParaRPr lang="en-CA"/>
          </a:p>
        </p:txBody>
      </p:sp>
      <p:sp>
        <p:nvSpPr>
          <p:cNvPr id="6" name="Rectangle 15"/>
          <p:cNvSpPr>
            <a:spLocks noGrp="1" noChangeArrowheads="1"/>
          </p:cNvSpPr>
          <p:nvPr>
            <p:ph type="sldNum" sz="quarter" idx="12"/>
          </p:nvPr>
        </p:nvSpPr>
        <p:spPr>
          <a:ln/>
        </p:spPr>
        <p:txBody>
          <a:bodyPr/>
          <a:lstStyle>
            <a:lvl1pPr>
              <a:defRPr/>
            </a:lvl1pPr>
          </a:lstStyle>
          <a:p>
            <a:pPr>
              <a:defRPr/>
            </a:pPr>
            <a:fld id="{4B011ECE-3DD3-42DD-A19E-F955557D69B2}" type="slidenum">
              <a:rPr lang="en-CA" altLang="sk-SK"/>
              <a:pPr>
                <a:defRPr/>
              </a:pPr>
              <a:t>‹#›</a:t>
            </a:fld>
            <a:endParaRPr lang="en-CA" altLang="sk-SK"/>
          </a:p>
        </p:txBody>
      </p:sp>
    </p:spTree>
    <p:extLst>
      <p:ext uri="{BB962C8B-B14F-4D97-AF65-F5344CB8AC3E}">
        <p14:creationId xmlns:p14="http://schemas.microsoft.com/office/powerpoint/2010/main" val="2595732833"/>
      </p:ext>
    </p:extLst>
  </p:cSld>
  <p:clrMapOvr>
    <a:masterClrMapping/>
  </p:clrMapOvr>
  <p:transition>
    <p:zoom/>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515100" y="381000"/>
            <a:ext cx="1943100" cy="5715000"/>
          </a:xfrm>
        </p:spPr>
        <p:txBody>
          <a:bodyPr vert="eaVert"/>
          <a:lstStyle/>
          <a:p>
            <a:r>
              <a:rPr lang="sk-SK"/>
              <a:t>Upravte štýly predlohy textu</a:t>
            </a:r>
          </a:p>
        </p:txBody>
      </p:sp>
      <p:sp>
        <p:nvSpPr>
          <p:cNvPr id="3" name="Zástupný symbol zvislého textu 2"/>
          <p:cNvSpPr>
            <a:spLocks noGrp="1"/>
          </p:cNvSpPr>
          <p:nvPr>
            <p:ph type="body" orient="vert" idx="1"/>
          </p:nvPr>
        </p:nvSpPr>
        <p:spPr>
          <a:xfrm>
            <a:off x="685800" y="381000"/>
            <a:ext cx="5676900" cy="5715000"/>
          </a:xfrm>
        </p:spPr>
        <p:txBody>
          <a:bodyPr vert="eaVert"/>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Rectangle 13"/>
          <p:cNvSpPr>
            <a:spLocks noGrp="1" noChangeArrowheads="1"/>
          </p:cNvSpPr>
          <p:nvPr>
            <p:ph type="dt" sz="half" idx="10"/>
          </p:nvPr>
        </p:nvSpPr>
        <p:spPr>
          <a:ln/>
        </p:spPr>
        <p:txBody>
          <a:bodyPr/>
          <a:lstStyle>
            <a:lvl1pPr>
              <a:defRPr/>
            </a:lvl1pPr>
          </a:lstStyle>
          <a:p>
            <a:pPr>
              <a:defRPr/>
            </a:pPr>
            <a:endParaRPr lang="en-CA"/>
          </a:p>
        </p:txBody>
      </p:sp>
      <p:sp>
        <p:nvSpPr>
          <p:cNvPr id="5" name="Rectangle 14"/>
          <p:cNvSpPr>
            <a:spLocks noGrp="1" noChangeArrowheads="1"/>
          </p:cNvSpPr>
          <p:nvPr>
            <p:ph type="ftr" sz="quarter" idx="11"/>
          </p:nvPr>
        </p:nvSpPr>
        <p:spPr>
          <a:ln/>
        </p:spPr>
        <p:txBody>
          <a:bodyPr/>
          <a:lstStyle>
            <a:lvl1pPr>
              <a:defRPr/>
            </a:lvl1pPr>
          </a:lstStyle>
          <a:p>
            <a:pPr>
              <a:defRPr/>
            </a:pPr>
            <a:endParaRPr lang="en-CA"/>
          </a:p>
        </p:txBody>
      </p:sp>
      <p:sp>
        <p:nvSpPr>
          <p:cNvPr id="6" name="Rectangle 15"/>
          <p:cNvSpPr>
            <a:spLocks noGrp="1" noChangeArrowheads="1"/>
          </p:cNvSpPr>
          <p:nvPr>
            <p:ph type="sldNum" sz="quarter" idx="12"/>
          </p:nvPr>
        </p:nvSpPr>
        <p:spPr>
          <a:ln/>
        </p:spPr>
        <p:txBody>
          <a:bodyPr/>
          <a:lstStyle>
            <a:lvl1pPr>
              <a:defRPr/>
            </a:lvl1pPr>
          </a:lstStyle>
          <a:p>
            <a:pPr>
              <a:defRPr/>
            </a:pPr>
            <a:fld id="{F2CC98B2-1B52-436D-94C2-E1802FF1EB9B}" type="slidenum">
              <a:rPr lang="en-CA" altLang="sk-SK"/>
              <a:pPr>
                <a:defRPr/>
              </a:pPr>
              <a:t>‹#›</a:t>
            </a:fld>
            <a:endParaRPr lang="en-CA" altLang="sk-SK"/>
          </a:p>
        </p:txBody>
      </p:sp>
    </p:spTree>
    <p:extLst>
      <p:ext uri="{BB962C8B-B14F-4D97-AF65-F5344CB8AC3E}">
        <p14:creationId xmlns:p14="http://schemas.microsoft.com/office/powerpoint/2010/main" val="1799079020"/>
      </p:ext>
    </p:extLst>
  </p:cSld>
  <p:clrMapOvr>
    <a:masterClrMapping/>
  </p:clrMapOvr>
  <p:transition>
    <p:zoom/>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Nadpis, text a obsah">
    <p:spTree>
      <p:nvGrpSpPr>
        <p:cNvPr id="1" name=""/>
        <p:cNvGrpSpPr/>
        <p:nvPr/>
      </p:nvGrpSpPr>
      <p:grpSpPr>
        <a:xfrm>
          <a:off x="0" y="0"/>
          <a:ext cx="0" cy="0"/>
          <a:chOff x="0" y="0"/>
          <a:chExt cx="0" cy="0"/>
        </a:xfrm>
      </p:grpSpPr>
      <p:sp>
        <p:nvSpPr>
          <p:cNvPr id="2" name="Nadpis 1"/>
          <p:cNvSpPr>
            <a:spLocks noGrp="1"/>
          </p:cNvSpPr>
          <p:nvPr>
            <p:ph type="title"/>
          </p:nvPr>
        </p:nvSpPr>
        <p:spPr>
          <a:xfrm>
            <a:off x="685800" y="381000"/>
            <a:ext cx="7772400" cy="1371600"/>
          </a:xfrm>
        </p:spPr>
        <p:txBody>
          <a:bodyPr/>
          <a:lstStyle/>
          <a:p>
            <a:r>
              <a:rPr lang="sk-SK"/>
              <a:t>Upravte štýly predlohy textu</a:t>
            </a:r>
          </a:p>
        </p:txBody>
      </p:sp>
      <p:sp>
        <p:nvSpPr>
          <p:cNvPr id="3" name="Zástupný symbol textu 2"/>
          <p:cNvSpPr>
            <a:spLocks noGrp="1"/>
          </p:cNvSpPr>
          <p:nvPr>
            <p:ph type="body" sz="half" idx="1"/>
          </p:nvPr>
        </p:nvSpPr>
        <p:spPr>
          <a:xfrm>
            <a:off x="685800" y="1981200"/>
            <a:ext cx="3810000" cy="4114800"/>
          </a:xfrm>
        </p:spPr>
        <p:txBody>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4648200" y="1981200"/>
            <a:ext cx="3810000" cy="4114800"/>
          </a:xfrm>
        </p:spPr>
        <p:txBody>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Rectangle 13"/>
          <p:cNvSpPr>
            <a:spLocks noGrp="1" noChangeArrowheads="1"/>
          </p:cNvSpPr>
          <p:nvPr>
            <p:ph type="dt" sz="half" idx="10"/>
          </p:nvPr>
        </p:nvSpPr>
        <p:spPr>
          <a:ln/>
        </p:spPr>
        <p:txBody>
          <a:bodyPr/>
          <a:lstStyle>
            <a:lvl1pPr>
              <a:defRPr/>
            </a:lvl1pPr>
          </a:lstStyle>
          <a:p>
            <a:pPr>
              <a:defRPr/>
            </a:pPr>
            <a:endParaRPr lang="en-CA"/>
          </a:p>
        </p:txBody>
      </p:sp>
      <p:sp>
        <p:nvSpPr>
          <p:cNvPr id="6" name="Rectangle 14"/>
          <p:cNvSpPr>
            <a:spLocks noGrp="1" noChangeArrowheads="1"/>
          </p:cNvSpPr>
          <p:nvPr>
            <p:ph type="ftr" sz="quarter" idx="11"/>
          </p:nvPr>
        </p:nvSpPr>
        <p:spPr>
          <a:ln/>
        </p:spPr>
        <p:txBody>
          <a:bodyPr/>
          <a:lstStyle>
            <a:lvl1pPr>
              <a:defRPr/>
            </a:lvl1pPr>
          </a:lstStyle>
          <a:p>
            <a:pPr>
              <a:defRPr/>
            </a:pPr>
            <a:endParaRPr lang="en-CA"/>
          </a:p>
        </p:txBody>
      </p:sp>
      <p:sp>
        <p:nvSpPr>
          <p:cNvPr id="7" name="Rectangle 15"/>
          <p:cNvSpPr>
            <a:spLocks noGrp="1" noChangeArrowheads="1"/>
          </p:cNvSpPr>
          <p:nvPr>
            <p:ph type="sldNum" sz="quarter" idx="12"/>
          </p:nvPr>
        </p:nvSpPr>
        <p:spPr>
          <a:ln/>
        </p:spPr>
        <p:txBody>
          <a:bodyPr/>
          <a:lstStyle>
            <a:lvl1pPr>
              <a:defRPr/>
            </a:lvl1pPr>
          </a:lstStyle>
          <a:p>
            <a:pPr>
              <a:defRPr/>
            </a:pPr>
            <a:fld id="{FDC934FF-58AC-46EC-A76E-5B005D60541F}" type="slidenum">
              <a:rPr lang="en-CA" altLang="sk-SK"/>
              <a:pPr>
                <a:defRPr/>
              </a:pPr>
              <a:t>‹#›</a:t>
            </a:fld>
            <a:endParaRPr lang="en-CA" altLang="sk-SK"/>
          </a:p>
        </p:txBody>
      </p:sp>
    </p:spTree>
    <p:extLst>
      <p:ext uri="{BB962C8B-B14F-4D97-AF65-F5344CB8AC3E}">
        <p14:creationId xmlns:p14="http://schemas.microsoft.com/office/powerpoint/2010/main" val="3805904279"/>
      </p:ext>
    </p:extLst>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obsahu 2"/>
          <p:cNvSpPr>
            <a:spLocks noGrp="1"/>
          </p:cNvSpPr>
          <p:nvPr>
            <p:ph idx="1"/>
          </p:nvPr>
        </p:nvSpPr>
        <p:spPr/>
        <p:txBody>
          <a:body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Rectangle 13"/>
          <p:cNvSpPr>
            <a:spLocks noGrp="1" noChangeArrowheads="1"/>
          </p:cNvSpPr>
          <p:nvPr>
            <p:ph type="dt" sz="half" idx="10"/>
          </p:nvPr>
        </p:nvSpPr>
        <p:spPr>
          <a:ln/>
        </p:spPr>
        <p:txBody>
          <a:bodyPr/>
          <a:lstStyle>
            <a:lvl1pPr>
              <a:defRPr/>
            </a:lvl1pPr>
          </a:lstStyle>
          <a:p>
            <a:pPr>
              <a:defRPr/>
            </a:pPr>
            <a:endParaRPr lang="en-CA"/>
          </a:p>
        </p:txBody>
      </p:sp>
      <p:sp>
        <p:nvSpPr>
          <p:cNvPr id="5" name="Rectangle 14"/>
          <p:cNvSpPr>
            <a:spLocks noGrp="1" noChangeArrowheads="1"/>
          </p:cNvSpPr>
          <p:nvPr>
            <p:ph type="ftr" sz="quarter" idx="11"/>
          </p:nvPr>
        </p:nvSpPr>
        <p:spPr>
          <a:ln/>
        </p:spPr>
        <p:txBody>
          <a:bodyPr/>
          <a:lstStyle>
            <a:lvl1pPr>
              <a:defRPr/>
            </a:lvl1pPr>
          </a:lstStyle>
          <a:p>
            <a:pPr>
              <a:defRPr/>
            </a:pPr>
            <a:endParaRPr lang="en-CA"/>
          </a:p>
        </p:txBody>
      </p:sp>
      <p:sp>
        <p:nvSpPr>
          <p:cNvPr id="6" name="Rectangle 15"/>
          <p:cNvSpPr>
            <a:spLocks noGrp="1" noChangeArrowheads="1"/>
          </p:cNvSpPr>
          <p:nvPr>
            <p:ph type="sldNum" sz="quarter" idx="12"/>
          </p:nvPr>
        </p:nvSpPr>
        <p:spPr>
          <a:ln/>
        </p:spPr>
        <p:txBody>
          <a:bodyPr/>
          <a:lstStyle>
            <a:lvl1pPr>
              <a:defRPr/>
            </a:lvl1pPr>
          </a:lstStyle>
          <a:p>
            <a:pPr>
              <a:defRPr/>
            </a:pPr>
            <a:fld id="{2DFE741B-465C-4F5F-9B13-D055B3FD2D5B}" type="slidenum">
              <a:rPr lang="en-CA" altLang="sk-SK"/>
              <a:pPr>
                <a:defRPr/>
              </a:pPr>
              <a:t>‹#›</a:t>
            </a:fld>
            <a:endParaRPr lang="en-CA" altLang="sk-SK"/>
          </a:p>
        </p:txBody>
      </p:sp>
    </p:spTree>
    <p:extLst>
      <p:ext uri="{BB962C8B-B14F-4D97-AF65-F5344CB8AC3E}">
        <p14:creationId xmlns:p14="http://schemas.microsoft.com/office/powerpoint/2010/main" val="1938491400"/>
      </p:ext>
    </p:extLst>
  </p:cSld>
  <p:clrMapOvr>
    <a:masterClrMapping/>
  </p:clrMapOvr>
  <p:transition>
    <p:zoom/>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a:t>Upravte štýly predlohy textu</a:t>
            </a:r>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a:t>Upravte štýl predlohy textu.</a:t>
            </a:r>
          </a:p>
        </p:txBody>
      </p:sp>
      <p:sp>
        <p:nvSpPr>
          <p:cNvPr id="4" name="Rectangle 13"/>
          <p:cNvSpPr>
            <a:spLocks noGrp="1" noChangeArrowheads="1"/>
          </p:cNvSpPr>
          <p:nvPr>
            <p:ph type="dt" sz="half" idx="10"/>
          </p:nvPr>
        </p:nvSpPr>
        <p:spPr>
          <a:ln/>
        </p:spPr>
        <p:txBody>
          <a:bodyPr/>
          <a:lstStyle>
            <a:lvl1pPr>
              <a:defRPr/>
            </a:lvl1pPr>
          </a:lstStyle>
          <a:p>
            <a:pPr>
              <a:defRPr/>
            </a:pPr>
            <a:endParaRPr lang="en-CA"/>
          </a:p>
        </p:txBody>
      </p:sp>
      <p:sp>
        <p:nvSpPr>
          <p:cNvPr id="5" name="Rectangle 14"/>
          <p:cNvSpPr>
            <a:spLocks noGrp="1" noChangeArrowheads="1"/>
          </p:cNvSpPr>
          <p:nvPr>
            <p:ph type="ftr" sz="quarter" idx="11"/>
          </p:nvPr>
        </p:nvSpPr>
        <p:spPr>
          <a:ln/>
        </p:spPr>
        <p:txBody>
          <a:bodyPr/>
          <a:lstStyle>
            <a:lvl1pPr>
              <a:defRPr/>
            </a:lvl1pPr>
          </a:lstStyle>
          <a:p>
            <a:pPr>
              <a:defRPr/>
            </a:pPr>
            <a:endParaRPr lang="en-CA"/>
          </a:p>
        </p:txBody>
      </p:sp>
      <p:sp>
        <p:nvSpPr>
          <p:cNvPr id="6" name="Rectangle 15"/>
          <p:cNvSpPr>
            <a:spLocks noGrp="1" noChangeArrowheads="1"/>
          </p:cNvSpPr>
          <p:nvPr>
            <p:ph type="sldNum" sz="quarter" idx="12"/>
          </p:nvPr>
        </p:nvSpPr>
        <p:spPr>
          <a:ln/>
        </p:spPr>
        <p:txBody>
          <a:bodyPr/>
          <a:lstStyle>
            <a:lvl1pPr>
              <a:defRPr/>
            </a:lvl1pPr>
          </a:lstStyle>
          <a:p>
            <a:pPr>
              <a:defRPr/>
            </a:pPr>
            <a:fld id="{68E91958-0B45-47F7-BED0-8C2EA0B06378}" type="slidenum">
              <a:rPr lang="en-CA" altLang="sk-SK"/>
              <a:pPr>
                <a:defRPr/>
              </a:pPr>
              <a:t>‹#›</a:t>
            </a:fld>
            <a:endParaRPr lang="en-CA" altLang="sk-SK"/>
          </a:p>
        </p:txBody>
      </p:sp>
    </p:spTree>
    <p:extLst>
      <p:ext uri="{BB962C8B-B14F-4D97-AF65-F5344CB8AC3E}">
        <p14:creationId xmlns:p14="http://schemas.microsoft.com/office/powerpoint/2010/main" val="2222334339"/>
      </p:ext>
    </p:extLst>
  </p:cSld>
  <p:clrMapOvr>
    <a:masterClrMapping/>
  </p:clrMapOvr>
  <p:transition>
    <p:zoom/>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Zástupný symbol obsahu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obsahu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Rectangle 13"/>
          <p:cNvSpPr>
            <a:spLocks noGrp="1" noChangeArrowheads="1"/>
          </p:cNvSpPr>
          <p:nvPr>
            <p:ph type="dt" sz="half" idx="10"/>
          </p:nvPr>
        </p:nvSpPr>
        <p:spPr>
          <a:ln/>
        </p:spPr>
        <p:txBody>
          <a:bodyPr/>
          <a:lstStyle>
            <a:lvl1pPr>
              <a:defRPr/>
            </a:lvl1pPr>
          </a:lstStyle>
          <a:p>
            <a:pPr>
              <a:defRPr/>
            </a:pPr>
            <a:endParaRPr lang="en-CA"/>
          </a:p>
        </p:txBody>
      </p:sp>
      <p:sp>
        <p:nvSpPr>
          <p:cNvPr id="6" name="Rectangle 14"/>
          <p:cNvSpPr>
            <a:spLocks noGrp="1" noChangeArrowheads="1"/>
          </p:cNvSpPr>
          <p:nvPr>
            <p:ph type="ftr" sz="quarter" idx="11"/>
          </p:nvPr>
        </p:nvSpPr>
        <p:spPr>
          <a:ln/>
        </p:spPr>
        <p:txBody>
          <a:bodyPr/>
          <a:lstStyle>
            <a:lvl1pPr>
              <a:defRPr/>
            </a:lvl1pPr>
          </a:lstStyle>
          <a:p>
            <a:pPr>
              <a:defRPr/>
            </a:pPr>
            <a:endParaRPr lang="en-CA"/>
          </a:p>
        </p:txBody>
      </p:sp>
      <p:sp>
        <p:nvSpPr>
          <p:cNvPr id="7" name="Rectangle 15"/>
          <p:cNvSpPr>
            <a:spLocks noGrp="1" noChangeArrowheads="1"/>
          </p:cNvSpPr>
          <p:nvPr>
            <p:ph type="sldNum" sz="quarter" idx="12"/>
          </p:nvPr>
        </p:nvSpPr>
        <p:spPr>
          <a:ln/>
        </p:spPr>
        <p:txBody>
          <a:bodyPr/>
          <a:lstStyle>
            <a:lvl1pPr>
              <a:defRPr/>
            </a:lvl1pPr>
          </a:lstStyle>
          <a:p>
            <a:pPr>
              <a:defRPr/>
            </a:pPr>
            <a:fld id="{517F1A6E-ED8F-4028-BB72-13E3BFFA78FD}" type="slidenum">
              <a:rPr lang="en-CA" altLang="sk-SK"/>
              <a:pPr>
                <a:defRPr/>
              </a:pPr>
              <a:t>‹#›</a:t>
            </a:fld>
            <a:endParaRPr lang="en-CA" altLang="sk-SK"/>
          </a:p>
        </p:txBody>
      </p:sp>
    </p:spTree>
    <p:extLst>
      <p:ext uri="{BB962C8B-B14F-4D97-AF65-F5344CB8AC3E}">
        <p14:creationId xmlns:p14="http://schemas.microsoft.com/office/powerpoint/2010/main" val="1415483431"/>
      </p:ext>
    </p:extLst>
  </p:cSld>
  <p:clrMapOvr>
    <a:masterClrMapping/>
  </p:clrMapOvr>
  <p:transition>
    <p:zoom/>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sk-SK"/>
              <a:t>Upravte štýly predlohy textu</a:t>
            </a:r>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Upravte štýl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a:t>Upravte štýl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7" name="Rectangle 13"/>
          <p:cNvSpPr>
            <a:spLocks noGrp="1" noChangeArrowheads="1"/>
          </p:cNvSpPr>
          <p:nvPr>
            <p:ph type="dt" sz="half" idx="10"/>
          </p:nvPr>
        </p:nvSpPr>
        <p:spPr>
          <a:ln/>
        </p:spPr>
        <p:txBody>
          <a:bodyPr/>
          <a:lstStyle>
            <a:lvl1pPr>
              <a:defRPr/>
            </a:lvl1pPr>
          </a:lstStyle>
          <a:p>
            <a:pPr>
              <a:defRPr/>
            </a:pPr>
            <a:endParaRPr lang="en-CA"/>
          </a:p>
        </p:txBody>
      </p:sp>
      <p:sp>
        <p:nvSpPr>
          <p:cNvPr id="8" name="Rectangle 14"/>
          <p:cNvSpPr>
            <a:spLocks noGrp="1" noChangeArrowheads="1"/>
          </p:cNvSpPr>
          <p:nvPr>
            <p:ph type="ftr" sz="quarter" idx="11"/>
          </p:nvPr>
        </p:nvSpPr>
        <p:spPr>
          <a:ln/>
        </p:spPr>
        <p:txBody>
          <a:bodyPr/>
          <a:lstStyle>
            <a:lvl1pPr>
              <a:defRPr/>
            </a:lvl1pPr>
          </a:lstStyle>
          <a:p>
            <a:pPr>
              <a:defRPr/>
            </a:pPr>
            <a:endParaRPr lang="en-CA"/>
          </a:p>
        </p:txBody>
      </p:sp>
      <p:sp>
        <p:nvSpPr>
          <p:cNvPr id="9" name="Rectangle 15"/>
          <p:cNvSpPr>
            <a:spLocks noGrp="1" noChangeArrowheads="1"/>
          </p:cNvSpPr>
          <p:nvPr>
            <p:ph type="sldNum" sz="quarter" idx="12"/>
          </p:nvPr>
        </p:nvSpPr>
        <p:spPr>
          <a:ln/>
        </p:spPr>
        <p:txBody>
          <a:bodyPr/>
          <a:lstStyle>
            <a:lvl1pPr>
              <a:defRPr/>
            </a:lvl1pPr>
          </a:lstStyle>
          <a:p>
            <a:pPr>
              <a:defRPr/>
            </a:pPr>
            <a:fld id="{11256AFE-D742-4B38-9BE0-AE30345D5896}" type="slidenum">
              <a:rPr lang="en-CA" altLang="sk-SK"/>
              <a:pPr>
                <a:defRPr/>
              </a:pPr>
              <a:t>‹#›</a:t>
            </a:fld>
            <a:endParaRPr lang="en-CA" altLang="sk-SK"/>
          </a:p>
        </p:txBody>
      </p:sp>
    </p:spTree>
    <p:extLst>
      <p:ext uri="{BB962C8B-B14F-4D97-AF65-F5344CB8AC3E}">
        <p14:creationId xmlns:p14="http://schemas.microsoft.com/office/powerpoint/2010/main" val="240450132"/>
      </p:ext>
    </p:extLst>
  </p:cSld>
  <p:clrMapOvr>
    <a:masterClrMapping/>
  </p:clrMapOvr>
  <p:transition>
    <p:zoom/>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a:t>Upravte štýly predlohy textu</a:t>
            </a:r>
          </a:p>
        </p:txBody>
      </p:sp>
      <p:sp>
        <p:nvSpPr>
          <p:cNvPr id="3" name="Rectangle 13"/>
          <p:cNvSpPr>
            <a:spLocks noGrp="1" noChangeArrowheads="1"/>
          </p:cNvSpPr>
          <p:nvPr>
            <p:ph type="dt" sz="half" idx="10"/>
          </p:nvPr>
        </p:nvSpPr>
        <p:spPr>
          <a:ln/>
        </p:spPr>
        <p:txBody>
          <a:bodyPr/>
          <a:lstStyle>
            <a:lvl1pPr>
              <a:defRPr/>
            </a:lvl1pPr>
          </a:lstStyle>
          <a:p>
            <a:pPr>
              <a:defRPr/>
            </a:pPr>
            <a:endParaRPr lang="en-CA"/>
          </a:p>
        </p:txBody>
      </p:sp>
      <p:sp>
        <p:nvSpPr>
          <p:cNvPr id="4" name="Rectangle 14"/>
          <p:cNvSpPr>
            <a:spLocks noGrp="1" noChangeArrowheads="1"/>
          </p:cNvSpPr>
          <p:nvPr>
            <p:ph type="ftr" sz="quarter" idx="11"/>
          </p:nvPr>
        </p:nvSpPr>
        <p:spPr>
          <a:ln/>
        </p:spPr>
        <p:txBody>
          <a:bodyPr/>
          <a:lstStyle>
            <a:lvl1pPr>
              <a:defRPr/>
            </a:lvl1pPr>
          </a:lstStyle>
          <a:p>
            <a:pPr>
              <a:defRPr/>
            </a:pPr>
            <a:endParaRPr lang="en-CA"/>
          </a:p>
        </p:txBody>
      </p:sp>
      <p:sp>
        <p:nvSpPr>
          <p:cNvPr id="5" name="Rectangle 15"/>
          <p:cNvSpPr>
            <a:spLocks noGrp="1" noChangeArrowheads="1"/>
          </p:cNvSpPr>
          <p:nvPr>
            <p:ph type="sldNum" sz="quarter" idx="12"/>
          </p:nvPr>
        </p:nvSpPr>
        <p:spPr>
          <a:ln/>
        </p:spPr>
        <p:txBody>
          <a:bodyPr/>
          <a:lstStyle>
            <a:lvl1pPr>
              <a:defRPr/>
            </a:lvl1pPr>
          </a:lstStyle>
          <a:p>
            <a:pPr>
              <a:defRPr/>
            </a:pPr>
            <a:fld id="{17529F5C-91D3-430B-8A38-B3E3F511DAB8}" type="slidenum">
              <a:rPr lang="en-CA" altLang="sk-SK"/>
              <a:pPr>
                <a:defRPr/>
              </a:pPr>
              <a:t>‹#›</a:t>
            </a:fld>
            <a:endParaRPr lang="en-CA" altLang="sk-SK"/>
          </a:p>
        </p:txBody>
      </p:sp>
    </p:spTree>
    <p:extLst>
      <p:ext uri="{BB962C8B-B14F-4D97-AF65-F5344CB8AC3E}">
        <p14:creationId xmlns:p14="http://schemas.microsoft.com/office/powerpoint/2010/main" val="2710250519"/>
      </p:ext>
    </p:extLst>
  </p:cSld>
  <p:clrMapOvr>
    <a:masterClrMapping/>
  </p:clrMapOvr>
  <p:transition>
    <p:zo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Rectangle 13"/>
          <p:cNvSpPr>
            <a:spLocks noGrp="1" noChangeArrowheads="1"/>
          </p:cNvSpPr>
          <p:nvPr>
            <p:ph type="dt" sz="half" idx="10"/>
          </p:nvPr>
        </p:nvSpPr>
        <p:spPr>
          <a:ln/>
        </p:spPr>
        <p:txBody>
          <a:bodyPr/>
          <a:lstStyle>
            <a:lvl1pPr>
              <a:defRPr/>
            </a:lvl1pPr>
          </a:lstStyle>
          <a:p>
            <a:pPr>
              <a:defRPr/>
            </a:pPr>
            <a:endParaRPr lang="en-CA"/>
          </a:p>
        </p:txBody>
      </p:sp>
      <p:sp>
        <p:nvSpPr>
          <p:cNvPr id="3" name="Rectangle 14"/>
          <p:cNvSpPr>
            <a:spLocks noGrp="1" noChangeArrowheads="1"/>
          </p:cNvSpPr>
          <p:nvPr>
            <p:ph type="ftr" sz="quarter" idx="11"/>
          </p:nvPr>
        </p:nvSpPr>
        <p:spPr>
          <a:ln/>
        </p:spPr>
        <p:txBody>
          <a:bodyPr/>
          <a:lstStyle>
            <a:lvl1pPr>
              <a:defRPr/>
            </a:lvl1pPr>
          </a:lstStyle>
          <a:p>
            <a:pPr>
              <a:defRPr/>
            </a:pPr>
            <a:endParaRPr lang="en-CA"/>
          </a:p>
        </p:txBody>
      </p:sp>
      <p:sp>
        <p:nvSpPr>
          <p:cNvPr id="4" name="Rectangle 15"/>
          <p:cNvSpPr>
            <a:spLocks noGrp="1" noChangeArrowheads="1"/>
          </p:cNvSpPr>
          <p:nvPr>
            <p:ph type="sldNum" sz="quarter" idx="12"/>
          </p:nvPr>
        </p:nvSpPr>
        <p:spPr>
          <a:ln/>
        </p:spPr>
        <p:txBody>
          <a:bodyPr/>
          <a:lstStyle>
            <a:lvl1pPr>
              <a:defRPr/>
            </a:lvl1pPr>
          </a:lstStyle>
          <a:p>
            <a:pPr>
              <a:defRPr/>
            </a:pPr>
            <a:fld id="{F601F03C-71E0-4BCA-969D-EE036CC5A2E3}" type="slidenum">
              <a:rPr lang="en-CA" altLang="sk-SK"/>
              <a:pPr>
                <a:defRPr/>
              </a:pPr>
              <a:t>‹#›</a:t>
            </a:fld>
            <a:endParaRPr lang="en-CA" altLang="sk-SK"/>
          </a:p>
        </p:txBody>
      </p:sp>
    </p:spTree>
    <p:extLst>
      <p:ext uri="{BB962C8B-B14F-4D97-AF65-F5344CB8AC3E}">
        <p14:creationId xmlns:p14="http://schemas.microsoft.com/office/powerpoint/2010/main" val="2241933026"/>
      </p:ext>
    </p:extLst>
  </p:cSld>
  <p:clrMapOvr>
    <a:masterClrMapping/>
  </p:clrMapOvr>
  <p:transition>
    <p:zoom/>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a:t>Upravte štýly predlohy textu</a:t>
            </a:r>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a:t>Upravte štýl predlohy textu.</a:t>
            </a:r>
          </a:p>
          <a:p>
            <a:pPr lvl="1"/>
            <a:r>
              <a:rPr lang="sk-SK"/>
              <a:t>Druhá úroveň</a:t>
            </a:r>
          </a:p>
          <a:p>
            <a:pPr lvl="2"/>
            <a:r>
              <a:rPr lang="sk-SK"/>
              <a:t>Tretia úroveň</a:t>
            </a:r>
          </a:p>
          <a:p>
            <a:pPr lvl="3"/>
            <a:r>
              <a:rPr lang="sk-SK"/>
              <a:t>Štvrtá úroveň</a:t>
            </a:r>
          </a:p>
          <a:p>
            <a:pPr lvl="4"/>
            <a:r>
              <a:rPr lang="sk-SK"/>
              <a:t>Piata úroveň</a:t>
            </a:r>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Upravte štýl predlohy textu.</a:t>
            </a:r>
          </a:p>
        </p:txBody>
      </p:sp>
      <p:sp>
        <p:nvSpPr>
          <p:cNvPr id="5" name="Rectangle 13"/>
          <p:cNvSpPr>
            <a:spLocks noGrp="1" noChangeArrowheads="1"/>
          </p:cNvSpPr>
          <p:nvPr>
            <p:ph type="dt" sz="half" idx="10"/>
          </p:nvPr>
        </p:nvSpPr>
        <p:spPr>
          <a:ln/>
        </p:spPr>
        <p:txBody>
          <a:bodyPr/>
          <a:lstStyle>
            <a:lvl1pPr>
              <a:defRPr/>
            </a:lvl1pPr>
          </a:lstStyle>
          <a:p>
            <a:pPr>
              <a:defRPr/>
            </a:pPr>
            <a:endParaRPr lang="en-CA"/>
          </a:p>
        </p:txBody>
      </p:sp>
      <p:sp>
        <p:nvSpPr>
          <p:cNvPr id="6" name="Rectangle 14"/>
          <p:cNvSpPr>
            <a:spLocks noGrp="1" noChangeArrowheads="1"/>
          </p:cNvSpPr>
          <p:nvPr>
            <p:ph type="ftr" sz="quarter" idx="11"/>
          </p:nvPr>
        </p:nvSpPr>
        <p:spPr>
          <a:ln/>
        </p:spPr>
        <p:txBody>
          <a:bodyPr/>
          <a:lstStyle>
            <a:lvl1pPr>
              <a:defRPr/>
            </a:lvl1pPr>
          </a:lstStyle>
          <a:p>
            <a:pPr>
              <a:defRPr/>
            </a:pPr>
            <a:endParaRPr lang="en-CA"/>
          </a:p>
        </p:txBody>
      </p:sp>
      <p:sp>
        <p:nvSpPr>
          <p:cNvPr id="7" name="Rectangle 15"/>
          <p:cNvSpPr>
            <a:spLocks noGrp="1" noChangeArrowheads="1"/>
          </p:cNvSpPr>
          <p:nvPr>
            <p:ph type="sldNum" sz="quarter" idx="12"/>
          </p:nvPr>
        </p:nvSpPr>
        <p:spPr>
          <a:ln/>
        </p:spPr>
        <p:txBody>
          <a:bodyPr/>
          <a:lstStyle>
            <a:lvl1pPr>
              <a:defRPr/>
            </a:lvl1pPr>
          </a:lstStyle>
          <a:p>
            <a:pPr>
              <a:defRPr/>
            </a:pPr>
            <a:fld id="{A285FA85-A12B-4258-9C0D-FF1E739CD9A0}" type="slidenum">
              <a:rPr lang="en-CA" altLang="sk-SK"/>
              <a:pPr>
                <a:defRPr/>
              </a:pPr>
              <a:t>‹#›</a:t>
            </a:fld>
            <a:endParaRPr lang="en-CA" altLang="sk-SK"/>
          </a:p>
        </p:txBody>
      </p:sp>
    </p:spTree>
    <p:extLst>
      <p:ext uri="{BB962C8B-B14F-4D97-AF65-F5344CB8AC3E}">
        <p14:creationId xmlns:p14="http://schemas.microsoft.com/office/powerpoint/2010/main" val="883564498"/>
      </p:ext>
    </p:extLst>
  </p:cSld>
  <p:clrMapOvr>
    <a:masterClrMapping/>
  </p:clrMapOvr>
  <p:transition>
    <p:zoom/>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a:t>Upravte štýly predlohy textu</a:t>
            </a:r>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sk-SK" noProof="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a:t>Upravte štýl predlohy textu.</a:t>
            </a:r>
          </a:p>
        </p:txBody>
      </p:sp>
      <p:sp>
        <p:nvSpPr>
          <p:cNvPr id="5" name="Rectangle 13"/>
          <p:cNvSpPr>
            <a:spLocks noGrp="1" noChangeArrowheads="1"/>
          </p:cNvSpPr>
          <p:nvPr>
            <p:ph type="dt" sz="half" idx="10"/>
          </p:nvPr>
        </p:nvSpPr>
        <p:spPr>
          <a:ln/>
        </p:spPr>
        <p:txBody>
          <a:bodyPr/>
          <a:lstStyle>
            <a:lvl1pPr>
              <a:defRPr/>
            </a:lvl1pPr>
          </a:lstStyle>
          <a:p>
            <a:pPr>
              <a:defRPr/>
            </a:pPr>
            <a:endParaRPr lang="en-CA"/>
          </a:p>
        </p:txBody>
      </p:sp>
      <p:sp>
        <p:nvSpPr>
          <p:cNvPr id="6" name="Rectangle 14"/>
          <p:cNvSpPr>
            <a:spLocks noGrp="1" noChangeArrowheads="1"/>
          </p:cNvSpPr>
          <p:nvPr>
            <p:ph type="ftr" sz="quarter" idx="11"/>
          </p:nvPr>
        </p:nvSpPr>
        <p:spPr>
          <a:ln/>
        </p:spPr>
        <p:txBody>
          <a:bodyPr/>
          <a:lstStyle>
            <a:lvl1pPr>
              <a:defRPr/>
            </a:lvl1pPr>
          </a:lstStyle>
          <a:p>
            <a:pPr>
              <a:defRPr/>
            </a:pPr>
            <a:endParaRPr lang="en-CA"/>
          </a:p>
        </p:txBody>
      </p:sp>
      <p:sp>
        <p:nvSpPr>
          <p:cNvPr id="7" name="Rectangle 15"/>
          <p:cNvSpPr>
            <a:spLocks noGrp="1" noChangeArrowheads="1"/>
          </p:cNvSpPr>
          <p:nvPr>
            <p:ph type="sldNum" sz="quarter" idx="12"/>
          </p:nvPr>
        </p:nvSpPr>
        <p:spPr>
          <a:ln/>
        </p:spPr>
        <p:txBody>
          <a:bodyPr/>
          <a:lstStyle>
            <a:lvl1pPr>
              <a:defRPr/>
            </a:lvl1pPr>
          </a:lstStyle>
          <a:p>
            <a:pPr>
              <a:defRPr/>
            </a:pPr>
            <a:fld id="{1A080103-2ED3-4024-9466-5B8F50FA3B5D}" type="slidenum">
              <a:rPr lang="en-CA" altLang="sk-SK"/>
              <a:pPr>
                <a:defRPr/>
              </a:pPr>
              <a:t>‹#›</a:t>
            </a:fld>
            <a:endParaRPr lang="en-CA" altLang="sk-SK"/>
          </a:p>
        </p:txBody>
      </p:sp>
    </p:spTree>
    <p:extLst>
      <p:ext uri="{BB962C8B-B14F-4D97-AF65-F5344CB8AC3E}">
        <p14:creationId xmlns:p14="http://schemas.microsoft.com/office/powerpoint/2010/main" val="2123250056"/>
      </p:ext>
    </p:extLst>
  </p:cSld>
  <p:clrMapOvr>
    <a:masterClrMapping/>
  </p:clrMapOvr>
  <p:transition>
    <p:zoom/>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solidFill>
          <a:srgbClr val="003399"/>
        </a:solidFill>
        <a:effectLst/>
      </p:bgPr>
    </p:bg>
    <p:spTree>
      <p:nvGrpSpPr>
        <p:cNvPr id="1" name=""/>
        <p:cNvGrpSpPr/>
        <p:nvPr/>
      </p:nvGrpSpPr>
      <p:grpSpPr>
        <a:xfrm>
          <a:off x="0" y="0"/>
          <a:ext cx="0" cy="0"/>
          <a:chOff x="0" y="0"/>
          <a:chExt cx="0" cy="0"/>
        </a:xfrm>
      </p:grpSpPr>
      <p:sp>
        <p:nvSpPr>
          <p:cNvPr id="13314" name="Rectangle 2"/>
          <p:cNvSpPr>
            <a:spLocks noChangeArrowheads="1"/>
          </p:cNvSpPr>
          <p:nvPr/>
        </p:nvSpPr>
        <p:spPr bwMode="invGray">
          <a:xfrm>
            <a:off x="8809038" y="0"/>
            <a:ext cx="334962" cy="6858000"/>
          </a:xfrm>
          <a:prstGeom prst="rect">
            <a:avLst/>
          </a:prstGeom>
          <a:gradFill rotWithShape="0">
            <a:gsLst>
              <a:gs pos="0">
                <a:schemeClr val="accent2"/>
              </a:gs>
              <a:gs pos="50000">
                <a:schemeClr val="hlink"/>
              </a:gs>
              <a:gs pos="100000">
                <a:schemeClr val="accent2"/>
              </a:gs>
            </a:gsLst>
            <a:lin ang="0" scaled="1"/>
          </a:gra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defRPr/>
            </a:pPr>
            <a:endParaRPr lang="sk-SK">
              <a:latin typeface="Times New Roman" pitchFamily="18" charset="-18"/>
            </a:endParaRPr>
          </a:p>
        </p:txBody>
      </p:sp>
      <p:sp>
        <p:nvSpPr>
          <p:cNvPr id="1027" name="Freeform 3"/>
          <p:cNvSpPr>
            <a:spLocks/>
          </p:cNvSpPr>
          <p:nvPr/>
        </p:nvSpPr>
        <p:spPr bwMode="white">
          <a:xfrm>
            <a:off x="-9525" y="4489450"/>
            <a:ext cx="5754688" cy="2368550"/>
          </a:xfrm>
          <a:custGeom>
            <a:avLst/>
            <a:gdLst>
              <a:gd name="T0" fmla="*/ 0 w 3625"/>
              <a:gd name="T1" fmla="*/ 2147483646 h 1492"/>
              <a:gd name="T2" fmla="*/ 0 w 3625"/>
              <a:gd name="T3" fmla="*/ 0 h 1492"/>
              <a:gd name="T4" fmla="*/ 2147483646 w 3625"/>
              <a:gd name="T5" fmla="*/ 2147483646 h 1492"/>
              <a:gd name="T6" fmla="*/ 2147483646 w 3625"/>
              <a:gd name="T7" fmla="*/ 2147483646 h 1492"/>
              <a:gd name="T8" fmla="*/ 2147483646 w 3625"/>
              <a:gd name="T9" fmla="*/ 2147483646 h 1492"/>
              <a:gd name="T10" fmla="*/ 2147483646 w 3625"/>
              <a:gd name="T11" fmla="*/ 2147483646 h 1492"/>
              <a:gd name="T12" fmla="*/ 2147483646 w 3625"/>
              <a:gd name="T13" fmla="*/ 2147483646 h 1492"/>
              <a:gd name="T14" fmla="*/ 2147483646 w 3625"/>
              <a:gd name="T15" fmla="*/ 2147483646 h 1492"/>
              <a:gd name="T16" fmla="*/ 2147483646 w 3625"/>
              <a:gd name="T17" fmla="*/ 2147483646 h 1492"/>
              <a:gd name="T18" fmla="*/ 2147483646 w 3625"/>
              <a:gd name="T19" fmla="*/ 2147483646 h 1492"/>
              <a:gd name="T20" fmla="*/ 2147483646 w 3625"/>
              <a:gd name="T21" fmla="*/ 2147483646 h 1492"/>
              <a:gd name="T22" fmla="*/ 2147483646 w 3625"/>
              <a:gd name="T23" fmla="*/ 2147483646 h 1492"/>
              <a:gd name="T24" fmla="*/ 2147483646 w 3625"/>
              <a:gd name="T25" fmla="*/ 2147483646 h 1492"/>
              <a:gd name="T26" fmla="*/ 2147483646 w 3625"/>
              <a:gd name="T27" fmla="*/ 2147483646 h 1492"/>
              <a:gd name="T28" fmla="*/ 2147483646 w 3625"/>
              <a:gd name="T29" fmla="*/ 2147483646 h 1492"/>
              <a:gd name="T30" fmla="*/ 2147483646 w 3625"/>
              <a:gd name="T31" fmla="*/ 2147483646 h 1492"/>
              <a:gd name="T32" fmla="*/ 2147483646 w 3625"/>
              <a:gd name="T33" fmla="*/ 2147483646 h 1492"/>
              <a:gd name="T34" fmla="*/ 2147483646 w 3625"/>
              <a:gd name="T35" fmla="*/ 2147483646 h 1492"/>
              <a:gd name="T36" fmla="*/ 2147483646 w 3625"/>
              <a:gd name="T37" fmla="*/ 2147483646 h 1492"/>
              <a:gd name="T38" fmla="*/ 2147483646 w 3625"/>
              <a:gd name="T39" fmla="*/ 2147483646 h 1492"/>
              <a:gd name="T40" fmla="*/ 2147483646 w 3625"/>
              <a:gd name="T41" fmla="*/ 2147483646 h 1492"/>
              <a:gd name="T42" fmla="*/ 2147483646 w 3625"/>
              <a:gd name="T43" fmla="*/ 2147483646 h 1492"/>
              <a:gd name="T44" fmla="*/ 2147483646 w 3625"/>
              <a:gd name="T45" fmla="*/ 2147483646 h 1492"/>
              <a:gd name="T46" fmla="*/ 2147483646 w 3625"/>
              <a:gd name="T47" fmla="*/ 2147483646 h 1492"/>
              <a:gd name="T48" fmla="*/ 2147483646 w 3625"/>
              <a:gd name="T49" fmla="*/ 2147483646 h 1492"/>
              <a:gd name="T50" fmla="*/ 2147483646 w 3625"/>
              <a:gd name="T51" fmla="*/ 2147483646 h 1492"/>
              <a:gd name="T52" fmla="*/ 0 w 3625"/>
              <a:gd name="T53" fmla="*/ 2147483646 h 14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miter lim="800000"/>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sk-SK"/>
          </a:p>
        </p:txBody>
      </p:sp>
      <p:sp>
        <p:nvSpPr>
          <p:cNvPr id="1028" name="Freeform 4"/>
          <p:cNvSpPr>
            <a:spLocks/>
          </p:cNvSpPr>
          <p:nvPr/>
        </p:nvSpPr>
        <p:spPr bwMode="white">
          <a:xfrm>
            <a:off x="0" y="3817938"/>
            <a:ext cx="8164513" cy="3019425"/>
          </a:xfrm>
          <a:custGeom>
            <a:avLst/>
            <a:gdLst>
              <a:gd name="T0" fmla="*/ 2147483646 w 5143"/>
              <a:gd name="T1" fmla="*/ 2147483646 h 1902"/>
              <a:gd name="T2" fmla="*/ 2147483646 w 5143"/>
              <a:gd name="T3" fmla="*/ 2147483646 h 1902"/>
              <a:gd name="T4" fmla="*/ 2147483646 w 5143"/>
              <a:gd name="T5" fmla="*/ 2147483646 h 1902"/>
              <a:gd name="T6" fmla="*/ 2147483646 w 5143"/>
              <a:gd name="T7" fmla="*/ 2147483646 h 1902"/>
              <a:gd name="T8" fmla="*/ 2147483646 w 5143"/>
              <a:gd name="T9" fmla="*/ 2147483646 h 1902"/>
              <a:gd name="T10" fmla="*/ 2147483646 w 5143"/>
              <a:gd name="T11" fmla="*/ 2147483646 h 1902"/>
              <a:gd name="T12" fmla="*/ 2147483646 w 5143"/>
              <a:gd name="T13" fmla="*/ 2147483646 h 1902"/>
              <a:gd name="T14" fmla="*/ 2147483646 w 5143"/>
              <a:gd name="T15" fmla="*/ 2147483646 h 1902"/>
              <a:gd name="T16" fmla="*/ 2147483646 w 5143"/>
              <a:gd name="T17" fmla="*/ 2147483646 h 1902"/>
              <a:gd name="T18" fmla="*/ 2147483646 w 5143"/>
              <a:gd name="T19" fmla="*/ 2147483646 h 1902"/>
              <a:gd name="T20" fmla="*/ 2147483646 w 5143"/>
              <a:gd name="T21" fmla="*/ 2147483646 h 1902"/>
              <a:gd name="T22" fmla="*/ 0 w 5143"/>
              <a:gd name="T23" fmla="*/ 0 h 1902"/>
              <a:gd name="T24" fmla="*/ 0 w 5143"/>
              <a:gd name="T25" fmla="*/ 2147483646 h 1902"/>
              <a:gd name="T26" fmla="*/ 0 w 5143"/>
              <a:gd name="T27" fmla="*/ 2147483646 h 1902"/>
              <a:gd name="T28" fmla="*/ 0 w 5143"/>
              <a:gd name="T29" fmla="*/ 2147483646 h 1902"/>
              <a:gd name="T30" fmla="*/ 0 w 5143"/>
              <a:gd name="T31" fmla="*/ 2147483646 h 1902"/>
              <a:gd name="T32" fmla="*/ 2147483646 w 5143"/>
              <a:gd name="T33" fmla="*/ 2147483646 h 1902"/>
              <a:gd name="T34" fmla="*/ 2147483646 w 5143"/>
              <a:gd name="T35" fmla="*/ 2147483646 h 1902"/>
              <a:gd name="T36" fmla="*/ 2147483646 w 5143"/>
              <a:gd name="T37" fmla="*/ 2147483646 h 1902"/>
              <a:gd name="T38" fmla="*/ 2147483646 w 5143"/>
              <a:gd name="T39" fmla="*/ 2147483646 h 1902"/>
              <a:gd name="T40" fmla="*/ 2147483646 w 5143"/>
              <a:gd name="T41" fmla="*/ 2147483646 h 1902"/>
              <a:gd name="T42" fmla="*/ 2147483646 w 5143"/>
              <a:gd name="T43" fmla="*/ 2147483646 h 1902"/>
              <a:gd name="T44" fmla="*/ 2147483646 w 5143"/>
              <a:gd name="T45" fmla="*/ 2147483646 h 1902"/>
              <a:gd name="T46" fmla="*/ 2147483646 w 5143"/>
              <a:gd name="T47" fmla="*/ 2147483646 h 1902"/>
              <a:gd name="T48" fmla="*/ 2147483646 w 5143"/>
              <a:gd name="T49" fmla="*/ 2147483646 h 1902"/>
              <a:gd name="T50" fmla="*/ 2147483646 w 5143"/>
              <a:gd name="T51" fmla="*/ 2147483646 h 1902"/>
              <a:gd name="T52" fmla="*/ 2147483646 w 5143"/>
              <a:gd name="T53" fmla="*/ 2147483646 h 1902"/>
              <a:gd name="T54" fmla="*/ 2147483646 w 5143"/>
              <a:gd name="T55" fmla="*/ 2147483646 h 1902"/>
              <a:gd name="T56" fmla="*/ 2147483646 w 5143"/>
              <a:gd name="T57" fmla="*/ 2147483646 h 1902"/>
              <a:gd name="T58" fmla="*/ 2147483646 w 5143"/>
              <a:gd name="T59" fmla="*/ 2147483646 h 1902"/>
              <a:gd name="T60" fmla="*/ 2147483646 w 5143"/>
              <a:gd name="T61" fmla="*/ 2147483646 h 1902"/>
              <a:gd name="T62" fmla="*/ 2147483646 w 5143"/>
              <a:gd name="T63" fmla="*/ 2147483646 h 1902"/>
              <a:gd name="T64" fmla="*/ 2147483646 w 5143"/>
              <a:gd name="T65" fmla="*/ 2147483646 h 1902"/>
              <a:gd name="T66" fmla="*/ 2147483646 w 5143"/>
              <a:gd name="T67" fmla="*/ 2147483646 h 1902"/>
              <a:gd name="T68" fmla="*/ 2147483646 w 5143"/>
              <a:gd name="T69" fmla="*/ 2147483646 h 1902"/>
              <a:gd name="T70" fmla="*/ 2147483646 w 5143"/>
              <a:gd name="T71" fmla="*/ 2147483646 h 1902"/>
              <a:gd name="T72" fmla="*/ 2147483646 w 5143"/>
              <a:gd name="T73" fmla="*/ 2147483646 h 1902"/>
              <a:gd name="T74" fmla="*/ 2147483646 w 5143"/>
              <a:gd name="T75" fmla="*/ 2147483646 h 1902"/>
              <a:gd name="T76" fmla="*/ 2147483646 w 5143"/>
              <a:gd name="T77" fmla="*/ 2147483646 h 1902"/>
              <a:gd name="T78" fmla="*/ 2147483646 w 5143"/>
              <a:gd name="T79" fmla="*/ 2147483646 h 1902"/>
              <a:gd name="T80" fmla="*/ 2147483646 w 5143"/>
              <a:gd name="T81" fmla="*/ 2147483646 h 1902"/>
              <a:gd name="T82" fmla="*/ 2147483646 w 5143"/>
              <a:gd name="T83" fmla="*/ 2147483646 h 1902"/>
              <a:gd name="T84" fmla="*/ 2147483646 w 5143"/>
              <a:gd name="T85" fmla="*/ 2147483646 h 1902"/>
              <a:gd name="T86" fmla="*/ 2147483646 w 5143"/>
              <a:gd name="T87" fmla="*/ 2147483646 h 1902"/>
              <a:gd name="T88" fmla="*/ 2147483646 w 5143"/>
              <a:gd name="T89" fmla="*/ 2147483646 h 1902"/>
              <a:gd name="T90" fmla="*/ 2147483646 w 5143"/>
              <a:gd name="T91" fmla="*/ 2147483646 h 1902"/>
              <a:gd name="T92" fmla="*/ 2147483646 w 5143"/>
              <a:gd name="T93" fmla="*/ 2147483646 h 1902"/>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29" name="Freeform 5"/>
          <p:cNvSpPr>
            <a:spLocks/>
          </p:cNvSpPr>
          <p:nvPr/>
        </p:nvSpPr>
        <p:spPr bwMode="white">
          <a:xfrm>
            <a:off x="0" y="3146425"/>
            <a:ext cx="9144000" cy="3690938"/>
          </a:xfrm>
          <a:custGeom>
            <a:avLst/>
            <a:gdLst>
              <a:gd name="T0" fmla="*/ 0 w 5760"/>
              <a:gd name="T1" fmla="*/ 0 h 2325"/>
              <a:gd name="T2" fmla="*/ 0 w 5760"/>
              <a:gd name="T3" fmla="*/ 2147483646 h 2325"/>
              <a:gd name="T4" fmla="*/ 2147483646 w 5760"/>
              <a:gd name="T5" fmla="*/ 2147483646 h 2325"/>
              <a:gd name="T6" fmla="*/ 2147483646 w 5760"/>
              <a:gd name="T7" fmla="*/ 2147483646 h 2325"/>
              <a:gd name="T8" fmla="*/ 2147483646 w 5760"/>
              <a:gd name="T9" fmla="*/ 2147483646 h 2325"/>
              <a:gd name="T10" fmla="*/ 2147483646 w 5760"/>
              <a:gd name="T11" fmla="*/ 2147483646 h 2325"/>
              <a:gd name="T12" fmla="*/ 2147483646 w 5760"/>
              <a:gd name="T13" fmla="*/ 2147483646 h 2325"/>
              <a:gd name="T14" fmla="*/ 2147483646 w 5760"/>
              <a:gd name="T15" fmla="*/ 2147483646 h 2325"/>
              <a:gd name="T16" fmla="*/ 2147483646 w 5760"/>
              <a:gd name="T17" fmla="*/ 2147483646 h 2325"/>
              <a:gd name="T18" fmla="*/ 2147483646 w 5760"/>
              <a:gd name="T19" fmla="*/ 2147483646 h 2325"/>
              <a:gd name="T20" fmla="*/ 2147483646 w 5760"/>
              <a:gd name="T21" fmla="*/ 2147483646 h 2325"/>
              <a:gd name="T22" fmla="*/ 2147483646 w 5760"/>
              <a:gd name="T23" fmla="*/ 2147483646 h 2325"/>
              <a:gd name="T24" fmla="*/ 2147483646 w 5760"/>
              <a:gd name="T25" fmla="*/ 2147483646 h 2325"/>
              <a:gd name="T26" fmla="*/ 2147483646 w 5760"/>
              <a:gd name="T27" fmla="*/ 2147483646 h 2325"/>
              <a:gd name="T28" fmla="*/ 2147483646 w 5760"/>
              <a:gd name="T29" fmla="*/ 2147483646 h 2325"/>
              <a:gd name="T30" fmla="*/ 2147483646 w 5760"/>
              <a:gd name="T31" fmla="*/ 2147483646 h 2325"/>
              <a:gd name="T32" fmla="*/ 2147483646 w 5760"/>
              <a:gd name="T33" fmla="*/ 2147483646 h 2325"/>
              <a:gd name="T34" fmla="*/ 2147483646 w 5760"/>
              <a:gd name="T35" fmla="*/ 2147483646 h 2325"/>
              <a:gd name="T36" fmla="*/ 2147483646 w 5760"/>
              <a:gd name="T37" fmla="*/ 2147483646 h 2325"/>
              <a:gd name="T38" fmla="*/ 2147483646 w 5760"/>
              <a:gd name="T39" fmla="*/ 2147483646 h 2325"/>
              <a:gd name="T40" fmla="*/ 2147483646 w 5760"/>
              <a:gd name="T41" fmla="*/ 2147483646 h 2325"/>
              <a:gd name="T42" fmla="*/ 2147483646 w 5760"/>
              <a:gd name="T43" fmla="*/ 2147483646 h 2325"/>
              <a:gd name="T44" fmla="*/ 2147483646 w 5760"/>
              <a:gd name="T45" fmla="*/ 2147483646 h 2325"/>
              <a:gd name="T46" fmla="*/ 2147483646 w 5760"/>
              <a:gd name="T47" fmla="*/ 2147483646 h 2325"/>
              <a:gd name="T48" fmla="*/ 2147483646 w 5760"/>
              <a:gd name="T49" fmla="*/ 2147483646 h 2325"/>
              <a:gd name="T50" fmla="*/ 2147483646 w 5760"/>
              <a:gd name="T51" fmla="*/ 2147483646 h 2325"/>
              <a:gd name="T52" fmla="*/ 2147483646 w 5760"/>
              <a:gd name="T53" fmla="*/ 2147483646 h 2325"/>
              <a:gd name="T54" fmla="*/ 2147483646 w 5760"/>
              <a:gd name="T55" fmla="*/ 2147483646 h 2325"/>
              <a:gd name="T56" fmla="*/ 2147483646 w 5760"/>
              <a:gd name="T57" fmla="*/ 2147483646 h 2325"/>
              <a:gd name="T58" fmla="*/ 2147483646 w 5760"/>
              <a:gd name="T59" fmla="*/ 2147483646 h 2325"/>
              <a:gd name="T60" fmla="*/ 2147483646 w 5760"/>
              <a:gd name="T61" fmla="*/ 2147483646 h 2325"/>
              <a:gd name="T62" fmla="*/ 2147483646 w 5760"/>
              <a:gd name="T63" fmla="*/ 2147483646 h 2325"/>
              <a:gd name="T64" fmla="*/ 2147483646 w 5760"/>
              <a:gd name="T65" fmla="*/ 2147483646 h 2325"/>
              <a:gd name="T66" fmla="*/ 2147483646 w 5760"/>
              <a:gd name="T67" fmla="*/ 2147483646 h 2325"/>
              <a:gd name="T68" fmla="*/ 2147483646 w 5760"/>
              <a:gd name="T69" fmla="*/ 2147483646 h 2325"/>
              <a:gd name="T70" fmla="*/ 2147483646 w 5760"/>
              <a:gd name="T71" fmla="*/ 2147483646 h 2325"/>
              <a:gd name="T72" fmla="*/ 2147483646 w 5760"/>
              <a:gd name="T73" fmla="*/ 2147483646 h 2325"/>
              <a:gd name="T74" fmla="*/ 2147483646 w 5760"/>
              <a:gd name="T75" fmla="*/ 2147483646 h 2325"/>
              <a:gd name="T76" fmla="*/ 2147483646 w 5760"/>
              <a:gd name="T77" fmla="*/ 2147483646 h 2325"/>
              <a:gd name="T78" fmla="*/ 2147483646 w 5760"/>
              <a:gd name="T79" fmla="*/ 2147483646 h 2325"/>
              <a:gd name="T80" fmla="*/ 2147483646 w 5760"/>
              <a:gd name="T81" fmla="*/ 2147483646 h 2325"/>
              <a:gd name="T82" fmla="*/ 2147483646 w 5760"/>
              <a:gd name="T83" fmla="*/ 2147483646 h 2325"/>
              <a:gd name="T84" fmla="*/ 2147483646 w 5760"/>
              <a:gd name="T85" fmla="*/ 2147483646 h 2325"/>
              <a:gd name="T86" fmla="*/ 2147483646 w 5760"/>
              <a:gd name="T87" fmla="*/ 2147483646 h 2325"/>
              <a:gd name="T88" fmla="*/ 2147483646 w 5760"/>
              <a:gd name="T89" fmla="*/ 2147483646 h 2325"/>
              <a:gd name="T90" fmla="*/ 2147483646 w 5760"/>
              <a:gd name="T91" fmla="*/ 2147483646 h 2325"/>
              <a:gd name="T92" fmla="*/ 2147483646 w 5760"/>
              <a:gd name="T93" fmla="*/ 2147483646 h 2325"/>
              <a:gd name="T94" fmla="*/ 2147483646 w 5760"/>
              <a:gd name="T95" fmla="*/ 2147483646 h 2325"/>
              <a:gd name="T96" fmla="*/ 2147483646 w 5760"/>
              <a:gd name="T97" fmla="*/ 2147483646 h 2325"/>
              <a:gd name="T98" fmla="*/ 2147483646 w 5760"/>
              <a:gd name="T99" fmla="*/ 2147483646 h 2325"/>
              <a:gd name="T100" fmla="*/ 2147483646 w 5760"/>
              <a:gd name="T101" fmla="*/ 2147483646 h 2325"/>
              <a:gd name="T102" fmla="*/ 0 w 5760"/>
              <a:gd name="T103" fmla="*/ 0 h 232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0" name="Freeform 6"/>
          <p:cNvSpPr>
            <a:spLocks/>
          </p:cNvSpPr>
          <p:nvPr/>
        </p:nvSpPr>
        <p:spPr bwMode="white">
          <a:xfrm>
            <a:off x="0" y="2460625"/>
            <a:ext cx="9144000" cy="2497138"/>
          </a:xfrm>
          <a:custGeom>
            <a:avLst/>
            <a:gdLst>
              <a:gd name="T0" fmla="*/ 0 w 5760"/>
              <a:gd name="T1" fmla="*/ 0 h 1573"/>
              <a:gd name="T2" fmla="*/ 0 w 5760"/>
              <a:gd name="T3" fmla="*/ 2147483646 h 1573"/>
              <a:gd name="T4" fmla="*/ 2147483646 w 5760"/>
              <a:gd name="T5" fmla="*/ 2147483646 h 1573"/>
              <a:gd name="T6" fmla="*/ 2147483646 w 5760"/>
              <a:gd name="T7" fmla="*/ 2147483646 h 1573"/>
              <a:gd name="T8" fmla="*/ 2147483646 w 5760"/>
              <a:gd name="T9" fmla="*/ 2147483646 h 1573"/>
              <a:gd name="T10" fmla="*/ 2147483646 w 5760"/>
              <a:gd name="T11" fmla="*/ 2147483646 h 1573"/>
              <a:gd name="T12" fmla="*/ 2147483646 w 5760"/>
              <a:gd name="T13" fmla="*/ 2147483646 h 1573"/>
              <a:gd name="T14" fmla="*/ 2147483646 w 5760"/>
              <a:gd name="T15" fmla="*/ 2147483646 h 1573"/>
              <a:gd name="T16" fmla="*/ 2147483646 w 5760"/>
              <a:gd name="T17" fmla="*/ 2147483646 h 1573"/>
              <a:gd name="T18" fmla="*/ 2147483646 w 5760"/>
              <a:gd name="T19" fmla="*/ 2147483646 h 1573"/>
              <a:gd name="T20" fmla="*/ 2147483646 w 5760"/>
              <a:gd name="T21" fmla="*/ 2147483646 h 1573"/>
              <a:gd name="T22" fmla="*/ 2147483646 w 5760"/>
              <a:gd name="T23" fmla="*/ 2147483646 h 1573"/>
              <a:gd name="T24" fmla="*/ 2147483646 w 5760"/>
              <a:gd name="T25" fmla="*/ 2147483646 h 1573"/>
              <a:gd name="T26" fmla="*/ 2147483646 w 5760"/>
              <a:gd name="T27" fmla="*/ 2147483646 h 1573"/>
              <a:gd name="T28" fmla="*/ 2147483646 w 5760"/>
              <a:gd name="T29" fmla="*/ 2147483646 h 1573"/>
              <a:gd name="T30" fmla="*/ 2147483646 w 5760"/>
              <a:gd name="T31" fmla="*/ 2147483646 h 1573"/>
              <a:gd name="T32" fmla="*/ 2147483646 w 5760"/>
              <a:gd name="T33" fmla="*/ 2147483646 h 1573"/>
              <a:gd name="T34" fmla="*/ 2147483646 w 5760"/>
              <a:gd name="T35" fmla="*/ 2147483646 h 1573"/>
              <a:gd name="T36" fmla="*/ 2147483646 w 5760"/>
              <a:gd name="T37" fmla="*/ 2147483646 h 1573"/>
              <a:gd name="T38" fmla="*/ 2147483646 w 5760"/>
              <a:gd name="T39" fmla="*/ 2147483646 h 1573"/>
              <a:gd name="T40" fmla="*/ 2147483646 w 5760"/>
              <a:gd name="T41" fmla="*/ 2147483646 h 1573"/>
              <a:gd name="T42" fmla="*/ 2147483646 w 5760"/>
              <a:gd name="T43" fmla="*/ 2147483646 h 1573"/>
              <a:gd name="T44" fmla="*/ 2147483646 w 5760"/>
              <a:gd name="T45" fmla="*/ 2147483646 h 1573"/>
              <a:gd name="T46" fmla="*/ 2147483646 w 5760"/>
              <a:gd name="T47" fmla="*/ 2147483646 h 1573"/>
              <a:gd name="T48" fmla="*/ 2147483646 w 5760"/>
              <a:gd name="T49" fmla="*/ 2147483646 h 1573"/>
              <a:gd name="T50" fmla="*/ 2147483646 w 5760"/>
              <a:gd name="T51" fmla="*/ 2147483646 h 1573"/>
              <a:gd name="T52" fmla="*/ 2147483646 w 5760"/>
              <a:gd name="T53" fmla="*/ 2147483646 h 1573"/>
              <a:gd name="T54" fmla="*/ 2147483646 w 5760"/>
              <a:gd name="T55" fmla="*/ 2147483646 h 1573"/>
              <a:gd name="T56" fmla="*/ 2147483646 w 5760"/>
              <a:gd name="T57" fmla="*/ 2147483646 h 1573"/>
              <a:gd name="T58" fmla="*/ 2147483646 w 5760"/>
              <a:gd name="T59" fmla="*/ 2147483646 h 1573"/>
              <a:gd name="T60" fmla="*/ 2147483646 w 5760"/>
              <a:gd name="T61" fmla="*/ 2147483646 h 1573"/>
              <a:gd name="T62" fmla="*/ 2147483646 w 5760"/>
              <a:gd name="T63" fmla="*/ 2147483646 h 1573"/>
              <a:gd name="T64" fmla="*/ 2147483646 w 5760"/>
              <a:gd name="T65" fmla="*/ 2147483646 h 1573"/>
              <a:gd name="T66" fmla="*/ 2147483646 w 5760"/>
              <a:gd name="T67" fmla="*/ 2147483646 h 1573"/>
              <a:gd name="T68" fmla="*/ 2147483646 w 5760"/>
              <a:gd name="T69" fmla="*/ 2147483646 h 1573"/>
              <a:gd name="T70" fmla="*/ 2147483646 w 5760"/>
              <a:gd name="T71" fmla="*/ 2147483646 h 1573"/>
              <a:gd name="T72" fmla="*/ 2147483646 w 5760"/>
              <a:gd name="T73" fmla="*/ 2147483646 h 1573"/>
              <a:gd name="T74" fmla="*/ 2147483646 w 5760"/>
              <a:gd name="T75" fmla="*/ 2147483646 h 1573"/>
              <a:gd name="T76" fmla="*/ 2147483646 w 5760"/>
              <a:gd name="T77" fmla="*/ 2147483646 h 1573"/>
              <a:gd name="T78" fmla="*/ 2147483646 w 5760"/>
              <a:gd name="T79" fmla="*/ 2147483646 h 1573"/>
              <a:gd name="T80" fmla="*/ 2147483646 w 5760"/>
              <a:gd name="T81" fmla="*/ 2147483646 h 1573"/>
              <a:gd name="T82" fmla="*/ 2147483646 w 5760"/>
              <a:gd name="T83" fmla="*/ 2147483646 h 1573"/>
              <a:gd name="T84" fmla="*/ 2147483646 w 5760"/>
              <a:gd name="T85" fmla="*/ 2147483646 h 1573"/>
              <a:gd name="T86" fmla="*/ 2147483646 w 5760"/>
              <a:gd name="T87" fmla="*/ 2147483646 h 1573"/>
              <a:gd name="T88" fmla="*/ 2147483646 w 5760"/>
              <a:gd name="T89" fmla="*/ 2147483646 h 1573"/>
              <a:gd name="T90" fmla="*/ 2147483646 w 5760"/>
              <a:gd name="T91" fmla="*/ 2147483646 h 1573"/>
              <a:gd name="T92" fmla="*/ 2147483646 w 5760"/>
              <a:gd name="T93" fmla="*/ 2147483646 h 1573"/>
              <a:gd name="T94" fmla="*/ 2147483646 w 5760"/>
              <a:gd name="T95" fmla="*/ 0 h 1573"/>
              <a:gd name="T96" fmla="*/ 0 w 5760"/>
              <a:gd name="T97" fmla="*/ 0 h 1573"/>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1" name="Freeform 7"/>
          <p:cNvSpPr>
            <a:spLocks/>
          </p:cNvSpPr>
          <p:nvPr/>
        </p:nvSpPr>
        <p:spPr bwMode="white">
          <a:xfrm>
            <a:off x="0" y="1793875"/>
            <a:ext cx="9144000" cy="1539875"/>
          </a:xfrm>
          <a:custGeom>
            <a:avLst/>
            <a:gdLst>
              <a:gd name="T0" fmla="*/ 0 w 5760"/>
              <a:gd name="T1" fmla="*/ 0 h 970"/>
              <a:gd name="T2" fmla="*/ 0 w 5760"/>
              <a:gd name="T3" fmla="*/ 2147483646 h 970"/>
              <a:gd name="T4" fmla="*/ 2147483646 w 5760"/>
              <a:gd name="T5" fmla="*/ 2147483646 h 970"/>
              <a:gd name="T6" fmla="*/ 2147483646 w 5760"/>
              <a:gd name="T7" fmla="*/ 2147483646 h 970"/>
              <a:gd name="T8" fmla="*/ 2147483646 w 5760"/>
              <a:gd name="T9" fmla="*/ 2147483646 h 970"/>
              <a:gd name="T10" fmla="*/ 2147483646 w 5760"/>
              <a:gd name="T11" fmla="*/ 2147483646 h 970"/>
              <a:gd name="T12" fmla="*/ 2147483646 w 5760"/>
              <a:gd name="T13" fmla="*/ 2147483646 h 970"/>
              <a:gd name="T14" fmla="*/ 2147483646 w 5760"/>
              <a:gd name="T15" fmla="*/ 2147483646 h 970"/>
              <a:gd name="T16" fmla="*/ 2147483646 w 5760"/>
              <a:gd name="T17" fmla="*/ 2147483646 h 970"/>
              <a:gd name="T18" fmla="*/ 2147483646 w 5760"/>
              <a:gd name="T19" fmla="*/ 2147483646 h 970"/>
              <a:gd name="T20" fmla="*/ 2147483646 w 5760"/>
              <a:gd name="T21" fmla="*/ 2147483646 h 970"/>
              <a:gd name="T22" fmla="*/ 2147483646 w 5760"/>
              <a:gd name="T23" fmla="*/ 2147483646 h 970"/>
              <a:gd name="T24" fmla="*/ 2147483646 w 5760"/>
              <a:gd name="T25" fmla="*/ 2147483646 h 970"/>
              <a:gd name="T26" fmla="*/ 2147483646 w 5760"/>
              <a:gd name="T27" fmla="*/ 2147483646 h 970"/>
              <a:gd name="T28" fmla="*/ 2147483646 w 5760"/>
              <a:gd name="T29" fmla="*/ 2147483646 h 970"/>
              <a:gd name="T30" fmla="*/ 2147483646 w 5760"/>
              <a:gd name="T31" fmla="*/ 2147483646 h 970"/>
              <a:gd name="T32" fmla="*/ 2147483646 w 5760"/>
              <a:gd name="T33" fmla="*/ 2147483646 h 970"/>
              <a:gd name="T34" fmla="*/ 2147483646 w 5760"/>
              <a:gd name="T35" fmla="*/ 2147483646 h 970"/>
              <a:gd name="T36" fmla="*/ 2147483646 w 5760"/>
              <a:gd name="T37" fmla="*/ 2147483646 h 970"/>
              <a:gd name="T38" fmla="*/ 2147483646 w 5760"/>
              <a:gd name="T39" fmla="*/ 2147483646 h 970"/>
              <a:gd name="T40" fmla="*/ 2147483646 w 5760"/>
              <a:gd name="T41" fmla="*/ 2147483646 h 970"/>
              <a:gd name="T42" fmla="*/ 2147483646 w 5760"/>
              <a:gd name="T43" fmla="*/ 2147483646 h 970"/>
              <a:gd name="T44" fmla="*/ 2147483646 w 5760"/>
              <a:gd name="T45" fmla="*/ 0 h 970"/>
              <a:gd name="T46" fmla="*/ 0 w 5760"/>
              <a:gd name="T47" fmla="*/ 0 h 970"/>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Lst>
            <a:ahLst/>
            <a:cxnLst>
              <a:cxn ang="T48">
                <a:pos x="T0" y="T1"/>
              </a:cxn>
              <a:cxn ang="T49">
                <a:pos x="T2" y="T3"/>
              </a:cxn>
              <a:cxn ang="T50">
                <a:pos x="T4" y="T5"/>
              </a:cxn>
              <a:cxn ang="T51">
                <a:pos x="T6" y="T7"/>
              </a:cxn>
              <a:cxn ang="T52">
                <a:pos x="T8" y="T9"/>
              </a:cxn>
              <a:cxn ang="T53">
                <a:pos x="T10" y="T11"/>
              </a:cxn>
              <a:cxn ang="T54">
                <a:pos x="T12" y="T13"/>
              </a:cxn>
              <a:cxn ang="T55">
                <a:pos x="T14" y="T15"/>
              </a:cxn>
              <a:cxn ang="T56">
                <a:pos x="T16" y="T17"/>
              </a:cxn>
              <a:cxn ang="T57">
                <a:pos x="T18" y="T19"/>
              </a:cxn>
              <a:cxn ang="T58">
                <a:pos x="T20" y="T21"/>
              </a:cxn>
              <a:cxn ang="T59">
                <a:pos x="T22" y="T23"/>
              </a:cxn>
              <a:cxn ang="T60">
                <a:pos x="T24" y="T25"/>
              </a:cxn>
              <a:cxn ang="T61">
                <a:pos x="T26" y="T27"/>
              </a:cxn>
              <a:cxn ang="T62">
                <a:pos x="T28" y="T29"/>
              </a:cxn>
              <a:cxn ang="T63">
                <a:pos x="T30" y="T31"/>
              </a:cxn>
              <a:cxn ang="T64">
                <a:pos x="T32" y="T33"/>
              </a:cxn>
              <a:cxn ang="T65">
                <a:pos x="T34" y="T35"/>
              </a:cxn>
              <a:cxn ang="T66">
                <a:pos x="T36" y="T37"/>
              </a:cxn>
              <a:cxn ang="T67">
                <a:pos x="T38" y="T39"/>
              </a:cxn>
              <a:cxn ang="T68">
                <a:pos x="T40" y="T41"/>
              </a:cxn>
              <a:cxn ang="T69">
                <a:pos x="T42" y="T43"/>
              </a:cxn>
              <a:cxn ang="T70">
                <a:pos x="T44" y="T45"/>
              </a:cxn>
              <a:cxn ang="T71">
                <a:pos x="T46" y="T47"/>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2" name="Freeform 8"/>
          <p:cNvSpPr>
            <a:spLocks/>
          </p:cNvSpPr>
          <p:nvPr/>
        </p:nvSpPr>
        <p:spPr bwMode="white">
          <a:xfrm>
            <a:off x="0" y="-20638"/>
            <a:ext cx="9144000" cy="1682751"/>
          </a:xfrm>
          <a:custGeom>
            <a:avLst/>
            <a:gdLst>
              <a:gd name="T0" fmla="*/ 0 w 5760"/>
              <a:gd name="T1" fmla="*/ 2147483646 h 1060"/>
              <a:gd name="T2" fmla="*/ 0 w 5760"/>
              <a:gd name="T3" fmla="*/ 2147483646 h 1060"/>
              <a:gd name="T4" fmla="*/ 2147483646 w 5760"/>
              <a:gd name="T5" fmla="*/ 2147483646 h 1060"/>
              <a:gd name="T6" fmla="*/ 2147483646 w 5760"/>
              <a:gd name="T7" fmla="*/ 0 h 1060"/>
              <a:gd name="T8" fmla="*/ 2147483646 w 5760"/>
              <a:gd name="T9" fmla="*/ 0 h 1060"/>
              <a:gd name="T10" fmla="*/ 2147483646 w 5760"/>
              <a:gd name="T11" fmla="*/ 2147483646 h 1060"/>
              <a:gd name="T12" fmla="*/ 2147483646 w 5760"/>
              <a:gd name="T13" fmla="*/ 2147483646 h 1060"/>
              <a:gd name="T14" fmla="*/ 2147483646 w 5760"/>
              <a:gd name="T15" fmla="*/ 2147483646 h 1060"/>
              <a:gd name="T16" fmla="*/ 2147483646 w 5760"/>
              <a:gd name="T17" fmla="*/ 2147483646 h 1060"/>
              <a:gd name="T18" fmla="*/ 2147483646 w 5760"/>
              <a:gd name="T19" fmla="*/ 2147483646 h 1060"/>
              <a:gd name="T20" fmla="*/ 2147483646 w 5760"/>
              <a:gd name="T21" fmla="*/ 2147483646 h 1060"/>
              <a:gd name="T22" fmla="*/ 2147483646 w 5760"/>
              <a:gd name="T23" fmla="*/ 2147483646 h 1060"/>
              <a:gd name="T24" fmla="*/ 2147483646 w 5760"/>
              <a:gd name="T25" fmla="*/ 2147483646 h 1060"/>
              <a:gd name="T26" fmla="*/ 2147483646 w 5760"/>
              <a:gd name="T27" fmla="*/ 2147483646 h 1060"/>
              <a:gd name="T28" fmla="*/ 2147483646 w 5760"/>
              <a:gd name="T29" fmla="*/ 2147483646 h 1060"/>
              <a:gd name="T30" fmla="*/ 2147483646 w 5760"/>
              <a:gd name="T31" fmla="*/ 2147483646 h 1060"/>
              <a:gd name="T32" fmla="*/ 2147483646 w 5760"/>
              <a:gd name="T33" fmla="*/ 2147483646 h 1060"/>
              <a:gd name="T34" fmla="*/ 2147483646 w 5760"/>
              <a:gd name="T35" fmla="*/ 2147483646 h 1060"/>
              <a:gd name="T36" fmla="*/ 2147483646 w 5760"/>
              <a:gd name="T37" fmla="*/ 2147483646 h 1060"/>
              <a:gd name="T38" fmla="*/ 2147483646 w 5760"/>
              <a:gd name="T39" fmla="*/ 2147483646 h 1060"/>
              <a:gd name="T40" fmla="*/ 2147483646 w 5760"/>
              <a:gd name="T41" fmla="*/ 2147483646 h 1060"/>
              <a:gd name="T42" fmla="*/ 2147483646 w 5760"/>
              <a:gd name="T43" fmla="*/ 2147483646 h 1060"/>
              <a:gd name="T44" fmla="*/ 2147483646 w 5760"/>
              <a:gd name="T45" fmla="*/ 2147483646 h 1060"/>
              <a:gd name="T46" fmla="*/ 2147483646 w 5760"/>
              <a:gd name="T47" fmla="*/ 2147483646 h 1060"/>
              <a:gd name="T48" fmla="*/ 2147483646 w 5760"/>
              <a:gd name="T49" fmla="*/ 2147483646 h 1060"/>
              <a:gd name="T50" fmla="*/ 2147483646 w 5760"/>
              <a:gd name="T51" fmla="*/ 2147483646 h 1060"/>
              <a:gd name="T52" fmla="*/ 2147483646 w 5760"/>
              <a:gd name="T53" fmla="*/ 2147483646 h 1060"/>
              <a:gd name="T54" fmla="*/ 0 w 5760"/>
              <a:gd name="T55" fmla="*/ 2147483646 h 1060"/>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3" name="Freeform 9"/>
          <p:cNvSpPr>
            <a:spLocks/>
          </p:cNvSpPr>
          <p:nvPr/>
        </p:nvSpPr>
        <p:spPr bwMode="white">
          <a:xfrm>
            <a:off x="0" y="-20638"/>
            <a:ext cx="8388350" cy="1068388"/>
          </a:xfrm>
          <a:custGeom>
            <a:avLst/>
            <a:gdLst>
              <a:gd name="T0" fmla="*/ 0 w 5284"/>
              <a:gd name="T1" fmla="*/ 2147483646 h 673"/>
              <a:gd name="T2" fmla="*/ 0 w 5284"/>
              <a:gd name="T3" fmla="*/ 2147483646 h 673"/>
              <a:gd name="T4" fmla="*/ 2147483646 w 5284"/>
              <a:gd name="T5" fmla="*/ 2147483646 h 673"/>
              <a:gd name="T6" fmla="*/ 2147483646 w 5284"/>
              <a:gd name="T7" fmla="*/ 2147483646 h 673"/>
              <a:gd name="T8" fmla="*/ 2147483646 w 5284"/>
              <a:gd name="T9" fmla="*/ 2147483646 h 673"/>
              <a:gd name="T10" fmla="*/ 2147483646 w 5284"/>
              <a:gd name="T11" fmla="*/ 2147483646 h 673"/>
              <a:gd name="T12" fmla="*/ 2147483646 w 5284"/>
              <a:gd name="T13" fmla="*/ 2147483646 h 673"/>
              <a:gd name="T14" fmla="*/ 2147483646 w 5284"/>
              <a:gd name="T15" fmla="*/ 2147483646 h 673"/>
              <a:gd name="T16" fmla="*/ 2147483646 w 5284"/>
              <a:gd name="T17" fmla="*/ 2147483646 h 673"/>
              <a:gd name="T18" fmla="*/ 2147483646 w 5284"/>
              <a:gd name="T19" fmla="*/ 2147483646 h 673"/>
              <a:gd name="T20" fmla="*/ 2147483646 w 5284"/>
              <a:gd name="T21" fmla="*/ 2147483646 h 673"/>
              <a:gd name="T22" fmla="*/ 2147483646 w 5284"/>
              <a:gd name="T23" fmla="*/ 2147483646 h 673"/>
              <a:gd name="T24" fmla="*/ 2147483646 w 5284"/>
              <a:gd name="T25" fmla="*/ 2147483646 h 673"/>
              <a:gd name="T26" fmla="*/ 2147483646 w 5284"/>
              <a:gd name="T27" fmla="*/ 2147483646 h 673"/>
              <a:gd name="T28" fmla="*/ 2147483646 w 5284"/>
              <a:gd name="T29" fmla="*/ 2147483646 h 673"/>
              <a:gd name="T30" fmla="*/ 2147483646 w 5284"/>
              <a:gd name="T31" fmla="*/ 2147483646 h 673"/>
              <a:gd name="T32" fmla="*/ 2147483646 w 5284"/>
              <a:gd name="T33" fmla="*/ 2147483646 h 673"/>
              <a:gd name="T34" fmla="*/ 2147483646 w 5284"/>
              <a:gd name="T35" fmla="*/ 2147483646 h 673"/>
              <a:gd name="T36" fmla="*/ 2147483646 w 5284"/>
              <a:gd name="T37" fmla="*/ 2147483646 h 673"/>
              <a:gd name="T38" fmla="*/ 2147483646 w 5284"/>
              <a:gd name="T39" fmla="*/ 2147483646 h 673"/>
              <a:gd name="T40" fmla="*/ 2147483646 w 5284"/>
              <a:gd name="T41" fmla="*/ 2147483646 h 673"/>
              <a:gd name="T42" fmla="*/ 2147483646 w 5284"/>
              <a:gd name="T43" fmla="*/ 2147483646 h 673"/>
              <a:gd name="T44" fmla="*/ 2147483646 w 5284"/>
              <a:gd name="T45" fmla="*/ 2147483646 h 673"/>
              <a:gd name="T46" fmla="*/ 2147483646 w 5284"/>
              <a:gd name="T47" fmla="*/ 2147483646 h 673"/>
              <a:gd name="T48" fmla="*/ 2147483646 w 5284"/>
              <a:gd name="T49" fmla="*/ 2147483646 h 673"/>
              <a:gd name="T50" fmla="*/ 2147483646 w 5284"/>
              <a:gd name="T51" fmla="*/ 2147483646 h 673"/>
              <a:gd name="T52" fmla="*/ 2147483646 w 5284"/>
              <a:gd name="T53" fmla="*/ 0 h 673"/>
              <a:gd name="T54" fmla="*/ 2147483646 w 5284"/>
              <a:gd name="T55" fmla="*/ 0 h 673"/>
              <a:gd name="T56" fmla="*/ 2147483646 w 5284"/>
              <a:gd name="T57" fmla="*/ 2147483646 h 673"/>
              <a:gd name="T58" fmla="*/ 2147483646 w 5284"/>
              <a:gd name="T59" fmla="*/ 2147483646 h 673"/>
              <a:gd name="T60" fmla="*/ 2147483646 w 5284"/>
              <a:gd name="T61" fmla="*/ 2147483646 h 673"/>
              <a:gd name="T62" fmla="*/ 2147483646 w 5284"/>
              <a:gd name="T63" fmla="*/ 2147483646 h 673"/>
              <a:gd name="T64" fmla="*/ 2147483646 w 5284"/>
              <a:gd name="T65" fmla="*/ 2147483646 h 673"/>
              <a:gd name="T66" fmla="*/ 2147483646 w 5284"/>
              <a:gd name="T67" fmla="*/ 2147483646 h 673"/>
              <a:gd name="T68" fmla="*/ 2147483646 w 5284"/>
              <a:gd name="T69" fmla="*/ 2147483646 h 673"/>
              <a:gd name="T70" fmla="*/ 2147483646 w 5284"/>
              <a:gd name="T71" fmla="*/ 2147483646 h 673"/>
              <a:gd name="T72" fmla="*/ 2147483646 w 5284"/>
              <a:gd name="T73" fmla="*/ 2147483646 h 673"/>
              <a:gd name="T74" fmla="*/ 2147483646 w 5284"/>
              <a:gd name="T75" fmla="*/ 2147483646 h 673"/>
              <a:gd name="T76" fmla="*/ 2147483646 w 5284"/>
              <a:gd name="T77" fmla="*/ 2147483646 h 673"/>
              <a:gd name="T78" fmla="*/ 2147483646 w 5284"/>
              <a:gd name="T79" fmla="*/ 2147483646 h 673"/>
              <a:gd name="T80" fmla="*/ 2147483646 w 5284"/>
              <a:gd name="T81" fmla="*/ 2147483646 h 673"/>
              <a:gd name="T82" fmla="*/ 2147483646 w 5284"/>
              <a:gd name="T83" fmla="*/ 2147483646 h 673"/>
              <a:gd name="T84" fmla="*/ 2147483646 w 5284"/>
              <a:gd name="T85" fmla="*/ 2147483646 h 673"/>
              <a:gd name="T86" fmla="*/ 0 w 5284"/>
              <a:gd name="T87" fmla="*/ 2147483646 h 6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cap="flat" cmpd="sng">
                <a:solidFill>
                  <a:schemeClr val="tx1"/>
                </a:solidFill>
                <a:prstDash val="solid"/>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4" name="Freeform 10"/>
          <p:cNvSpPr>
            <a:spLocks/>
          </p:cNvSpPr>
          <p:nvPr/>
        </p:nvSpPr>
        <p:spPr bwMode="white">
          <a:xfrm>
            <a:off x="0" y="-20638"/>
            <a:ext cx="4578350" cy="454026"/>
          </a:xfrm>
          <a:custGeom>
            <a:avLst/>
            <a:gdLst>
              <a:gd name="T0" fmla="*/ 0 w 2884"/>
              <a:gd name="T1" fmla="*/ 0 h 286"/>
              <a:gd name="T2" fmla="*/ 0 w 2884"/>
              <a:gd name="T3" fmla="*/ 2147483646 h 286"/>
              <a:gd name="T4" fmla="*/ 2147483646 w 2884"/>
              <a:gd name="T5" fmla="*/ 2147483646 h 286"/>
              <a:gd name="T6" fmla="*/ 2147483646 w 2884"/>
              <a:gd name="T7" fmla="*/ 2147483646 h 286"/>
              <a:gd name="T8" fmla="*/ 2147483646 w 2884"/>
              <a:gd name="T9" fmla="*/ 2147483646 h 286"/>
              <a:gd name="T10" fmla="*/ 2147483646 w 2884"/>
              <a:gd name="T11" fmla="*/ 2147483646 h 286"/>
              <a:gd name="T12" fmla="*/ 2147483646 w 2884"/>
              <a:gd name="T13" fmla="*/ 2147483646 h 286"/>
              <a:gd name="T14" fmla="*/ 2147483646 w 2884"/>
              <a:gd name="T15" fmla="*/ 2147483646 h 286"/>
              <a:gd name="T16" fmla="*/ 2147483646 w 2884"/>
              <a:gd name="T17" fmla="*/ 2147483646 h 286"/>
              <a:gd name="T18" fmla="*/ 2147483646 w 2884"/>
              <a:gd name="T19" fmla="*/ 2147483646 h 286"/>
              <a:gd name="T20" fmla="*/ 2147483646 w 2884"/>
              <a:gd name="T21" fmla="*/ 2147483646 h 286"/>
              <a:gd name="T22" fmla="*/ 2147483646 w 2884"/>
              <a:gd name="T23" fmla="*/ 2147483646 h 286"/>
              <a:gd name="T24" fmla="*/ 2147483646 w 2884"/>
              <a:gd name="T25" fmla="*/ 2147483646 h 286"/>
              <a:gd name="T26" fmla="*/ 2147483646 w 2884"/>
              <a:gd name="T27" fmla="*/ 2147483646 h 286"/>
              <a:gd name="T28" fmla="*/ 2147483646 w 2884"/>
              <a:gd name="T29" fmla="*/ 0 h 286"/>
              <a:gd name="T30" fmla="*/ 0 w 2884"/>
              <a:gd name="T31" fmla="*/ 0 h 28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type="none" w="sm" len="sm"/>
                <a:tailEnd type="none" w="sm" len="sm"/>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sk-SK"/>
          </a:p>
        </p:txBody>
      </p:sp>
      <p:sp>
        <p:nvSpPr>
          <p:cNvPr id="1035" name="Rectangle 11"/>
          <p:cNvSpPr>
            <a:spLocks noGrp="1" noChangeArrowheads="1"/>
          </p:cNvSpPr>
          <p:nvPr>
            <p:ph type="title"/>
          </p:nvPr>
        </p:nvSpPr>
        <p:spPr bwMode="auto">
          <a:xfrm>
            <a:off x="685800" y="381000"/>
            <a:ext cx="7772400" cy="1371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CA" altLang="sk-SK"/>
              <a:t>Klepnutím upravíte styl předlohy nadpisu.</a:t>
            </a:r>
          </a:p>
        </p:txBody>
      </p:sp>
      <p:sp>
        <p:nvSpPr>
          <p:cNvPr id="1036" name="Rectangle 12"/>
          <p:cNvSpPr>
            <a:spLocks noGrp="1" noChangeArrowheads="1"/>
          </p:cNvSpPr>
          <p:nvPr>
            <p:ph type="body" idx="1"/>
          </p:nvPr>
        </p:nvSpPr>
        <p:spPr bwMode="auto">
          <a:xfrm>
            <a:off x="685800" y="1981200"/>
            <a:ext cx="7772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CA" altLang="sk-SK"/>
              <a:t>Klepnutím upravíte styly předlohy textu.</a:t>
            </a:r>
          </a:p>
          <a:p>
            <a:pPr lvl="1"/>
            <a:r>
              <a:rPr lang="en-CA" altLang="sk-SK"/>
              <a:t>Druhá úroveň</a:t>
            </a:r>
          </a:p>
          <a:p>
            <a:pPr lvl="2"/>
            <a:r>
              <a:rPr lang="en-CA" altLang="sk-SK"/>
              <a:t>Třetí úroveň</a:t>
            </a:r>
          </a:p>
          <a:p>
            <a:pPr lvl="3"/>
            <a:r>
              <a:rPr lang="en-CA" altLang="sk-SK"/>
              <a:t>Čtvrtá úroveň</a:t>
            </a:r>
          </a:p>
          <a:p>
            <a:pPr lvl="4"/>
            <a:r>
              <a:rPr lang="en-CA" altLang="sk-SK"/>
              <a:t>Pátá úroveň</a:t>
            </a:r>
          </a:p>
        </p:txBody>
      </p:sp>
      <p:sp>
        <p:nvSpPr>
          <p:cNvPr id="13325" name="Rectangle 13"/>
          <p:cNvSpPr>
            <a:spLocks noGrp="1" noChangeArrowheads="1"/>
          </p:cNvSpPr>
          <p:nvPr>
            <p:ph type="dt" sz="half" idx="2"/>
          </p:nvPr>
        </p:nvSpPr>
        <p:spPr bwMode="auto">
          <a:xfrm>
            <a:off x="6858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atin typeface="Times New Roman" pitchFamily="18" charset="-18"/>
              </a:defRPr>
            </a:lvl1pPr>
          </a:lstStyle>
          <a:p>
            <a:pPr>
              <a:defRPr/>
            </a:pPr>
            <a:endParaRPr lang="en-CA"/>
          </a:p>
        </p:txBody>
      </p:sp>
      <p:sp>
        <p:nvSpPr>
          <p:cNvPr id="13326" name="Rectangle 14"/>
          <p:cNvSpPr>
            <a:spLocks noGrp="1" noChangeArrowheads="1"/>
          </p:cNvSpPr>
          <p:nvPr>
            <p:ph type="ftr" sz="quarter" idx="3"/>
          </p:nvPr>
        </p:nvSpPr>
        <p:spPr bwMode="auto">
          <a:xfrm>
            <a:off x="3124200" y="62484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atin typeface="Times New Roman" pitchFamily="18" charset="-18"/>
              </a:defRPr>
            </a:lvl1pPr>
          </a:lstStyle>
          <a:p>
            <a:pPr>
              <a:defRPr/>
            </a:pPr>
            <a:endParaRPr lang="en-CA"/>
          </a:p>
        </p:txBody>
      </p:sp>
      <p:sp>
        <p:nvSpPr>
          <p:cNvPr id="13327" name="Rectangle 15"/>
          <p:cNvSpPr>
            <a:spLocks noGrp="1" noChangeArrowheads="1"/>
          </p:cNvSpPr>
          <p:nvPr>
            <p:ph type="sldNum" sz="quarter" idx="4"/>
          </p:nvPr>
        </p:nvSpPr>
        <p:spPr bwMode="auto">
          <a:xfrm>
            <a:off x="6553200" y="62484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pPr>
              <a:defRPr/>
            </a:pPr>
            <a:fld id="{88A86985-559C-4EED-8CD5-DEF5AEEEA2A3}" type="slidenum">
              <a:rPr lang="en-CA" altLang="sk-SK"/>
              <a:pPr>
                <a:defRPr/>
              </a:pPr>
              <a:t>‹#›</a:t>
            </a:fld>
            <a:endParaRPr lang="en-CA" altLang="sk-SK"/>
          </a:p>
        </p:txBody>
      </p:sp>
    </p:spTree>
  </p:cSld>
  <p:clrMap bg1="dk2" tx1="lt1" bg2="dk1" tx2="lt2" accent1="accent1" accent2="accent2" accent3="accent3" accent4="accent4" accent5="accent5" accent6="accent6" hlink="hlink" folHlink="folHlink"/>
  <p:sldLayoutIdLst>
    <p:sldLayoutId id="2147483884" r:id="rId1"/>
    <p:sldLayoutId id="2147483873" r:id="rId2"/>
    <p:sldLayoutId id="2147483874" r:id="rId3"/>
    <p:sldLayoutId id="2147483875" r:id="rId4"/>
    <p:sldLayoutId id="2147483876" r:id="rId5"/>
    <p:sldLayoutId id="2147483877" r:id="rId6"/>
    <p:sldLayoutId id="2147483878" r:id="rId7"/>
    <p:sldLayoutId id="2147483879" r:id="rId8"/>
    <p:sldLayoutId id="2147483880" r:id="rId9"/>
    <p:sldLayoutId id="2147483881" r:id="rId10"/>
    <p:sldLayoutId id="2147483882" r:id="rId11"/>
    <p:sldLayoutId id="2147483883" r:id="rId12"/>
  </p:sldLayoutIdLst>
  <p:transition>
    <p:zoom/>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 presetClass="entr" presetSubtype="8" fill="hold" grpId="0" nodeType="afterEffect">
                                  <p:stCondLst>
                                    <p:cond delay="100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subTnLst>
                                    <p:set>
                                      <p:cBhvr override="childStyle">
                                        <p:cTn dur="1" fill="hold" display="0" masterRel="sameClick" afterEffect="1">
                                          <p:stCondLst>
                                            <p:cond evt="end" delay="0">
                                              <p:tn val="5"/>
                                            </p:cond>
                                          </p:stCondLst>
                                        </p:cTn>
                                        <p:tgtEl>
                                          <p:spTgt spid="1331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Lst>
  </p:timing>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Times New Roman" pitchFamily="18" charset="-18"/>
        </a:defRPr>
      </a:lvl2pPr>
      <a:lvl3pPr algn="ctr" rtl="0" eaLnBrk="0" fontAlgn="base" hangingPunct="0">
        <a:spcBef>
          <a:spcPct val="0"/>
        </a:spcBef>
        <a:spcAft>
          <a:spcPct val="0"/>
        </a:spcAft>
        <a:defRPr sz="4400">
          <a:solidFill>
            <a:schemeClr val="tx2"/>
          </a:solidFill>
          <a:latin typeface="Times New Roman" pitchFamily="18" charset="-18"/>
        </a:defRPr>
      </a:lvl3pPr>
      <a:lvl4pPr algn="ctr" rtl="0" eaLnBrk="0" fontAlgn="base" hangingPunct="0">
        <a:spcBef>
          <a:spcPct val="0"/>
        </a:spcBef>
        <a:spcAft>
          <a:spcPct val="0"/>
        </a:spcAft>
        <a:defRPr sz="4400">
          <a:solidFill>
            <a:schemeClr val="tx2"/>
          </a:solidFill>
          <a:latin typeface="Times New Roman" pitchFamily="18" charset="-18"/>
        </a:defRPr>
      </a:lvl4pPr>
      <a:lvl5pPr algn="ctr" rtl="0" eaLnBrk="0" fontAlgn="base" hangingPunct="0">
        <a:spcBef>
          <a:spcPct val="0"/>
        </a:spcBef>
        <a:spcAft>
          <a:spcPct val="0"/>
        </a:spcAft>
        <a:defRPr sz="4400">
          <a:solidFill>
            <a:schemeClr val="tx2"/>
          </a:solidFill>
          <a:latin typeface="Times New Roman" pitchFamily="18" charset="-18"/>
        </a:defRPr>
      </a:lvl5pPr>
      <a:lvl6pPr marL="457200" algn="ctr" rtl="0" eaLnBrk="0" fontAlgn="base" hangingPunct="0">
        <a:spcBef>
          <a:spcPct val="0"/>
        </a:spcBef>
        <a:spcAft>
          <a:spcPct val="0"/>
        </a:spcAft>
        <a:defRPr sz="4400">
          <a:solidFill>
            <a:schemeClr val="tx2"/>
          </a:solidFill>
          <a:latin typeface="Times New Roman" pitchFamily="18" charset="-18"/>
        </a:defRPr>
      </a:lvl6pPr>
      <a:lvl7pPr marL="914400" algn="ctr" rtl="0" eaLnBrk="0" fontAlgn="base" hangingPunct="0">
        <a:spcBef>
          <a:spcPct val="0"/>
        </a:spcBef>
        <a:spcAft>
          <a:spcPct val="0"/>
        </a:spcAft>
        <a:defRPr sz="4400">
          <a:solidFill>
            <a:schemeClr val="tx2"/>
          </a:solidFill>
          <a:latin typeface="Times New Roman" pitchFamily="18" charset="-18"/>
        </a:defRPr>
      </a:lvl7pPr>
      <a:lvl8pPr marL="1371600" algn="ctr" rtl="0" eaLnBrk="0" fontAlgn="base" hangingPunct="0">
        <a:spcBef>
          <a:spcPct val="0"/>
        </a:spcBef>
        <a:spcAft>
          <a:spcPct val="0"/>
        </a:spcAft>
        <a:defRPr sz="4400">
          <a:solidFill>
            <a:schemeClr val="tx2"/>
          </a:solidFill>
          <a:latin typeface="Times New Roman" pitchFamily="18" charset="-18"/>
        </a:defRPr>
      </a:lvl8pPr>
      <a:lvl9pPr marL="1828800" algn="ctr" rtl="0" eaLnBrk="0" fontAlgn="base" hangingPunct="0">
        <a:spcBef>
          <a:spcPct val="0"/>
        </a:spcBef>
        <a:spcAft>
          <a:spcPct val="0"/>
        </a:spcAft>
        <a:defRPr sz="4400">
          <a:solidFill>
            <a:schemeClr val="tx2"/>
          </a:solidFill>
          <a:latin typeface="Times New Roman" pitchFamily="18" charset="-18"/>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152400" y="0"/>
            <a:ext cx="8883650" cy="6721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lgn="ctr">
              <a:spcBef>
                <a:spcPct val="0"/>
              </a:spcBef>
              <a:buFontTx/>
              <a:buNone/>
            </a:pPr>
            <a:endParaRPr lang="en-GB" altLang="sk-SK" sz="1200" b="1" dirty="0">
              <a:solidFill>
                <a:srgbClr val="FFFF00"/>
              </a:solidFill>
              <a:latin typeface="Arial" panose="020B0604020202020204" pitchFamily="34" charset="0"/>
            </a:endParaRPr>
          </a:p>
          <a:p>
            <a:pPr algn="ctr">
              <a:spcBef>
                <a:spcPct val="0"/>
              </a:spcBef>
              <a:buFontTx/>
              <a:buNone/>
            </a:pPr>
            <a:endParaRPr lang="en-GB" altLang="sk-SK" sz="1600" b="1" dirty="0">
              <a:solidFill>
                <a:srgbClr val="FFFF00"/>
              </a:solidFill>
              <a:latin typeface="Arial" panose="020B0604020202020204" pitchFamily="34" charset="0"/>
            </a:endParaRPr>
          </a:p>
          <a:p>
            <a:pPr algn="ctr">
              <a:spcBef>
                <a:spcPct val="0"/>
              </a:spcBef>
              <a:buFontTx/>
              <a:buNone/>
            </a:pPr>
            <a:endParaRPr lang="en-GB" altLang="sk-SK" sz="4800" b="1" dirty="0"/>
          </a:p>
          <a:p>
            <a:pPr algn="ctr">
              <a:spcBef>
                <a:spcPct val="0"/>
              </a:spcBef>
              <a:buFontTx/>
              <a:buNone/>
            </a:pPr>
            <a:endParaRPr lang="sk-SK" altLang="sk-SK" sz="2400" b="1" dirty="0"/>
          </a:p>
          <a:p>
            <a:pPr algn="ctr">
              <a:spcBef>
                <a:spcPct val="0"/>
              </a:spcBef>
              <a:buFontTx/>
              <a:buNone/>
            </a:pPr>
            <a:endParaRPr lang="sk-SK" altLang="sk-SK" sz="2400" b="1" dirty="0"/>
          </a:p>
          <a:p>
            <a:pPr algn="ctr">
              <a:spcBef>
                <a:spcPct val="0"/>
              </a:spcBef>
              <a:buFontTx/>
              <a:buNone/>
            </a:pPr>
            <a:endParaRPr lang="sk-SK" altLang="sk-SK" sz="2400" b="1" dirty="0">
              <a:solidFill>
                <a:schemeClr val="tx2">
                  <a:lumMod val="75000"/>
                </a:schemeClr>
              </a:solidFill>
            </a:endParaRPr>
          </a:p>
          <a:p>
            <a:pPr algn="ctr">
              <a:lnSpc>
                <a:spcPts val="4400"/>
              </a:lnSpc>
              <a:spcBef>
                <a:spcPct val="0"/>
              </a:spcBef>
              <a:buFontTx/>
              <a:buNone/>
            </a:pPr>
            <a:r>
              <a:rPr lang="sk-SK" altLang="sk-SK" sz="4500" b="1" dirty="0">
                <a:solidFill>
                  <a:schemeClr val="tx2">
                    <a:lumMod val="75000"/>
                  </a:schemeClr>
                </a:solidFill>
              </a:rPr>
              <a:t>Dôchodkový systém </a:t>
            </a:r>
          </a:p>
          <a:p>
            <a:pPr algn="ctr">
              <a:lnSpc>
                <a:spcPts val="4400"/>
              </a:lnSpc>
              <a:spcBef>
                <a:spcPct val="0"/>
              </a:spcBef>
              <a:buFontTx/>
              <a:buNone/>
            </a:pPr>
            <a:r>
              <a:rPr lang="sk-SK" altLang="sk-SK" sz="4500" b="1" dirty="0">
                <a:solidFill>
                  <a:schemeClr val="tx2">
                    <a:lumMod val="75000"/>
                  </a:schemeClr>
                </a:solidFill>
              </a:rPr>
              <a:t>v Slovenskej republike</a:t>
            </a:r>
          </a:p>
          <a:p>
            <a:pPr algn="ctr">
              <a:lnSpc>
                <a:spcPts val="4400"/>
              </a:lnSpc>
              <a:spcBef>
                <a:spcPct val="0"/>
              </a:spcBef>
              <a:buFontTx/>
              <a:buNone/>
            </a:pPr>
            <a:endParaRPr lang="sk-SK" altLang="sk-SK" sz="4800" b="1" dirty="0">
              <a:solidFill>
                <a:schemeClr val="accent1"/>
              </a:solidFill>
              <a:latin typeface="Arial" panose="020B0604020202020204" pitchFamily="34" charset="0"/>
            </a:endParaRPr>
          </a:p>
          <a:p>
            <a:pPr algn="ctr">
              <a:spcBef>
                <a:spcPct val="0"/>
              </a:spcBef>
              <a:buFontTx/>
              <a:buNone/>
            </a:pPr>
            <a:endParaRPr lang="sk-SK" altLang="sk-SK" sz="2400" dirty="0">
              <a:solidFill>
                <a:schemeClr val="tx2"/>
              </a:solidFill>
            </a:endParaRPr>
          </a:p>
          <a:p>
            <a:pPr algn="ctr">
              <a:spcBef>
                <a:spcPct val="0"/>
              </a:spcBef>
              <a:buFontTx/>
              <a:buNone/>
            </a:pPr>
            <a:endParaRPr lang="sk-SK" altLang="sk-SK" sz="2400" dirty="0">
              <a:solidFill>
                <a:schemeClr val="tx2"/>
              </a:solidFill>
            </a:endParaRPr>
          </a:p>
          <a:p>
            <a:pPr algn="ctr">
              <a:spcBef>
                <a:spcPct val="0"/>
              </a:spcBef>
              <a:buFontTx/>
              <a:buNone/>
            </a:pPr>
            <a:endParaRPr lang="sk-SK" altLang="sk-SK" sz="2400" dirty="0">
              <a:solidFill>
                <a:schemeClr val="tx2"/>
              </a:solidFill>
            </a:endParaRPr>
          </a:p>
          <a:p>
            <a:pPr algn="ctr">
              <a:spcBef>
                <a:spcPct val="0"/>
              </a:spcBef>
              <a:buFontTx/>
              <a:buNone/>
            </a:pPr>
            <a:endParaRPr lang="sk-SK" altLang="sk-SK" sz="2400" dirty="0">
              <a:solidFill>
                <a:schemeClr val="tx2"/>
              </a:solidFill>
            </a:endParaRPr>
          </a:p>
          <a:p>
            <a:pPr algn="ctr">
              <a:lnSpc>
                <a:spcPct val="80000"/>
              </a:lnSpc>
              <a:spcBef>
                <a:spcPct val="0"/>
              </a:spcBef>
              <a:buFontTx/>
              <a:buNone/>
            </a:pPr>
            <a:r>
              <a:rPr lang="sk-SK" altLang="sk-SK" sz="2400" dirty="0">
                <a:solidFill>
                  <a:srgbClr val="FFFF00"/>
                </a:solidFill>
                <a:latin typeface="+mj-lt"/>
              </a:rPr>
              <a:t>Medzinárodná konferencia ČMKOS</a:t>
            </a:r>
          </a:p>
          <a:p>
            <a:pPr algn="ctr">
              <a:lnSpc>
                <a:spcPct val="80000"/>
              </a:lnSpc>
              <a:spcBef>
                <a:spcPct val="0"/>
              </a:spcBef>
              <a:buFontTx/>
              <a:buNone/>
            </a:pPr>
            <a:r>
              <a:rPr lang="sk-SK" altLang="sk-SK" sz="2400" dirty="0">
                <a:solidFill>
                  <a:srgbClr val="FFFF00"/>
                </a:solidFill>
                <a:latin typeface="+mj-lt"/>
              </a:rPr>
              <a:t>„</a:t>
            </a:r>
            <a:r>
              <a:rPr lang="sk-SK" altLang="sk-SK" sz="2400" dirty="0" err="1">
                <a:solidFill>
                  <a:srgbClr val="FFFF00"/>
                </a:solidFill>
                <a:latin typeface="+mj-lt"/>
              </a:rPr>
              <a:t>Social</a:t>
            </a:r>
            <a:r>
              <a:rPr lang="sk-SK" altLang="sk-SK" sz="2400" dirty="0">
                <a:solidFill>
                  <a:srgbClr val="FFFF00"/>
                </a:solidFill>
                <a:latin typeface="+mj-lt"/>
              </a:rPr>
              <a:t> </a:t>
            </a:r>
            <a:r>
              <a:rPr lang="sk-SK" altLang="sk-SK" sz="2400" dirty="0" err="1">
                <a:solidFill>
                  <a:srgbClr val="FFFF00"/>
                </a:solidFill>
                <a:latin typeface="+mj-lt"/>
              </a:rPr>
              <a:t>protection</a:t>
            </a:r>
            <a:r>
              <a:rPr lang="sk-SK" altLang="sk-SK" sz="2400" dirty="0">
                <a:solidFill>
                  <a:srgbClr val="FFFF00"/>
                </a:solidFill>
                <a:latin typeface="+mj-lt"/>
              </a:rPr>
              <a:t> of </a:t>
            </a:r>
            <a:r>
              <a:rPr lang="sk-SK" altLang="sk-SK" sz="2400" dirty="0" err="1">
                <a:solidFill>
                  <a:srgbClr val="FFFF00"/>
                </a:solidFill>
                <a:latin typeface="+mj-lt"/>
              </a:rPr>
              <a:t>employees</a:t>
            </a:r>
            <a:r>
              <a:rPr lang="sk-SK" altLang="sk-SK" sz="2400" dirty="0">
                <a:solidFill>
                  <a:srgbClr val="FFFF00"/>
                </a:solidFill>
                <a:latin typeface="+mj-lt"/>
              </a:rPr>
              <a:t> in </a:t>
            </a:r>
            <a:r>
              <a:rPr lang="sk-SK" altLang="sk-SK" sz="2400" dirty="0" err="1">
                <a:solidFill>
                  <a:srgbClr val="FFFF00"/>
                </a:solidFill>
                <a:latin typeface="+mj-lt"/>
              </a:rPr>
              <a:t>Europe</a:t>
            </a:r>
            <a:r>
              <a:rPr lang="sk-SK" altLang="sk-SK" sz="2400" dirty="0">
                <a:solidFill>
                  <a:srgbClr val="FFFF00"/>
                </a:solidFill>
                <a:latin typeface="+mj-lt"/>
              </a:rPr>
              <a:t>“</a:t>
            </a:r>
          </a:p>
          <a:p>
            <a:pPr algn="ctr">
              <a:lnSpc>
                <a:spcPct val="80000"/>
              </a:lnSpc>
              <a:spcBef>
                <a:spcPct val="0"/>
              </a:spcBef>
              <a:buFontTx/>
              <a:buNone/>
            </a:pPr>
            <a:r>
              <a:rPr lang="sk-SK" altLang="sk-SK" sz="2400" dirty="0">
                <a:solidFill>
                  <a:srgbClr val="FFFF00"/>
                </a:solidFill>
                <a:latin typeface="+mj-lt"/>
              </a:rPr>
              <a:t>Praha, 11. októbra 2017</a:t>
            </a:r>
          </a:p>
          <a:p>
            <a:pPr algn="ctr">
              <a:lnSpc>
                <a:spcPct val="80000"/>
              </a:lnSpc>
              <a:spcBef>
                <a:spcPct val="0"/>
              </a:spcBef>
              <a:buFontTx/>
              <a:buNone/>
            </a:pPr>
            <a:r>
              <a:rPr lang="sk-SK" altLang="sk-SK" sz="2400" b="1" dirty="0">
                <a:solidFill>
                  <a:srgbClr val="FFFF00"/>
                </a:solidFill>
                <a:latin typeface="+mj-lt"/>
              </a:rPr>
              <a:t>JUDr. Mária Svoreňová, KOZ SR, LLA </a:t>
            </a:r>
          </a:p>
        </p:txBody>
      </p:sp>
    </p:spTree>
  </p:cSld>
  <p:clrMapOvr>
    <a:masterClrMapping/>
  </p:clrMapOvr>
  <p:transition>
    <p:zoom/>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
          <p:cNvSpPr txBox="1">
            <a:spLocks noChangeArrowheads="1"/>
          </p:cNvSpPr>
          <p:nvPr/>
        </p:nvSpPr>
        <p:spPr bwMode="auto">
          <a:xfrm>
            <a:off x="0" y="1268760"/>
            <a:ext cx="9144000" cy="53288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spcBef>
                <a:spcPct val="0"/>
              </a:spcBef>
              <a:buFontTx/>
              <a:buNone/>
            </a:pPr>
            <a:r>
              <a:rPr lang="sk-SK" altLang="sk-SK" b="1" dirty="0">
                <a:solidFill>
                  <a:srgbClr val="FFFF00"/>
                </a:solidFill>
                <a:ea typeface="SimSun" panose="02010600030101010101" pitchFamily="2" charset="-122"/>
              </a:rPr>
              <a:t>1. všeobecný vymeriavací základ – celoštátna priemerná mzda - VVZ</a:t>
            </a:r>
          </a:p>
          <a:p>
            <a:pPr>
              <a:spcBef>
                <a:spcPct val="0"/>
              </a:spcBef>
              <a:buFontTx/>
              <a:buNone/>
            </a:pPr>
            <a:r>
              <a:rPr lang="en-GB" altLang="sk-SK" b="1" dirty="0">
                <a:solidFill>
                  <a:srgbClr val="FFFF00"/>
                </a:solidFill>
                <a:ea typeface="SimSun" panose="02010600030101010101" pitchFamily="2" charset="-122"/>
              </a:rPr>
              <a:t>2. </a:t>
            </a:r>
            <a:r>
              <a:rPr lang="sk-SK" altLang="sk-SK" b="1" dirty="0">
                <a:solidFill>
                  <a:srgbClr val="FFFF00"/>
                </a:solidFill>
                <a:ea typeface="SimSun" panose="02010600030101010101" pitchFamily="2" charset="-122"/>
              </a:rPr>
              <a:t>osobný vymeriavací základ – mzda</a:t>
            </a:r>
            <a:r>
              <a:rPr lang="sk-SK" altLang="sk-SK" b="1" dirty="0">
                <a:solidFill>
                  <a:srgbClr val="FFFF00"/>
                </a:solidFill>
              </a:rPr>
              <a:t> - OVZ</a:t>
            </a:r>
          </a:p>
          <a:p>
            <a:pPr>
              <a:spcBef>
                <a:spcPct val="0"/>
              </a:spcBef>
              <a:buFontTx/>
              <a:buNone/>
            </a:pPr>
            <a:r>
              <a:rPr lang="en-GB" altLang="sk-SK" b="1" dirty="0">
                <a:solidFill>
                  <a:srgbClr val="FFFF00"/>
                </a:solidFill>
                <a:ea typeface="SimSun" panose="02010600030101010101" pitchFamily="2" charset="-122"/>
              </a:rPr>
              <a:t>3. </a:t>
            </a:r>
            <a:r>
              <a:rPr lang="sk-SK" altLang="sk-SK" b="1" dirty="0">
                <a:solidFill>
                  <a:srgbClr val="FFFF00"/>
                </a:solidFill>
                <a:ea typeface="SimSun" panose="02010600030101010101" pitchFamily="2" charset="-122"/>
              </a:rPr>
              <a:t>osobný mzdový bod - OMB = OVZ : VVZ </a:t>
            </a:r>
          </a:p>
          <a:p>
            <a:pPr>
              <a:spcBef>
                <a:spcPct val="0"/>
              </a:spcBef>
              <a:buFontTx/>
              <a:buNone/>
            </a:pPr>
            <a:r>
              <a:rPr lang="sk-SK" altLang="sk-SK" b="1" dirty="0">
                <a:solidFill>
                  <a:srgbClr val="FFFF00"/>
                </a:solidFill>
                <a:ea typeface="SimSun" panose="02010600030101010101" pitchFamily="2" charset="-122"/>
              </a:rPr>
              <a:t>4. priemerný osobný mzdový bod - POMB</a:t>
            </a:r>
          </a:p>
          <a:p>
            <a:pPr>
              <a:spcBef>
                <a:spcPct val="0"/>
              </a:spcBef>
              <a:buFontTx/>
              <a:buNone/>
            </a:pPr>
            <a:r>
              <a:rPr lang="sk-SK" altLang="sk-SK" b="1" dirty="0">
                <a:solidFill>
                  <a:srgbClr val="FFFF00"/>
                </a:solidFill>
                <a:ea typeface="SimSun" panose="02010600030101010101" pitchFamily="2" charset="-122"/>
              </a:rPr>
              <a:t>5. Aktuálna dôchodková hodnota - 201</a:t>
            </a:r>
            <a:r>
              <a:rPr lang="sk-SK" altLang="sk-SK" b="1" dirty="0">
                <a:solidFill>
                  <a:srgbClr val="FFFF00"/>
                </a:solidFill>
              </a:rPr>
              <a:t>7</a:t>
            </a:r>
            <a:r>
              <a:rPr lang="sk-SK" altLang="sk-SK" b="1" dirty="0">
                <a:solidFill>
                  <a:srgbClr val="FFFF00"/>
                </a:solidFill>
                <a:ea typeface="SimSun" panose="02010600030101010101" pitchFamily="2" charset="-122"/>
              </a:rPr>
              <a:t> = </a:t>
            </a:r>
            <a:r>
              <a:rPr lang="sk-SK" altLang="sk-SK" b="1" dirty="0">
                <a:solidFill>
                  <a:srgbClr val="FFFF00"/>
                </a:solidFill>
                <a:ea typeface="SimSun" panose="02010600030101010101" pitchFamily="2" charset="-122"/>
                <a:cs typeface="Arial" panose="020B0604020202020204" pitchFamily="34" charset="0"/>
              </a:rPr>
              <a:t>11,3</a:t>
            </a:r>
            <a:r>
              <a:rPr lang="sk-SK" altLang="sk-SK" b="1" dirty="0">
                <a:solidFill>
                  <a:srgbClr val="FFFF00"/>
                </a:solidFill>
                <a:ea typeface="SimSun" panose="02010600030101010101" pitchFamily="2" charset="-122"/>
              </a:rPr>
              <a:t>505 </a:t>
            </a:r>
          </a:p>
          <a:p>
            <a:pPr>
              <a:spcBef>
                <a:spcPct val="0"/>
              </a:spcBef>
              <a:buFontTx/>
              <a:buNone/>
            </a:pPr>
            <a:r>
              <a:rPr lang="en-GB" altLang="sk-SK" b="1" dirty="0">
                <a:solidFill>
                  <a:srgbClr val="FFFF00"/>
                </a:solidFill>
                <a:ea typeface="SimSun" panose="02010600030101010101" pitchFamily="2" charset="-122"/>
              </a:rPr>
              <a:t>6. </a:t>
            </a:r>
            <a:r>
              <a:rPr lang="sk-SK" altLang="sk-SK" b="1" dirty="0">
                <a:solidFill>
                  <a:srgbClr val="FFFF00"/>
                </a:solidFill>
                <a:ea typeface="SimSun" panose="02010600030101010101" pitchFamily="2" charset="-122"/>
              </a:rPr>
              <a:t>Výpočet starobného dôchodku:</a:t>
            </a:r>
          </a:p>
          <a:p>
            <a:pPr>
              <a:spcBef>
                <a:spcPct val="0"/>
              </a:spcBef>
              <a:buFontTx/>
              <a:buNone/>
            </a:pPr>
            <a:r>
              <a:rPr lang="sk-SK" altLang="sk-SK" dirty="0">
                <a:solidFill>
                  <a:srgbClr val="FFFF00"/>
                </a:solidFill>
                <a:ea typeface="SimSun" panose="02010600030101010101" pitchFamily="2" charset="-122"/>
              </a:rPr>
              <a:t>     </a:t>
            </a:r>
            <a:r>
              <a:rPr lang="sk-SK" altLang="sk-SK" sz="2800" dirty="0">
                <a:solidFill>
                  <a:srgbClr val="FFFF00"/>
                </a:solidFill>
                <a:ea typeface="SimSun" panose="02010600030101010101" pitchFamily="2" charset="-122"/>
              </a:rPr>
              <a:t>súčin POMB, obdobia dôchodkového poistenia a aktuálnej dôchodkovej hodnoty</a:t>
            </a:r>
          </a:p>
          <a:p>
            <a:pPr>
              <a:spcBef>
                <a:spcPct val="0"/>
              </a:spcBef>
              <a:buFontTx/>
              <a:buNone/>
            </a:pPr>
            <a:r>
              <a:rPr lang="sk-SK" altLang="sk-SK" sz="2800" dirty="0">
                <a:solidFill>
                  <a:srgbClr val="FFFF00"/>
                </a:solidFill>
                <a:ea typeface="SimSun" panose="02010600030101010101" pitchFamily="2" charset="-122"/>
              </a:rPr>
              <a:t>napr.</a:t>
            </a:r>
            <a:r>
              <a:rPr lang="sk-SK" altLang="sk-SK" sz="2800" b="1" dirty="0">
                <a:solidFill>
                  <a:srgbClr val="FFFF00"/>
                </a:solidFill>
                <a:ea typeface="SimSun" panose="02010600030101010101" pitchFamily="2" charset="-122"/>
              </a:rPr>
              <a:t> </a:t>
            </a:r>
            <a:r>
              <a:rPr lang="sk-SK" altLang="sk-SK" sz="2800" b="1" dirty="0">
                <a:solidFill>
                  <a:srgbClr val="FFFF00"/>
                </a:solidFill>
              </a:rPr>
              <a:t>(</a:t>
            </a:r>
            <a:r>
              <a:rPr lang="sk-SK" altLang="sk-SK" sz="2800" dirty="0">
                <a:solidFill>
                  <a:srgbClr val="FFFF00"/>
                </a:solidFill>
                <a:ea typeface="SimSun" panose="02010600030101010101" pitchFamily="2" charset="-122"/>
              </a:rPr>
              <a:t>POMB 1</a:t>
            </a:r>
            <a:r>
              <a:rPr lang="en-US" altLang="sk-SK" sz="2800" dirty="0">
                <a:solidFill>
                  <a:srgbClr val="FF0000"/>
                </a:solidFill>
                <a:ea typeface="SimSun" panose="02010600030101010101" pitchFamily="2" charset="-122"/>
              </a:rPr>
              <a:t>[</a:t>
            </a:r>
            <a:r>
              <a:rPr lang="sk-SK" altLang="sk-SK" sz="2800" dirty="0">
                <a:solidFill>
                  <a:srgbClr val="FF0000"/>
                </a:solidFill>
                <a:ea typeface="SimSun" panose="02010600030101010101" pitchFamily="2" charset="-122"/>
              </a:rPr>
              <a:t>912</a:t>
            </a:r>
            <a:r>
              <a:rPr lang="en-US" altLang="sk-SK" sz="2800" dirty="0">
                <a:solidFill>
                  <a:srgbClr val="FF0000"/>
                </a:solidFill>
                <a:ea typeface="SimSun" panose="02010600030101010101" pitchFamily="2" charset="-122"/>
              </a:rPr>
              <a:t> Euro]</a:t>
            </a:r>
            <a:r>
              <a:rPr lang="sk-SK" altLang="sk-SK" sz="2800" b="1" dirty="0">
                <a:solidFill>
                  <a:srgbClr val="FFFF00"/>
                </a:solidFill>
                <a:ea typeface="SimSun" panose="02010600030101010101" pitchFamily="2" charset="-122"/>
              </a:rPr>
              <a:t>)x(40 rokov)x(11,3505)= </a:t>
            </a:r>
            <a:r>
              <a:rPr lang="sk-SK" altLang="sk-SK" sz="2800" b="1" dirty="0">
                <a:solidFill>
                  <a:srgbClr val="FF0000"/>
                </a:solidFill>
                <a:ea typeface="SimSun" panose="02010600030101010101" pitchFamily="2" charset="-122"/>
              </a:rPr>
              <a:t>454 </a:t>
            </a:r>
            <a:r>
              <a:rPr lang="sk-SK" altLang="sk-SK" sz="2800" b="1" dirty="0">
                <a:solidFill>
                  <a:srgbClr val="FFFF00"/>
                </a:solidFill>
                <a:ea typeface="SimSun" panose="02010600030101010101" pitchFamily="2" charset="-122"/>
              </a:rPr>
              <a:t>euro</a:t>
            </a:r>
            <a:r>
              <a:rPr lang="sk-SK" altLang="sk-SK" sz="2800" dirty="0">
                <a:solidFill>
                  <a:srgbClr val="FFFF00"/>
                </a:solidFill>
                <a:ea typeface="SimSun" panose="02010600030101010101" pitchFamily="2" charset="-122"/>
              </a:rPr>
              <a:t>.</a:t>
            </a:r>
          </a:p>
        </p:txBody>
      </p:sp>
      <p:sp>
        <p:nvSpPr>
          <p:cNvPr id="12291" name="Text Box 2"/>
          <p:cNvSpPr txBox="1">
            <a:spLocks noChangeArrowheads="1"/>
          </p:cNvSpPr>
          <p:nvPr/>
        </p:nvSpPr>
        <p:spPr bwMode="auto">
          <a:xfrm>
            <a:off x="0" y="206375"/>
            <a:ext cx="9144000" cy="7016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75000"/>
              </a:lnSpc>
              <a:spcBef>
                <a:spcPct val="0"/>
              </a:spcBef>
              <a:buFontTx/>
              <a:buNone/>
            </a:pPr>
            <a:r>
              <a:rPr lang="sk-SK" altLang="sk-SK" sz="3800" b="1">
                <a:solidFill>
                  <a:srgbClr val="FF9900"/>
                </a:solidFill>
              </a:rPr>
              <a:t>Výpočet starobného dôchodku - POMB </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 Box 1"/>
          <p:cNvSpPr txBox="1">
            <a:spLocks noChangeArrowheads="1"/>
          </p:cNvSpPr>
          <p:nvPr/>
        </p:nvSpPr>
        <p:spPr bwMode="auto">
          <a:xfrm>
            <a:off x="250825" y="620713"/>
            <a:ext cx="8893175" cy="5976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lnSpc>
                <a:spcPct val="60000"/>
              </a:lnSpc>
              <a:spcBef>
                <a:spcPts val="600"/>
              </a:spcBef>
            </a:pPr>
            <a:r>
              <a:rPr lang="sk-SK" altLang="sk-SK" sz="2400" b="1">
                <a:solidFill>
                  <a:srgbClr val="FFFF00"/>
                </a:solidFill>
              </a:rPr>
              <a:t>Priemerný osobný mzdový bod</a:t>
            </a:r>
            <a:r>
              <a:rPr lang="sk-SK" altLang="sk-SK" sz="2800" b="1">
                <a:solidFill>
                  <a:srgbClr val="FFFF00"/>
                </a:solidFill>
              </a:rPr>
              <a:t> </a:t>
            </a:r>
          </a:p>
          <a:p>
            <a:pPr>
              <a:lnSpc>
                <a:spcPct val="60000"/>
              </a:lnSpc>
              <a:spcBef>
                <a:spcPts val="600"/>
              </a:spcBef>
            </a:pPr>
            <a:r>
              <a:rPr lang="sk-SK" altLang="sk-SK" sz="2400" b="1">
                <a:solidFill>
                  <a:srgbClr val="FFFF00"/>
                </a:solidFill>
              </a:rPr>
              <a:t>do 1, 25 sa započíta celý, </a:t>
            </a:r>
          </a:p>
          <a:p>
            <a:pPr>
              <a:lnSpc>
                <a:spcPct val="60000"/>
              </a:lnSpc>
            </a:pPr>
            <a:r>
              <a:rPr lang="sk-SK" altLang="sk-SK" sz="2400" b="1">
                <a:solidFill>
                  <a:srgbClr val="FFFF00"/>
                </a:solidFill>
              </a:rPr>
              <a:t>od 1, 25 do 3 sa započíta redukovaná časť = redukcia</a:t>
            </a:r>
          </a:p>
          <a:p>
            <a:pPr>
              <a:lnSpc>
                <a:spcPct val="80000"/>
              </a:lnSpc>
            </a:pPr>
            <a:r>
              <a:rPr lang="sk-SK" altLang="sk-SK" sz="2400" b="1">
                <a:solidFill>
                  <a:srgbClr val="FFFF00"/>
                </a:solidFill>
              </a:rPr>
              <a:t>menej ako 1,0 – pripočíta sa z rozdielu medzi skutočným POMB a POMB 1 = antiredukcia</a:t>
            </a:r>
          </a:p>
          <a:p>
            <a:r>
              <a:rPr lang="sk-SK" altLang="sk-SK" sz="2800" b="1"/>
              <a:t>	</a:t>
            </a:r>
          </a:p>
        </p:txBody>
      </p:sp>
      <p:sp>
        <p:nvSpPr>
          <p:cNvPr id="14339" name="Text Box 2"/>
          <p:cNvSpPr txBox="1">
            <a:spLocks noChangeArrowheads="1"/>
          </p:cNvSpPr>
          <p:nvPr/>
        </p:nvSpPr>
        <p:spPr bwMode="auto">
          <a:xfrm>
            <a:off x="277813" y="166688"/>
            <a:ext cx="8893175" cy="454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75000"/>
              </a:lnSpc>
              <a:spcBef>
                <a:spcPct val="0"/>
              </a:spcBef>
              <a:buFontTx/>
              <a:buNone/>
            </a:pPr>
            <a:r>
              <a:rPr lang="sk-SK" altLang="sk-SK" b="1">
                <a:solidFill>
                  <a:srgbClr val="FF9900"/>
                </a:solidFill>
              </a:rPr>
              <a:t>Úprava OMB – zvyšovanie solidarity, § 63</a:t>
            </a:r>
          </a:p>
        </p:txBody>
      </p:sp>
      <p:graphicFrame>
        <p:nvGraphicFramePr>
          <p:cNvPr id="61482" name="Group 42"/>
          <p:cNvGraphicFramePr>
            <a:graphicFrameLocks noGrp="1"/>
          </p:cNvGraphicFramePr>
          <p:nvPr>
            <p:extLst>
              <p:ext uri="{D42A27DB-BD31-4B8C-83A1-F6EECF244321}">
                <p14:modId xmlns:p14="http://schemas.microsoft.com/office/powerpoint/2010/main" val="4213368283"/>
              </p:ext>
            </p:extLst>
          </p:nvPr>
        </p:nvGraphicFramePr>
        <p:xfrm>
          <a:off x="900113" y="2420938"/>
          <a:ext cx="7272337" cy="4157260"/>
        </p:xfrm>
        <a:graphic>
          <a:graphicData uri="http://schemas.openxmlformats.org/drawingml/2006/table">
            <a:tbl>
              <a:tblPr/>
              <a:tblGrid>
                <a:gridCol w="1852612">
                  <a:extLst>
                    <a:ext uri="{9D8B030D-6E8A-4147-A177-3AD203B41FA5}">
                      <a16:colId xmlns:a16="http://schemas.microsoft.com/office/drawing/2014/main" val="20000"/>
                    </a:ext>
                  </a:extLst>
                </a:gridCol>
                <a:gridCol w="2995613">
                  <a:extLst>
                    <a:ext uri="{9D8B030D-6E8A-4147-A177-3AD203B41FA5}">
                      <a16:colId xmlns:a16="http://schemas.microsoft.com/office/drawing/2014/main" val="20001"/>
                    </a:ext>
                  </a:extLst>
                </a:gridCol>
                <a:gridCol w="2424112">
                  <a:extLst>
                    <a:ext uri="{9D8B030D-6E8A-4147-A177-3AD203B41FA5}">
                      <a16:colId xmlns:a16="http://schemas.microsoft.com/office/drawing/2014/main" val="20002"/>
                    </a:ext>
                  </a:extLst>
                </a:gridCol>
              </a:tblGrid>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sk-SK" altLang="sk-SK" sz="2400" b="1" i="0" u="none" strike="noStrike" cap="none" normalizeH="0" baseline="0" dirty="0">
                          <a:ln>
                            <a:noFill/>
                          </a:ln>
                          <a:solidFill>
                            <a:schemeClr val="tx1"/>
                          </a:solidFill>
                          <a:effectLst/>
                          <a:latin typeface="Times New Roman" panose="02020603050405020304" pitchFamily="18" charset="0"/>
                        </a:rPr>
                        <a:t>Rok</a:t>
                      </a:r>
                      <a:endParaRPr kumimoji="0" lang="en-GB" altLang="sk-SK" sz="2400" b="1"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sk-SK" altLang="sk-SK" sz="2400" b="1" i="0" u="none" strike="noStrike" cap="none" normalizeH="0" baseline="0">
                          <a:ln>
                            <a:noFill/>
                          </a:ln>
                          <a:solidFill>
                            <a:schemeClr val="tx1"/>
                          </a:solidFill>
                          <a:effectLst/>
                          <a:latin typeface="Times New Roman" panose="02020603050405020304" pitchFamily="18" charset="0"/>
                        </a:rPr>
                        <a:t>Antiredukcia POMB</a:t>
                      </a:r>
                      <a:endParaRPr kumimoji="0" lang="en-GB" altLang="sk-SK" sz="2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l" defTabSz="914400" rtl="0" eaLnBrk="1" fontAlgn="base" latinLnBrk="0" hangingPunct="1">
                        <a:lnSpc>
                          <a:spcPct val="115000"/>
                        </a:lnSpc>
                        <a:spcBef>
                          <a:spcPct val="0"/>
                        </a:spcBef>
                        <a:spcAft>
                          <a:spcPts val="1000"/>
                        </a:spcAft>
                        <a:buClrTx/>
                        <a:buSzTx/>
                        <a:buFontTx/>
                        <a:buNone/>
                        <a:tabLst/>
                      </a:pPr>
                      <a:r>
                        <a:rPr kumimoji="0" lang="sk-SK" altLang="sk-SK" sz="2400" b="1" i="0" u="none" strike="noStrike" cap="none" normalizeH="0" baseline="0">
                          <a:ln>
                            <a:noFill/>
                          </a:ln>
                          <a:solidFill>
                            <a:schemeClr val="tx1"/>
                          </a:solidFill>
                          <a:effectLst/>
                          <a:latin typeface="Times New Roman" panose="02020603050405020304" pitchFamily="18" charset="0"/>
                        </a:rPr>
                        <a:t>Redukcia POMB</a:t>
                      </a:r>
                      <a:endParaRPr kumimoji="0" lang="en-GB" altLang="sk-SK" sz="2400" b="1" i="0" u="none" strike="noStrike" cap="none" normalizeH="0" baseline="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2012</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16 %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84 %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2013</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 17 %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80 %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2014</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18 %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76 %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3"/>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2015</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19 %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72 %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4"/>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2016</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a:ln>
                            <a:noFill/>
                          </a:ln>
                          <a:solidFill>
                            <a:srgbClr val="000000"/>
                          </a:solidFill>
                          <a:effectLst/>
                          <a:latin typeface="Times New Roman" panose="02020603050405020304" pitchFamily="18" charset="0"/>
                        </a:rPr>
                        <a:t>20 %</a:t>
                      </a:r>
                      <a:endParaRPr kumimoji="0" lang="en-GB" altLang="sk-SK" sz="2400" b="0" i="0" u="none" strike="noStrike" cap="none" normalizeH="0" baseline="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kumimoji="0" lang="sk-SK" altLang="sk-SK" sz="2400" b="0" i="0" u="none" strike="noStrike" cap="none" normalizeH="0" baseline="0" dirty="0">
                          <a:ln>
                            <a:noFill/>
                          </a:ln>
                          <a:solidFill>
                            <a:srgbClr val="000000"/>
                          </a:solidFill>
                          <a:effectLst/>
                          <a:latin typeface="Times New Roman" panose="02020603050405020304" pitchFamily="18" charset="0"/>
                        </a:rPr>
                        <a:t>68 % </a:t>
                      </a:r>
                      <a:endParaRPr kumimoji="0" lang="en-GB" altLang="sk-SK" sz="2400" b="0" i="0" u="none" strike="noStrike" cap="none" normalizeH="0" baseline="0" dirty="0">
                        <a:ln>
                          <a:noFill/>
                        </a:ln>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5"/>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sz="2000" dirty="0">
                          <a:solidFill>
                            <a:srgbClr val="FF0000"/>
                          </a:solidFill>
                        </a:rPr>
                        <a:t>zrušené</a:t>
                      </a:r>
                      <a:r>
                        <a:rPr lang="sk-SK" altLang="sk-SK" dirty="0">
                          <a:solidFill>
                            <a:srgbClr val="FF0000"/>
                          </a:solidFill>
                        </a:rPr>
                        <a:t>2017</a:t>
                      </a:r>
                      <a:endParaRPr lang="en-GB" altLang="sk-SK" dirty="0">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a:solidFill>
                            <a:srgbClr val="FF0000"/>
                          </a:solidFill>
                        </a:rPr>
                        <a:t>21 %</a:t>
                      </a:r>
                      <a:endParaRPr lang="en-GB" altLang="sk-SK">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a:solidFill>
                            <a:srgbClr val="FF0000"/>
                          </a:solidFill>
                        </a:rPr>
                        <a:t>64 %</a:t>
                      </a:r>
                      <a:endParaRPr lang="en-GB" altLang="sk-SK">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6"/>
                  </a:ext>
                </a:extLst>
              </a:tr>
              <a:tr h="511969">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dirty="0">
                          <a:solidFill>
                            <a:srgbClr val="FF0000"/>
                          </a:solidFill>
                        </a:rPr>
                        <a:t>2018+</a:t>
                      </a:r>
                      <a:endParaRPr lang="en-GB" altLang="sk-SK" dirty="0">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dirty="0">
                          <a:solidFill>
                            <a:srgbClr val="FF0000"/>
                          </a:solidFill>
                        </a:rPr>
                        <a:t>22 %</a:t>
                      </a:r>
                      <a:endParaRPr lang="en-GB" altLang="sk-SK" dirty="0">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lvl1pPr>
                        <a:spcBef>
                          <a:spcPct val="20000"/>
                        </a:spcBef>
                        <a:defRPr sz="2800">
                          <a:solidFill>
                            <a:schemeClr val="tx1"/>
                          </a:solidFill>
                          <a:latin typeface="Times New Roman" panose="02020603050405020304" pitchFamily="18" charset="0"/>
                        </a:defRPr>
                      </a:lvl1pPr>
                      <a:lvl2pPr indent="-285750">
                        <a:spcBef>
                          <a:spcPct val="20000"/>
                        </a:spcBef>
                        <a:defRPr sz="2400">
                          <a:solidFill>
                            <a:schemeClr val="tx1"/>
                          </a:solidFill>
                          <a:latin typeface="Times New Roman" panose="02020603050405020304" pitchFamily="18" charset="0"/>
                        </a:defRPr>
                      </a:lvl2pPr>
                      <a:lvl3pPr indent="-228600">
                        <a:spcBef>
                          <a:spcPct val="20000"/>
                        </a:spcBef>
                        <a:defRPr sz="2000">
                          <a:solidFill>
                            <a:schemeClr val="tx1"/>
                          </a:solidFill>
                          <a:latin typeface="Times New Roman" panose="02020603050405020304" pitchFamily="18" charset="0"/>
                        </a:defRPr>
                      </a:lvl3pPr>
                      <a:lvl4pPr indent="-228600">
                        <a:spcBef>
                          <a:spcPct val="20000"/>
                        </a:spcBef>
                        <a:defRPr>
                          <a:solidFill>
                            <a:schemeClr val="tx1"/>
                          </a:solidFill>
                          <a:latin typeface="Times New Roman" panose="02020603050405020304" pitchFamily="18" charset="0"/>
                        </a:defRPr>
                      </a:lvl4pPr>
                      <a:lvl5pPr indent="-228600">
                        <a:spcBef>
                          <a:spcPct val="20000"/>
                        </a:spcBef>
                        <a:defRPr>
                          <a:solidFill>
                            <a:schemeClr val="tx1"/>
                          </a:solidFill>
                          <a:latin typeface="Times New Roman" panose="02020603050405020304" pitchFamily="18" charset="0"/>
                        </a:defRPr>
                      </a:lvl5pPr>
                      <a:lvl6pPr indent="-228600" eaLnBrk="0" fontAlgn="base" hangingPunct="0">
                        <a:spcBef>
                          <a:spcPct val="20000"/>
                        </a:spcBef>
                        <a:spcAft>
                          <a:spcPct val="0"/>
                        </a:spcAft>
                        <a:defRPr>
                          <a:solidFill>
                            <a:schemeClr val="tx1"/>
                          </a:solidFill>
                          <a:latin typeface="Times New Roman" panose="02020603050405020304" pitchFamily="18" charset="0"/>
                        </a:defRPr>
                      </a:lvl6pPr>
                      <a:lvl7pPr indent="-228600" eaLnBrk="0" fontAlgn="base" hangingPunct="0">
                        <a:spcBef>
                          <a:spcPct val="20000"/>
                        </a:spcBef>
                        <a:spcAft>
                          <a:spcPct val="0"/>
                        </a:spcAft>
                        <a:defRPr>
                          <a:solidFill>
                            <a:schemeClr val="tx1"/>
                          </a:solidFill>
                          <a:latin typeface="Times New Roman" panose="02020603050405020304" pitchFamily="18" charset="0"/>
                        </a:defRPr>
                      </a:lvl7pPr>
                      <a:lvl8pPr indent="-228600" eaLnBrk="0" fontAlgn="base" hangingPunct="0">
                        <a:spcBef>
                          <a:spcPct val="20000"/>
                        </a:spcBef>
                        <a:spcAft>
                          <a:spcPct val="0"/>
                        </a:spcAft>
                        <a:defRPr>
                          <a:solidFill>
                            <a:schemeClr val="tx1"/>
                          </a:solidFill>
                          <a:latin typeface="Times New Roman" panose="02020603050405020304" pitchFamily="18" charset="0"/>
                        </a:defRPr>
                      </a:lvl8pPr>
                      <a:lvl9pPr indent="-228600" eaLnBrk="0" fontAlgn="base" hangingPunct="0">
                        <a:spcBef>
                          <a:spcPct val="20000"/>
                        </a:spcBef>
                        <a:spcAft>
                          <a:spcPct val="0"/>
                        </a:spcAft>
                        <a:defRPr>
                          <a:solidFill>
                            <a:schemeClr val="tx1"/>
                          </a:solidFill>
                          <a:latin typeface="Times New Roman" panose="02020603050405020304" pitchFamily="18" charset="0"/>
                        </a:defRPr>
                      </a:lvl9pPr>
                    </a:lstStyle>
                    <a:p>
                      <a:pPr marL="0" marR="0" lvl="0" indent="0" algn="ctr" defTabSz="914400" rtl="0" eaLnBrk="1" fontAlgn="base" latinLnBrk="0" hangingPunct="1">
                        <a:lnSpc>
                          <a:spcPct val="115000"/>
                        </a:lnSpc>
                        <a:spcBef>
                          <a:spcPct val="0"/>
                        </a:spcBef>
                        <a:spcAft>
                          <a:spcPts val="1000"/>
                        </a:spcAft>
                        <a:buClrTx/>
                        <a:buSzTx/>
                        <a:buFontTx/>
                        <a:buNone/>
                        <a:tabLst/>
                      </a:pPr>
                      <a:r>
                        <a:rPr lang="sk-SK" altLang="sk-SK" dirty="0">
                          <a:solidFill>
                            <a:srgbClr val="FF0000"/>
                          </a:solidFill>
                        </a:rPr>
                        <a:t>60 %</a:t>
                      </a:r>
                      <a:endParaRPr lang="en-GB" altLang="sk-SK" dirty="0">
                        <a:solidFill>
                          <a:srgbClr val="FF0000"/>
                        </a:solidFill>
                      </a:endParaRPr>
                    </a:p>
                  </a:txBody>
                  <a:tcPr marL="91434" marR="91434" marT="45675" marB="45675"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7"/>
                  </a:ext>
                </a:extLst>
              </a:tr>
            </a:tbl>
          </a:graphicData>
        </a:graphic>
      </p:graphicFrame>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idx="4294967295"/>
          </p:nvPr>
        </p:nvSpPr>
        <p:spPr>
          <a:xfrm>
            <a:off x="179388" y="188913"/>
            <a:ext cx="8964612" cy="1008062"/>
          </a:xfrm>
        </p:spPr>
        <p:txBody>
          <a:bodyPr/>
          <a:lstStyle/>
          <a:p>
            <a:pPr>
              <a:lnSpc>
                <a:spcPct val="80000"/>
              </a:lnSpc>
            </a:pPr>
            <a:br>
              <a:rPr lang="sk-SK" altLang="sk-SK" sz="3600" b="1">
                <a:solidFill>
                  <a:srgbClr val="FF9900"/>
                </a:solidFill>
                <a:cs typeface="Times New Roman" panose="02020603050405020304" pitchFamily="18" charset="0"/>
              </a:rPr>
            </a:br>
            <a:r>
              <a:rPr lang="sk-SK" altLang="sk-SK" sz="3600" b="1">
                <a:solidFill>
                  <a:srgbClr val="FF9900"/>
                </a:solidFill>
                <a:cs typeface="Times New Roman" panose="02020603050405020304" pitchFamily="18" charset="0"/>
              </a:rPr>
              <a:t>Čo to znamená v eurách?</a:t>
            </a:r>
            <a:br>
              <a:rPr lang="en-GB" altLang="sk-SK" sz="3600">
                <a:solidFill>
                  <a:srgbClr val="FFCC66"/>
                </a:solidFill>
              </a:rPr>
            </a:br>
            <a:endParaRPr lang="sk-SK" altLang="sk-SK" sz="3600" b="1">
              <a:solidFill>
                <a:schemeClr val="tx1"/>
              </a:solidFill>
            </a:endParaRPr>
          </a:p>
        </p:txBody>
      </p:sp>
      <p:sp>
        <p:nvSpPr>
          <p:cNvPr id="16387" name="Rectangle 3"/>
          <p:cNvSpPr>
            <a:spLocks noGrp="1" noChangeArrowheads="1"/>
          </p:cNvSpPr>
          <p:nvPr>
            <p:ph type="body" sz="half" idx="4294967295"/>
          </p:nvPr>
        </p:nvSpPr>
        <p:spPr>
          <a:xfrm>
            <a:off x="173038" y="1052513"/>
            <a:ext cx="8748712" cy="5472112"/>
          </a:xfrm>
        </p:spPr>
        <p:txBody>
          <a:bodyPr/>
          <a:lstStyle/>
          <a:p>
            <a:pPr>
              <a:buFontTx/>
              <a:buNone/>
            </a:pPr>
            <a:r>
              <a:rPr lang="sk-SK" altLang="sk-SK" sz="2800" b="1">
                <a:cs typeface="Times New Roman" panose="02020603050405020304" pitchFamily="18" charset="0"/>
              </a:rPr>
              <a:t>Dôchodok z maximálneho, 2-násobného a 1,5 násobného VZ pre výpočet dôchodku po 40 rokoch poistenia:</a:t>
            </a:r>
            <a:endParaRPr lang="sk-SK" altLang="sk-SK" sz="2800" b="1">
              <a:solidFill>
                <a:srgbClr val="FF0000"/>
              </a:solidFill>
              <a:cs typeface="Times New Roman" panose="02020603050405020304" pitchFamily="18" charset="0"/>
            </a:endParaRPr>
          </a:p>
          <a:p>
            <a:pPr>
              <a:buFontTx/>
              <a:buNone/>
            </a:pPr>
            <a:r>
              <a:rPr lang="sk-SK" altLang="sk-SK" sz="2800">
                <a:cs typeface="Times New Roman" panose="02020603050405020304" pitchFamily="18" charset="0"/>
              </a:rPr>
              <a:t>			        </a:t>
            </a:r>
            <a:r>
              <a:rPr lang="sk-SK" altLang="sk-SK" b="1">
                <a:solidFill>
                  <a:srgbClr val="00B050"/>
                </a:solidFill>
                <a:cs typeface="Times New Roman" panose="02020603050405020304" pitchFamily="18" charset="0"/>
              </a:rPr>
              <a:t>3x(2 415)     2x(1 610)    1,5x(1 208)</a:t>
            </a:r>
          </a:p>
          <a:p>
            <a:pPr>
              <a:buFontTx/>
              <a:buNone/>
            </a:pPr>
            <a:r>
              <a:rPr lang="sk-SK" altLang="sk-SK">
                <a:solidFill>
                  <a:srgbClr val="FFFF00"/>
                </a:solidFill>
                <a:cs typeface="Times New Roman" panose="02020603050405020304" pitchFamily="18" charset="0"/>
              </a:rPr>
              <a:t>Bez redukcie	  </a:t>
            </a:r>
            <a:r>
              <a:rPr lang="sk-SK" altLang="sk-SK" b="1">
                <a:solidFill>
                  <a:srgbClr val="FFFF00"/>
                </a:solidFill>
                <a:cs typeface="Times New Roman" panose="02020603050405020304" pitchFamily="18" charset="0"/>
              </a:rPr>
              <a:t>1 231 	   821	    616 </a:t>
            </a:r>
            <a:r>
              <a:rPr lang="sk-SK" altLang="sk-SK">
                <a:solidFill>
                  <a:srgbClr val="FFFF00"/>
                </a:solidFill>
                <a:cs typeface="Times New Roman" panose="02020603050405020304" pitchFamily="18" charset="0"/>
              </a:rPr>
              <a:t>eur</a:t>
            </a:r>
          </a:p>
          <a:p>
            <a:pPr>
              <a:buFontTx/>
              <a:buNone/>
            </a:pPr>
            <a:r>
              <a:rPr lang="sk-SK" altLang="sk-SK">
                <a:cs typeface="Times New Roman" panose="02020603050405020304" pitchFamily="18" charset="0"/>
              </a:rPr>
              <a:t>2011 84 %		  </a:t>
            </a:r>
            <a:r>
              <a:rPr lang="sk-SK" altLang="sk-SK" b="1">
                <a:cs typeface="Times New Roman" panose="02020603050405020304" pitchFamily="18" charset="0"/>
              </a:rPr>
              <a:t>1 116 	   771	    599 </a:t>
            </a:r>
            <a:r>
              <a:rPr lang="sk-SK" altLang="sk-SK">
                <a:cs typeface="Times New Roman" panose="02020603050405020304" pitchFamily="18" charset="0"/>
              </a:rPr>
              <a:t>eur</a:t>
            </a:r>
          </a:p>
          <a:p>
            <a:pPr>
              <a:buFontTx/>
              <a:buNone/>
            </a:pPr>
            <a:r>
              <a:rPr lang="sk-SK" altLang="sk-SK">
                <a:cs typeface="Times New Roman" panose="02020603050405020304" pitchFamily="18" charset="0"/>
              </a:rPr>
              <a:t>2013 80 %		  </a:t>
            </a:r>
            <a:r>
              <a:rPr lang="sk-SK" altLang="sk-SK" b="1">
                <a:cs typeface="Times New Roman" panose="02020603050405020304" pitchFamily="18" charset="0"/>
              </a:rPr>
              <a:t>1 087 	   759	    595 </a:t>
            </a:r>
            <a:r>
              <a:rPr lang="sk-SK" altLang="sk-SK">
                <a:cs typeface="Times New Roman" panose="02020603050405020304" pitchFamily="18" charset="0"/>
              </a:rPr>
              <a:t>eur</a:t>
            </a:r>
          </a:p>
          <a:p>
            <a:pPr>
              <a:buFontTx/>
              <a:buNone/>
            </a:pPr>
            <a:r>
              <a:rPr lang="sk-SK" altLang="sk-SK">
                <a:cs typeface="Times New Roman" panose="02020603050405020304" pitchFamily="18" charset="0"/>
              </a:rPr>
              <a:t>2014 76 %		  </a:t>
            </a:r>
            <a:r>
              <a:rPr lang="sk-SK" altLang="sk-SK" b="1">
                <a:cs typeface="Times New Roman" panose="02020603050405020304" pitchFamily="18" charset="0"/>
              </a:rPr>
              <a:t>1 058 	   747	    591 </a:t>
            </a:r>
            <a:r>
              <a:rPr lang="sk-SK" altLang="sk-SK">
                <a:cs typeface="Times New Roman" panose="02020603050405020304" pitchFamily="18" charset="0"/>
              </a:rPr>
              <a:t>eur</a:t>
            </a:r>
          </a:p>
          <a:p>
            <a:pPr>
              <a:buFontTx/>
              <a:buNone/>
            </a:pPr>
            <a:r>
              <a:rPr lang="sk-SK" altLang="sk-SK" b="1">
                <a:solidFill>
                  <a:srgbClr val="FFFF00"/>
                </a:solidFill>
                <a:cs typeface="Times New Roman" panose="02020603050405020304" pitchFamily="18" charset="0"/>
              </a:rPr>
              <a:t>2018 60 %	</a:t>
            </a:r>
            <a:r>
              <a:rPr lang="sk-SK" altLang="sk-SK">
                <a:solidFill>
                  <a:srgbClr val="FFFF00"/>
                </a:solidFill>
                <a:cs typeface="Times New Roman" panose="02020603050405020304" pitchFamily="18" charset="0"/>
              </a:rPr>
              <a:t>     </a:t>
            </a:r>
            <a:r>
              <a:rPr lang="sk-SK" altLang="sk-SK" b="1">
                <a:solidFill>
                  <a:srgbClr val="FFFF00"/>
                </a:solidFill>
                <a:cs typeface="Times New Roman" panose="02020603050405020304" pitchFamily="18" charset="0"/>
              </a:rPr>
              <a:t>944</a:t>
            </a:r>
            <a:r>
              <a:rPr lang="sk-SK" altLang="sk-SK">
                <a:solidFill>
                  <a:srgbClr val="FFFF00"/>
                </a:solidFill>
                <a:cs typeface="Times New Roman" panose="02020603050405020304" pitchFamily="18" charset="0"/>
              </a:rPr>
              <a:t> 	   </a:t>
            </a:r>
            <a:r>
              <a:rPr lang="sk-SK" altLang="sk-SK" b="1">
                <a:solidFill>
                  <a:srgbClr val="FFFF00"/>
                </a:solidFill>
                <a:cs typeface="Times New Roman" panose="02020603050405020304" pitchFamily="18" charset="0"/>
              </a:rPr>
              <a:t>698</a:t>
            </a:r>
            <a:r>
              <a:rPr lang="sk-SK" altLang="sk-SK">
                <a:solidFill>
                  <a:srgbClr val="FFFF00"/>
                </a:solidFill>
                <a:cs typeface="Times New Roman" panose="02020603050405020304" pitchFamily="18" charset="0"/>
              </a:rPr>
              <a:t>	    </a:t>
            </a:r>
            <a:r>
              <a:rPr lang="sk-SK" altLang="sk-SK" b="1">
                <a:solidFill>
                  <a:srgbClr val="FFFF00"/>
                </a:solidFill>
                <a:cs typeface="Times New Roman" panose="02020603050405020304" pitchFamily="18" charset="0"/>
              </a:rPr>
              <a:t>574 </a:t>
            </a:r>
            <a:r>
              <a:rPr lang="sk-SK" altLang="sk-SK">
                <a:solidFill>
                  <a:srgbClr val="FFFF00"/>
                </a:solidFill>
                <a:cs typeface="Times New Roman" panose="02020603050405020304" pitchFamily="18" charset="0"/>
              </a:rPr>
              <a:t>eur</a:t>
            </a:r>
          </a:p>
          <a:p>
            <a:pPr>
              <a:buFontTx/>
              <a:buNone/>
            </a:pPr>
            <a:r>
              <a:rPr lang="sk-SK" altLang="sk-SK" b="1">
                <a:solidFill>
                  <a:srgbClr val="FF0000"/>
                </a:solidFill>
                <a:cs typeface="Times New Roman" panose="02020603050405020304" pitchFamily="18" charset="0"/>
              </a:rPr>
              <a:t>Rozdiel - mesiac   -287	  -123	     -42  eur</a:t>
            </a:r>
          </a:p>
          <a:p>
            <a:pPr algn="ctr">
              <a:lnSpc>
                <a:spcPct val="80000"/>
              </a:lnSpc>
              <a:buFontTx/>
              <a:buNone/>
            </a:pPr>
            <a:endParaRPr lang="cs-CZ" altLang="sk-SK" sz="2800">
              <a:solidFill>
                <a:srgbClr val="FF0000"/>
              </a:solidFill>
            </a:endParaRPr>
          </a:p>
        </p:txBody>
      </p:sp>
    </p:spTree>
  </p:cSld>
  <p:clrMapOvr>
    <a:masterClrMapping/>
  </p:clrMapOvr>
  <p:transition>
    <p:zoom/>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idx="4294967295"/>
          </p:nvPr>
        </p:nvSpPr>
        <p:spPr>
          <a:xfrm>
            <a:off x="179388" y="188913"/>
            <a:ext cx="8964612" cy="863600"/>
          </a:xfrm>
        </p:spPr>
        <p:txBody>
          <a:bodyPr/>
          <a:lstStyle/>
          <a:p>
            <a:pPr>
              <a:lnSpc>
                <a:spcPct val="80000"/>
              </a:lnSpc>
            </a:pPr>
            <a:r>
              <a:rPr lang="sk-SK" altLang="sk-SK" sz="3600" b="1">
                <a:solidFill>
                  <a:srgbClr val="FF9900"/>
                </a:solidFill>
                <a:cs typeface="Times New Roman" panose="02020603050405020304" pitchFamily="18" charset="0"/>
              </a:rPr>
              <a:t> Čo to znamená v eurách? </a:t>
            </a:r>
            <a:endParaRPr lang="sk-SK" altLang="sk-SK" sz="3600" b="1">
              <a:solidFill>
                <a:schemeClr val="tx1"/>
              </a:solidFill>
            </a:endParaRPr>
          </a:p>
        </p:txBody>
      </p:sp>
      <p:sp>
        <p:nvSpPr>
          <p:cNvPr id="17411" name="Rectangle 3"/>
          <p:cNvSpPr>
            <a:spLocks noGrp="1" noChangeArrowheads="1"/>
          </p:cNvSpPr>
          <p:nvPr>
            <p:ph type="body" sz="half" idx="4294967295"/>
          </p:nvPr>
        </p:nvSpPr>
        <p:spPr>
          <a:xfrm>
            <a:off x="395288" y="1341438"/>
            <a:ext cx="8748712" cy="4754562"/>
          </a:xfrm>
        </p:spPr>
        <p:txBody>
          <a:bodyPr/>
          <a:lstStyle/>
          <a:p>
            <a:pPr marL="533400" indent="-533400">
              <a:spcBef>
                <a:spcPts val="600"/>
              </a:spcBef>
              <a:buFontTx/>
              <a:buNone/>
            </a:pPr>
            <a:r>
              <a:rPr lang="sk-SK" altLang="sk-SK" b="1">
                <a:cs typeface="Times New Roman" panose="02020603050405020304" pitchFamily="18" charset="0"/>
              </a:rPr>
              <a:t>Dôchodok z VZ 1 a 0,5 po 40 rokoch:</a:t>
            </a:r>
          </a:p>
          <a:p>
            <a:pPr marL="533400" indent="-533400">
              <a:spcBef>
                <a:spcPts val="1200"/>
              </a:spcBef>
              <a:buFontTx/>
              <a:buNone/>
            </a:pPr>
            <a:r>
              <a:rPr lang="sk-SK" altLang="sk-SK" b="1">
                <a:cs typeface="Times New Roman" panose="02020603050405020304" pitchFamily="18" charset="0"/>
              </a:rPr>
              <a:t>				      </a:t>
            </a:r>
            <a:r>
              <a:rPr lang="sk-SK" altLang="sk-SK" b="1">
                <a:solidFill>
                  <a:srgbClr val="00B050"/>
                </a:solidFill>
                <a:cs typeface="Times New Roman" panose="02020603050405020304" pitchFamily="18" charset="0"/>
              </a:rPr>
              <a:t>1x(805)   0,5(403)   </a:t>
            </a:r>
            <a:r>
              <a:rPr lang="sk-SK" altLang="sk-SK" sz="2800" b="1">
                <a:solidFill>
                  <a:srgbClr val="00B050"/>
                </a:solidFill>
                <a:cs typeface="Times New Roman" panose="02020603050405020304" pitchFamily="18" charset="0"/>
              </a:rPr>
              <a:t>pridá sa</a:t>
            </a:r>
          </a:p>
          <a:p>
            <a:pPr marL="533400" indent="-533400">
              <a:spcBef>
                <a:spcPts val="600"/>
              </a:spcBef>
              <a:buFontTx/>
              <a:buNone/>
            </a:pPr>
            <a:r>
              <a:rPr lang="sk-SK" altLang="sk-SK" b="1">
                <a:solidFill>
                  <a:srgbClr val="FFFF00"/>
                </a:solidFill>
                <a:cs typeface="Times New Roman" panose="02020603050405020304" pitchFamily="18" charset="0"/>
              </a:rPr>
              <a:t>Bez pripočítania	410	      205	    0	 euro</a:t>
            </a:r>
          </a:p>
          <a:p>
            <a:pPr marL="533400" indent="-533400">
              <a:spcBef>
                <a:spcPts val="600"/>
              </a:spcBef>
              <a:buFontTx/>
              <a:buNone/>
            </a:pPr>
            <a:r>
              <a:rPr lang="sk-SK" altLang="sk-SK" b="1">
                <a:cs typeface="Times New Roman" panose="02020603050405020304" pitchFamily="18" charset="0"/>
              </a:rPr>
              <a:t>2011 	16 %		      238	   33   euro</a:t>
            </a:r>
          </a:p>
          <a:p>
            <a:pPr marL="533400" indent="-533400">
              <a:spcBef>
                <a:spcPts val="600"/>
              </a:spcBef>
              <a:buFontTx/>
              <a:buAutoNum type="arabicPlain" startAt="2014"/>
            </a:pPr>
            <a:r>
              <a:rPr lang="sk-SK" altLang="sk-SK" b="1">
                <a:cs typeface="Times New Roman" panose="02020603050405020304" pitchFamily="18" charset="0"/>
              </a:rPr>
              <a:t>          18 %		      242	   37   euro</a:t>
            </a:r>
          </a:p>
          <a:p>
            <a:pPr marL="533400" indent="-533400">
              <a:spcBef>
                <a:spcPts val="600"/>
              </a:spcBef>
              <a:buFontTx/>
              <a:buNone/>
            </a:pPr>
            <a:r>
              <a:rPr lang="sk-SK" altLang="sk-SK" b="1">
                <a:solidFill>
                  <a:srgbClr val="FFCC66"/>
                </a:solidFill>
                <a:cs typeface="Times New Roman" panose="02020603050405020304" pitchFamily="18" charset="0"/>
              </a:rPr>
              <a:t>2016		20 %		       246	   41   euro</a:t>
            </a:r>
          </a:p>
          <a:p>
            <a:pPr marL="533400" indent="-533400">
              <a:spcBef>
                <a:spcPts val="600"/>
              </a:spcBef>
              <a:buFontTx/>
              <a:buNone/>
            </a:pPr>
            <a:r>
              <a:rPr lang="sk-SK" altLang="sk-SK" b="1">
                <a:solidFill>
                  <a:srgbClr val="FFFF00"/>
                </a:solidFill>
                <a:cs typeface="Times New Roman" panose="02020603050405020304" pitchFamily="18" charset="0"/>
              </a:rPr>
              <a:t>2018 	22 %		       250	   45   euro</a:t>
            </a:r>
          </a:p>
          <a:p>
            <a:pPr marL="533400" indent="-533400">
              <a:spcBef>
                <a:spcPts val="600"/>
              </a:spcBef>
              <a:buFontTx/>
              <a:buNone/>
            </a:pPr>
            <a:r>
              <a:rPr lang="sk-SK" altLang="sk-SK" b="1">
                <a:solidFill>
                  <a:srgbClr val="FF0000"/>
                </a:solidFill>
                <a:cs typeface="Times New Roman" panose="02020603050405020304" pitchFamily="18" charset="0"/>
              </a:rPr>
              <a:t>Rozdiel v mesačnej dávke        +45 euro</a:t>
            </a:r>
          </a:p>
          <a:p>
            <a:pPr marL="533400" indent="-533400" algn="ctr">
              <a:lnSpc>
                <a:spcPct val="80000"/>
              </a:lnSpc>
              <a:buFontTx/>
              <a:buNone/>
            </a:pPr>
            <a:endParaRPr lang="cs-CZ" altLang="sk-SK" sz="2800"/>
          </a:p>
        </p:txBody>
      </p:sp>
    </p:spTree>
  </p:cSld>
  <p:clrMapOvr>
    <a:masterClrMapping/>
  </p:clrMapOvr>
  <p:transition>
    <p:zoom/>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179388" y="0"/>
            <a:ext cx="8964612" cy="549275"/>
          </a:xfrm>
        </p:spPr>
        <p:txBody>
          <a:bodyPr/>
          <a:lstStyle/>
          <a:p>
            <a:pPr>
              <a:lnSpc>
                <a:spcPct val="80000"/>
              </a:lnSpc>
            </a:pPr>
            <a:r>
              <a:rPr lang="sk-SK" altLang="sk-SK" sz="3600" b="1">
                <a:solidFill>
                  <a:srgbClr val="FF9900"/>
                </a:solidFill>
                <a:cs typeface="Times New Roman" panose="02020603050405020304" pitchFamily="18" charset="0"/>
              </a:rPr>
              <a:t> </a:t>
            </a:r>
            <a:r>
              <a:rPr lang="sk-SK" altLang="sk-SK" sz="3200" b="1">
                <a:solidFill>
                  <a:srgbClr val="FF9900"/>
                </a:solidFill>
                <a:cs typeface="Times New Roman" panose="02020603050405020304" pitchFamily="18" charset="0"/>
              </a:rPr>
              <a:t>Čo to znamená pre každého poistenca?</a:t>
            </a:r>
            <a:r>
              <a:rPr lang="sk-SK" altLang="sk-SK" sz="3600" b="1">
                <a:solidFill>
                  <a:srgbClr val="FF9900"/>
                </a:solidFill>
                <a:cs typeface="Times New Roman" panose="02020603050405020304" pitchFamily="18" charset="0"/>
              </a:rPr>
              <a:t> </a:t>
            </a:r>
            <a:endParaRPr lang="sk-SK" altLang="sk-SK" sz="3600" b="1">
              <a:solidFill>
                <a:schemeClr val="tx1"/>
              </a:solidFill>
            </a:endParaRPr>
          </a:p>
        </p:txBody>
      </p:sp>
      <p:sp>
        <p:nvSpPr>
          <p:cNvPr id="24579" name="Rectangle 3"/>
          <p:cNvSpPr>
            <a:spLocks noGrp="1" noChangeArrowheads="1"/>
          </p:cNvSpPr>
          <p:nvPr>
            <p:ph type="body" sz="half" idx="4294967295"/>
          </p:nvPr>
        </p:nvSpPr>
        <p:spPr>
          <a:xfrm>
            <a:off x="-468313" y="549275"/>
            <a:ext cx="9612313" cy="6119813"/>
          </a:xfrm>
        </p:spPr>
        <p:txBody>
          <a:bodyPr/>
          <a:lstStyle/>
          <a:p>
            <a:pPr marL="533400" indent="-533400">
              <a:lnSpc>
                <a:spcPct val="90000"/>
              </a:lnSpc>
              <a:spcBef>
                <a:spcPts val="600"/>
              </a:spcBef>
              <a:buFontTx/>
              <a:buNone/>
              <a:defRPr/>
            </a:pPr>
            <a:r>
              <a:rPr lang="sk-SK" altLang="sk-SK" sz="2000" b="1" dirty="0">
                <a:cs typeface="Times New Roman" panose="02020603050405020304" pitchFamily="18" charset="0"/>
              </a:rPr>
              <a:t>		</a:t>
            </a:r>
            <a:r>
              <a:rPr lang="sk-SK" altLang="sk-SK" sz="2400" b="1" dirty="0">
                <a:cs typeface="Times New Roman" panose="02020603050405020304" pitchFamily="18" charset="0"/>
              </a:rPr>
              <a:t>Každý poistenec, s príjmom vyšším ako priemerná mzda platil na dôchodky poistencov, ktorí platili z príjmu nižšieho ako  priemerná mzda. Napr. poistenec, ktorí platil z minimálnej mzdy </a:t>
            </a:r>
            <a:r>
              <a:rPr lang="sk-SK" altLang="sk-SK" sz="2400" b="1" dirty="0">
                <a:solidFill>
                  <a:srgbClr val="FFFF00"/>
                </a:solidFill>
                <a:cs typeface="Times New Roman" panose="02020603050405020304" pitchFamily="18" charset="0"/>
              </a:rPr>
              <a:t>dostane v roku 2015 každý mesiac od ostatných dôchodcov 39 euro.</a:t>
            </a:r>
          </a:p>
          <a:p>
            <a:pPr marL="533400" indent="-533400">
              <a:lnSpc>
                <a:spcPct val="90000"/>
              </a:lnSpc>
              <a:spcBef>
                <a:spcPts val="600"/>
              </a:spcBef>
              <a:buFontTx/>
              <a:buNone/>
              <a:defRPr/>
            </a:pPr>
            <a:r>
              <a:rPr lang="sk-SK" altLang="sk-SK" sz="2400" b="1" dirty="0">
                <a:cs typeface="Times New Roman" panose="02020603050405020304" pitchFamily="18" charset="0"/>
              </a:rPr>
              <a:t>		Ak ste mali počas väčšiny života vyššiu ako priemernú mzdu, mohli by ste mať </a:t>
            </a:r>
            <a:r>
              <a:rPr lang="sk-SK" altLang="sk-SK" sz="2400" b="1" dirty="0">
                <a:solidFill>
                  <a:schemeClr val="tx2">
                    <a:lumMod val="75000"/>
                  </a:schemeClr>
                </a:solidFill>
                <a:cs typeface="Times New Roman" panose="02020603050405020304" pitchFamily="18" charset="0"/>
              </a:rPr>
              <a:t>teraz o 39 euro vyšší mesačný dôchodok </a:t>
            </a:r>
            <a:r>
              <a:rPr lang="sk-SK" altLang="sk-SK" sz="2400" b="1" dirty="0">
                <a:solidFill>
                  <a:schemeClr val="folHlink"/>
                </a:solidFill>
                <a:cs typeface="Times New Roman" panose="02020603050405020304" pitchFamily="18" charset="0"/>
              </a:rPr>
              <a:t>(v r. 2018 o 45)</a:t>
            </a:r>
            <a:r>
              <a:rPr lang="sk-SK" altLang="sk-SK" sz="2400" b="1" dirty="0">
                <a:cs typeface="Times New Roman" panose="02020603050405020304" pitchFamily="18" charset="0"/>
              </a:rPr>
              <a:t>, keby štát nerozhodol že musíte byť solidárny.</a:t>
            </a:r>
          </a:p>
          <a:p>
            <a:pPr marL="533400" indent="-533400">
              <a:lnSpc>
                <a:spcPct val="90000"/>
              </a:lnSpc>
              <a:spcBef>
                <a:spcPts val="600"/>
              </a:spcBef>
              <a:buFontTx/>
              <a:buNone/>
              <a:defRPr/>
            </a:pPr>
            <a:r>
              <a:rPr lang="sk-SK" altLang="sk-SK" sz="2400" b="1" dirty="0">
                <a:cs typeface="Times New Roman" panose="02020603050405020304" pitchFamily="18" charset="0"/>
              </a:rPr>
              <a:t>		Pritom sa nepozerá na to, či ten človek má menší dôchodok preto, lebo niekoľko rokov nepracoval, alebo radšej pracoval na polovičný úväzok alebo na menej platenej práci, aby sa veľmi nezničil, alebo bral </a:t>
            </a:r>
            <a:r>
              <a:rPr lang="sk-SK" altLang="sk-SK" sz="2400" b="1" dirty="0" err="1">
                <a:cs typeface="Times New Roman" panose="02020603050405020304" pitchFamily="18" charset="0"/>
              </a:rPr>
              <a:t>keš</a:t>
            </a:r>
            <a:r>
              <a:rPr lang="sk-SK" altLang="sk-SK" sz="2400" b="1" dirty="0">
                <a:cs typeface="Times New Roman" panose="02020603050405020304" pitchFamily="18" charset="0"/>
              </a:rPr>
              <a:t> ...</a:t>
            </a:r>
          </a:p>
          <a:p>
            <a:pPr marL="533400" indent="-533400">
              <a:lnSpc>
                <a:spcPct val="90000"/>
              </a:lnSpc>
              <a:spcBef>
                <a:spcPts val="600"/>
              </a:spcBef>
              <a:buFontTx/>
              <a:buNone/>
              <a:defRPr/>
            </a:pPr>
            <a:r>
              <a:rPr lang="sk-SK" altLang="sk-SK" sz="2400" b="1" dirty="0">
                <a:cs typeface="Times New Roman" panose="02020603050405020304" pitchFamily="18" charset="0"/>
              </a:rPr>
              <a:t>		Ale ak sa niekto snažil, robil nadčasy, študoval, robil ťažšiu alebo náročnejšiu prácu, tak ho náš dôchodkový systém potrestá a zoberie mu z dôchodku, aby mohol pridať tým čo majú menej... </a:t>
            </a:r>
            <a:r>
              <a:rPr lang="sk-SK" altLang="sk-SK" sz="2400" b="1" dirty="0">
                <a:solidFill>
                  <a:schemeClr val="folHlink"/>
                </a:solidFill>
                <a:cs typeface="Times New Roman" panose="02020603050405020304" pitchFamily="18" charset="0"/>
              </a:rPr>
              <a:t>(v r. 2012).</a:t>
            </a:r>
          </a:p>
          <a:p>
            <a:pPr marL="533400" indent="-533400">
              <a:lnSpc>
                <a:spcPct val="90000"/>
              </a:lnSpc>
              <a:spcBef>
                <a:spcPts val="600"/>
              </a:spcBef>
              <a:buFontTx/>
              <a:buNone/>
              <a:defRPr/>
            </a:pPr>
            <a:r>
              <a:rPr lang="sk-SK" altLang="sk-SK" sz="2400" b="1" dirty="0">
                <a:cs typeface="Times New Roman" panose="02020603050405020304" pitchFamily="18" charset="0"/>
              </a:rPr>
              <a:t>		Všetky SZČO (okolo 300 tisíc) platia poistné z minimálneho vymeriavacieho základu, pritom si môžu dovoliť drahé autá, veľké domy, exotické dovolenky ... </a:t>
            </a:r>
            <a:r>
              <a:rPr lang="sk-SK" altLang="sk-SK" sz="2000" b="1" dirty="0">
                <a:cs typeface="Times New Roman" panose="02020603050405020304" pitchFamily="18" charset="0"/>
              </a:rPr>
              <a:t>a zamestnanci im prispievajú na dôchodky. 		Myslím, </a:t>
            </a:r>
            <a:r>
              <a:rPr lang="sk-SK" altLang="sk-SK" sz="2400" b="1" dirty="0">
                <a:cs typeface="Times New Roman" panose="02020603050405020304" pitchFamily="18" charset="0"/>
              </a:rPr>
              <a:t>že na tomto treba niečo zmeniť.</a:t>
            </a:r>
          </a:p>
          <a:p>
            <a:pPr marL="533400" indent="-533400" algn="ctr">
              <a:lnSpc>
                <a:spcPct val="80000"/>
              </a:lnSpc>
              <a:buFontTx/>
              <a:buNone/>
              <a:defRPr/>
            </a:pPr>
            <a:endParaRPr lang="cs-CZ" altLang="sk-SK" sz="2400" dirty="0"/>
          </a:p>
        </p:txBody>
      </p:sp>
    </p:spTree>
  </p:cSld>
  <p:clrMapOvr>
    <a:masterClrMapping/>
  </p:clrMapOvr>
  <p:transition>
    <p:zoom/>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body" idx="4294967295"/>
          </p:nvPr>
        </p:nvSpPr>
        <p:spPr>
          <a:xfrm>
            <a:off x="250825" y="1295400"/>
            <a:ext cx="8893175" cy="5181600"/>
          </a:xfrm>
        </p:spPr>
        <p:txBody>
          <a:bodyPr/>
          <a:lstStyle/>
          <a:p>
            <a:pPr marL="609600" indent="-609600">
              <a:lnSpc>
                <a:spcPct val="75000"/>
              </a:lnSpc>
              <a:buFontTx/>
              <a:buNone/>
            </a:pPr>
            <a:endParaRPr lang="sk-SK" altLang="sk-SK"/>
          </a:p>
          <a:p>
            <a:pPr marL="609600" indent="-609600"/>
            <a:endParaRPr lang="cs-CZ" altLang="sk-SK"/>
          </a:p>
        </p:txBody>
      </p:sp>
      <p:sp>
        <p:nvSpPr>
          <p:cNvPr id="9219" name="Rectangle 3"/>
          <p:cNvSpPr>
            <a:spLocks noGrp="1" noChangeArrowheads="1"/>
          </p:cNvSpPr>
          <p:nvPr>
            <p:ph type="title" idx="4294967295"/>
          </p:nvPr>
        </p:nvSpPr>
        <p:spPr>
          <a:xfrm>
            <a:off x="250825" y="476250"/>
            <a:ext cx="8610600" cy="649288"/>
          </a:xfrm>
        </p:spPr>
        <p:txBody>
          <a:bodyPr/>
          <a:lstStyle/>
          <a:p>
            <a:pPr>
              <a:lnSpc>
                <a:spcPct val="75000"/>
              </a:lnSpc>
            </a:pPr>
            <a:r>
              <a:rPr lang="cs-CZ" altLang="sk-SK" sz="3200" b="1">
                <a:solidFill>
                  <a:schemeClr val="accent1"/>
                </a:solidFill>
              </a:rPr>
              <a:t>Výška priemerných vyplácaných dôchodkov</a:t>
            </a:r>
          </a:p>
        </p:txBody>
      </p:sp>
      <p:graphicFrame>
        <p:nvGraphicFramePr>
          <p:cNvPr id="2" name="Tabuľka 1"/>
          <p:cNvGraphicFramePr>
            <a:graphicFrameLocks noGrp="1"/>
          </p:cNvGraphicFramePr>
          <p:nvPr/>
        </p:nvGraphicFramePr>
        <p:xfrm>
          <a:off x="685800" y="1773238"/>
          <a:ext cx="7772400" cy="4276724"/>
        </p:xfrm>
        <a:graphic>
          <a:graphicData uri="http://schemas.openxmlformats.org/drawingml/2006/table">
            <a:tbl>
              <a:tblPr/>
              <a:tblGrid>
                <a:gridCol w="3886200">
                  <a:extLst>
                    <a:ext uri="{9D8B030D-6E8A-4147-A177-3AD203B41FA5}">
                      <a16:colId xmlns:a16="http://schemas.microsoft.com/office/drawing/2014/main" val="20000"/>
                    </a:ext>
                  </a:extLst>
                </a:gridCol>
                <a:gridCol w="3886200">
                  <a:extLst>
                    <a:ext uri="{9D8B030D-6E8A-4147-A177-3AD203B41FA5}">
                      <a16:colId xmlns:a16="http://schemas.microsoft.com/office/drawing/2014/main" val="20001"/>
                    </a:ext>
                  </a:extLst>
                </a:gridCol>
              </a:tblGrid>
              <a:tr h="452012">
                <a:tc rowSpan="2">
                  <a:txBody>
                    <a:bodyPr/>
                    <a:lstStyle/>
                    <a:p>
                      <a:pPr algn="ctr"/>
                      <a:r>
                        <a:rPr lang="sk-SK" sz="2000" b="1" dirty="0">
                          <a:solidFill>
                            <a:srgbClr val="1D1B1A"/>
                          </a:solidFill>
                          <a:effectLst/>
                        </a:rPr>
                        <a:t>druh dôchodku</a:t>
                      </a:r>
                    </a:p>
                  </a:txBody>
                  <a:tcPr marL="142875" marR="142875" marT="57140" marB="57140" anchor="ctr">
                    <a:lnL>
                      <a:noFill/>
                    </a:lnL>
                    <a:lnR>
                      <a:noFill/>
                    </a:lnR>
                    <a:lnT>
                      <a:noFill/>
                    </a:lnT>
                    <a:lnB>
                      <a:noFill/>
                    </a:lnB>
                    <a:solidFill>
                      <a:srgbClr val="C11F2E"/>
                    </a:solidFill>
                  </a:tcPr>
                </a:tc>
                <a:tc>
                  <a:txBody>
                    <a:bodyPr/>
                    <a:lstStyle/>
                    <a:p>
                      <a:endParaRPr lang="sk-SK" sz="2000" b="1"/>
                    </a:p>
                  </a:txBody>
                  <a:tcPr marT="45712" marB="45712">
                    <a:lnL>
                      <a:noFill/>
                    </a:lnL>
                  </a:tcPr>
                </a:tc>
                <a:extLst>
                  <a:ext uri="{0D108BD9-81ED-4DB2-BD59-A6C34878D82A}">
                    <a16:rowId xmlns:a16="http://schemas.microsoft.com/office/drawing/2014/main" val="10000"/>
                  </a:ext>
                </a:extLst>
              </a:tr>
              <a:tr h="478089">
                <a:tc vMerge="1">
                  <a:txBody>
                    <a:bodyPr/>
                    <a:lstStyle/>
                    <a:p>
                      <a:endParaRPr lang="sk-SK"/>
                    </a:p>
                  </a:txBody>
                  <a:tcPr/>
                </a:tc>
                <a:tc>
                  <a:txBody>
                    <a:bodyPr/>
                    <a:lstStyle/>
                    <a:p>
                      <a:pPr algn="ctr"/>
                      <a:r>
                        <a:rPr lang="sk-SK" sz="2000" b="1">
                          <a:solidFill>
                            <a:srgbClr val="1D1B1A"/>
                          </a:solidFill>
                          <a:effectLst/>
                        </a:rPr>
                        <a:t>k 31. decembru 2016</a:t>
                      </a:r>
                    </a:p>
                  </a:txBody>
                  <a:tcPr marL="142875" marR="142875" marT="57140" marB="57140" anchor="ctr">
                    <a:lnL>
                      <a:noFill/>
                    </a:lnL>
                    <a:lnR>
                      <a:noFill/>
                    </a:lnR>
                    <a:lnB>
                      <a:noFill/>
                    </a:lnB>
                    <a:solidFill>
                      <a:srgbClr val="C11F2E"/>
                    </a:solidFill>
                  </a:tcPr>
                </a:tc>
                <a:extLst>
                  <a:ext uri="{0D108BD9-81ED-4DB2-BD59-A6C34878D82A}">
                    <a16:rowId xmlns:a16="http://schemas.microsoft.com/office/drawing/2014/main" val="10001"/>
                  </a:ext>
                </a:extLst>
              </a:tr>
              <a:tr h="478089">
                <a:tc>
                  <a:txBody>
                    <a:bodyPr/>
                    <a:lstStyle/>
                    <a:p>
                      <a:pPr algn="l"/>
                      <a:r>
                        <a:rPr lang="sk-SK" sz="2000" b="1" dirty="0">
                          <a:solidFill>
                            <a:srgbClr val="1D1B1A"/>
                          </a:solidFill>
                          <a:effectLst/>
                        </a:rPr>
                        <a:t>- starobný</a:t>
                      </a:r>
                    </a:p>
                  </a:txBody>
                  <a:tcPr marL="142875" marR="142875" marT="57140" marB="57140" anchor="ctr">
                    <a:lnL>
                      <a:noFill/>
                    </a:lnL>
                    <a:lnR>
                      <a:noFill/>
                    </a:lnR>
                    <a:lnT>
                      <a:noFill/>
                    </a:lnT>
                    <a:lnB>
                      <a:noFill/>
                    </a:lnB>
                    <a:solidFill>
                      <a:srgbClr val="EEEEEE"/>
                    </a:solidFill>
                  </a:tcPr>
                </a:tc>
                <a:tc>
                  <a:txBody>
                    <a:bodyPr/>
                    <a:lstStyle/>
                    <a:p>
                      <a:pPr algn="l"/>
                      <a:r>
                        <a:rPr lang="sk-SK" sz="2000" b="1">
                          <a:solidFill>
                            <a:srgbClr val="1D1B1A"/>
                          </a:solidFill>
                          <a:effectLst/>
                        </a:rPr>
                        <a:t>417,46</a:t>
                      </a:r>
                    </a:p>
                  </a:txBody>
                  <a:tcPr marL="142875" marR="142875" marT="57140" marB="57140" anchor="ctr">
                    <a:lnL>
                      <a:noFill/>
                    </a:lnL>
                    <a:lnR>
                      <a:noFill/>
                    </a:lnR>
                    <a:lnT>
                      <a:noFill/>
                    </a:lnT>
                    <a:lnB>
                      <a:noFill/>
                    </a:lnB>
                    <a:solidFill>
                      <a:srgbClr val="EEEEEE"/>
                    </a:solidFill>
                  </a:tcPr>
                </a:tc>
                <a:extLst>
                  <a:ext uri="{0D108BD9-81ED-4DB2-BD59-A6C34878D82A}">
                    <a16:rowId xmlns:a16="http://schemas.microsoft.com/office/drawing/2014/main" val="10002"/>
                  </a:ext>
                </a:extLst>
              </a:tr>
              <a:tr h="478089">
                <a:tc>
                  <a:txBody>
                    <a:bodyPr/>
                    <a:lstStyle/>
                    <a:p>
                      <a:pPr algn="l"/>
                      <a:r>
                        <a:rPr lang="sk-SK" sz="2000" b="1" dirty="0">
                          <a:solidFill>
                            <a:schemeClr val="tx1"/>
                          </a:solidFill>
                          <a:effectLst/>
                        </a:rPr>
                        <a:t>- predčasný starobný</a:t>
                      </a:r>
                    </a:p>
                  </a:txBody>
                  <a:tcPr marL="142875" marR="142875" marT="57140" marB="57140" anchor="ctr">
                    <a:lnL>
                      <a:noFill/>
                    </a:lnL>
                    <a:lnR>
                      <a:noFill/>
                    </a:lnR>
                    <a:lnT>
                      <a:noFill/>
                    </a:lnT>
                    <a:lnB>
                      <a:noFill/>
                    </a:lnB>
                  </a:tcPr>
                </a:tc>
                <a:tc>
                  <a:txBody>
                    <a:bodyPr/>
                    <a:lstStyle/>
                    <a:p>
                      <a:pPr algn="l"/>
                      <a:r>
                        <a:rPr lang="sk-SK" sz="2000" b="1" dirty="0">
                          <a:solidFill>
                            <a:schemeClr val="tx1"/>
                          </a:solidFill>
                          <a:effectLst/>
                        </a:rPr>
                        <a:t>388,80</a:t>
                      </a:r>
                    </a:p>
                  </a:txBody>
                  <a:tcPr marL="142875" marR="142875" marT="57140" marB="57140" anchor="ctr">
                    <a:lnL>
                      <a:noFill/>
                    </a:lnL>
                    <a:lnR>
                      <a:noFill/>
                    </a:lnR>
                    <a:lnT>
                      <a:noFill/>
                    </a:lnT>
                    <a:lnB>
                      <a:noFill/>
                    </a:lnB>
                  </a:tcPr>
                </a:tc>
                <a:extLst>
                  <a:ext uri="{0D108BD9-81ED-4DB2-BD59-A6C34878D82A}">
                    <a16:rowId xmlns:a16="http://schemas.microsoft.com/office/drawing/2014/main" val="10003"/>
                  </a:ext>
                </a:extLst>
              </a:tr>
              <a:tr h="478089">
                <a:tc>
                  <a:txBody>
                    <a:bodyPr/>
                    <a:lstStyle/>
                    <a:p>
                      <a:pPr algn="l"/>
                      <a:r>
                        <a:rPr lang="sk-SK" sz="2000" b="1" dirty="0">
                          <a:solidFill>
                            <a:srgbClr val="1D1B1A"/>
                          </a:solidFill>
                          <a:effectLst/>
                        </a:rPr>
                        <a:t>- invalidný do 70%</a:t>
                      </a:r>
                    </a:p>
                  </a:txBody>
                  <a:tcPr marL="142875" marR="142875" marT="57140" marB="57140" anchor="ctr">
                    <a:lnL>
                      <a:noFill/>
                    </a:lnL>
                    <a:lnR>
                      <a:noFill/>
                    </a:lnR>
                    <a:lnT>
                      <a:noFill/>
                    </a:lnT>
                    <a:lnB>
                      <a:noFill/>
                    </a:lnB>
                    <a:solidFill>
                      <a:srgbClr val="EEEEEE"/>
                    </a:solidFill>
                  </a:tcPr>
                </a:tc>
                <a:tc>
                  <a:txBody>
                    <a:bodyPr/>
                    <a:lstStyle/>
                    <a:p>
                      <a:pPr algn="l"/>
                      <a:r>
                        <a:rPr lang="sk-SK" sz="2000" b="1">
                          <a:solidFill>
                            <a:srgbClr val="1D1B1A"/>
                          </a:solidFill>
                          <a:effectLst/>
                        </a:rPr>
                        <a:t>197,04</a:t>
                      </a:r>
                    </a:p>
                  </a:txBody>
                  <a:tcPr marL="142875" marR="142875" marT="57140" marB="57140" anchor="ctr">
                    <a:lnL>
                      <a:noFill/>
                    </a:lnL>
                    <a:lnR>
                      <a:noFill/>
                    </a:lnR>
                    <a:lnT>
                      <a:noFill/>
                    </a:lnT>
                    <a:lnB>
                      <a:noFill/>
                    </a:lnB>
                    <a:solidFill>
                      <a:srgbClr val="EEEEEE"/>
                    </a:solidFill>
                  </a:tcPr>
                </a:tc>
                <a:extLst>
                  <a:ext uri="{0D108BD9-81ED-4DB2-BD59-A6C34878D82A}">
                    <a16:rowId xmlns:a16="http://schemas.microsoft.com/office/drawing/2014/main" val="10004"/>
                  </a:ext>
                </a:extLst>
              </a:tr>
              <a:tr h="478089">
                <a:tc>
                  <a:txBody>
                    <a:bodyPr/>
                    <a:lstStyle/>
                    <a:p>
                      <a:pPr algn="l"/>
                      <a:r>
                        <a:rPr lang="sk-SK" sz="2000" b="1" dirty="0">
                          <a:solidFill>
                            <a:schemeClr val="tx1"/>
                          </a:solidFill>
                          <a:effectLst/>
                        </a:rPr>
                        <a:t>- invalidný nad 70%</a:t>
                      </a:r>
                    </a:p>
                  </a:txBody>
                  <a:tcPr marL="142875" marR="142875" marT="57140" marB="57140" anchor="ctr">
                    <a:lnL>
                      <a:noFill/>
                    </a:lnL>
                    <a:lnR>
                      <a:noFill/>
                    </a:lnR>
                    <a:lnT>
                      <a:noFill/>
                    </a:lnT>
                    <a:lnB>
                      <a:noFill/>
                    </a:lnB>
                  </a:tcPr>
                </a:tc>
                <a:tc>
                  <a:txBody>
                    <a:bodyPr/>
                    <a:lstStyle/>
                    <a:p>
                      <a:pPr algn="l"/>
                      <a:r>
                        <a:rPr lang="sk-SK" sz="2000" b="1" dirty="0">
                          <a:solidFill>
                            <a:schemeClr val="tx1"/>
                          </a:solidFill>
                          <a:effectLst/>
                        </a:rPr>
                        <a:t>353,18</a:t>
                      </a:r>
                    </a:p>
                  </a:txBody>
                  <a:tcPr marL="142875" marR="142875" marT="57140" marB="57140" anchor="ctr">
                    <a:lnL>
                      <a:noFill/>
                    </a:lnL>
                    <a:lnR>
                      <a:noFill/>
                    </a:lnR>
                    <a:lnT>
                      <a:noFill/>
                    </a:lnT>
                    <a:lnB>
                      <a:noFill/>
                    </a:lnB>
                  </a:tcPr>
                </a:tc>
                <a:extLst>
                  <a:ext uri="{0D108BD9-81ED-4DB2-BD59-A6C34878D82A}">
                    <a16:rowId xmlns:a16="http://schemas.microsoft.com/office/drawing/2014/main" val="10005"/>
                  </a:ext>
                </a:extLst>
              </a:tr>
              <a:tr h="478089">
                <a:tc>
                  <a:txBody>
                    <a:bodyPr/>
                    <a:lstStyle/>
                    <a:p>
                      <a:pPr algn="l"/>
                      <a:r>
                        <a:rPr lang="sk-SK" sz="2000" b="1" dirty="0">
                          <a:solidFill>
                            <a:srgbClr val="1D1B1A"/>
                          </a:solidFill>
                          <a:effectLst/>
                        </a:rPr>
                        <a:t>- vdovský - sólo</a:t>
                      </a:r>
                    </a:p>
                  </a:txBody>
                  <a:tcPr marL="142875" marR="142875" marT="57140" marB="57140" anchor="ctr">
                    <a:lnL>
                      <a:noFill/>
                    </a:lnL>
                    <a:lnR>
                      <a:noFill/>
                    </a:lnR>
                    <a:lnT>
                      <a:noFill/>
                    </a:lnT>
                    <a:lnB>
                      <a:noFill/>
                    </a:lnB>
                    <a:solidFill>
                      <a:srgbClr val="EEEEEE"/>
                    </a:solidFill>
                  </a:tcPr>
                </a:tc>
                <a:tc>
                  <a:txBody>
                    <a:bodyPr/>
                    <a:lstStyle/>
                    <a:p>
                      <a:pPr algn="l"/>
                      <a:r>
                        <a:rPr lang="sk-SK" sz="2000" b="1">
                          <a:solidFill>
                            <a:srgbClr val="1D1B1A"/>
                          </a:solidFill>
                          <a:effectLst/>
                        </a:rPr>
                        <a:t>245,31</a:t>
                      </a:r>
                    </a:p>
                  </a:txBody>
                  <a:tcPr marL="142875" marR="142875" marT="57140" marB="57140" anchor="ctr">
                    <a:lnL>
                      <a:noFill/>
                    </a:lnL>
                    <a:lnR>
                      <a:noFill/>
                    </a:lnR>
                    <a:lnT>
                      <a:noFill/>
                    </a:lnT>
                    <a:lnB>
                      <a:noFill/>
                    </a:lnB>
                    <a:solidFill>
                      <a:srgbClr val="EEEEEE"/>
                    </a:solidFill>
                  </a:tcPr>
                </a:tc>
                <a:extLst>
                  <a:ext uri="{0D108BD9-81ED-4DB2-BD59-A6C34878D82A}">
                    <a16:rowId xmlns:a16="http://schemas.microsoft.com/office/drawing/2014/main" val="10006"/>
                  </a:ext>
                </a:extLst>
              </a:tr>
              <a:tr h="478089">
                <a:tc>
                  <a:txBody>
                    <a:bodyPr/>
                    <a:lstStyle/>
                    <a:p>
                      <a:pPr algn="l"/>
                      <a:r>
                        <a:rPr lang="sk-SK" sz="2000" b="1" dirty="0">
                          <a:solidFill>
                            <a:schemeClr val="tx1"/>
                          </a:solidFill>
                          <a:effectLst/>
                        </a:rPr>
                        <a:t>- vdovecký - sólo</a:t>
                      </a:r>
                    </a:p>
                  </a:txBody>
                  <a:tcPr marL="142875" marR="142875" marT="57140" marB="57140" anchor="ctr">
                    <a:lnL>
                      <a:noFill/>
                    </a:lnL>
                    <a:lnR>
                      <a:noFill/>
                    </a:lnR>
                    <a:lnT>
                      <a:noFill/>
                    </a:lnT>
                    <a:lnB>
                      <a:noFill/>
                    </a:lnB>
                  </a:tcPr>
                </a:tc>
                <a:tc>
                  <a:txBody>
                    <a:bodyPr/>
                    <a:lstStyle/>
                    <a:p>
                      <a:pPr algn="l"/>
                      <a:r>
                        <a:rPr lang="sk-SK" sz="2000" b="1" dirty="0">
                          <a:solidFill>
                            <a:schemeClr val="tx1"/>
                          </a:solidFill>
                          <a:effectLst/>
                        </a:rPr>
                        <a:t>190,15</a:t>
                      </a:r>
                    </a:p>
                  </a:txBody>
                  <a:tcPr marL="142875" marR="142875" marT="57140" marB="57140" anchor="ctr">
                    <a:lnL>
                      <a:noFill/>
                    </a:lnL>
                    <a:lnR>
                      <a:noFill/>
                    </a:lnR>
                    <a:lnT>
                      <a:noFill/>
                    </a:lnT>
                    <a:lnB>
                      <a:noFill/>
                    </a:lnB>
                  </a:tcPr>
                </a:tc>
                <a:extLst>
                  <a:ext uri="{0D108BD9-81ED-4DB2-BD59-A6C34878D82A}">
                    <a16:rowId xmlns:a16="http://schemas.microsoft.com/office/drawing/2014/main" val="10007"/>
                  </a:ext>
                </a:extLst>
              </a:tr>
              <a:tr h="478089">
                <a:tc>
                  <a:txBody>
                    <a:bodyPr/>
                    <a:lstStyle/>
                    <a:p>
                      <a:pPr algn="l"/>
                      <a:r>
                        <a:rPr lang="sk-SK" sz="2000" b="1">
                          <a:solidFill>
                            <a:srgbClr val="1D1B1A"/>
                          </a:solidFill>
                          <a:effectLst/>
                        </a:rPr>
                        <a:t>- sirotský ( na 1 dieťa )</a:t>
                      </a:r>
                    </a:p>
                  </a:txBody>
                  <a:tcPr marL="142875" marR="142875" marT="57140" marB="57140" anchor="ctr">
                    <a:lnL>
                      <a:noFill/>
                    </a:lnL>
                    <a:lnR>
                      <a:noFill/>
                    </a:lnR>
                    <a:lnT>
                      <a:noFill/>
                    </a:lnT>
                    <a:lnB>
                      <a:noFill/>
                    </a:lnB>
                    <a:solidFill>
                      <a:srgbClr val="EEEEEE"/>
                    </a:solidFill>
                  </a:tcPr>
                </a:tc>
                <a:tc>
                  <a:txBody>
                    <a:bodyPr/>
                    <a:lstStyle/>
                    <a:p>
                      <a:pPr algn="l"/>
                      <a:r>
                        <a:rPr lang="sk-SK" sz="2000" b="1" dirty="0">
                          <a:solidFill>
                            <a:srgbClr val="1D1B1A"/>
                          </a:solidFill>
                          <a:effectLst/>
                        </a:rPr>
                        <a:t>129,72</a:t>
                      </a:r>
                    </a:p>
                  </a:txBody>
                  <a:tcPr marL="142875" marR="142875" marT="57140" marB="57140" anchor="ctr">
                    <a:lnL>
                      <a:noFill/>
                    </a:lnL>
                    <a:lnR>
                      <a:noFill/>
                    </a:lnR>
                    <a:lnT>
                      <a:noFill/>
                    </a:lnT>
                    <a:lnB>
                      <a:noFill/>
                    </a:lnB>
                    <a:solidFill>
                      <a:srgbClr val="EEEEEE"/>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696893835"/>
      </p:ext>
    </p:extLst>
  </p:cSld>
  <p:clrMapOvr>
    <a:masterClrMapping/>
  </p:clrMapOvr>
  <p:transition>
    <p:zoom/>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idx="4294967295"/>
          </p:nvPr>
        </p:nvSpPr>
        <p:spPr>
          <a:xfrm>
            <a:off x="179388" y="188913"/>
            <a:ext cx="8964612" cy="863600"/>
          </a:xfrm>
        </p:spPr>
        <p:txBody>
          <a:bodyPr/>
          <a:lstStyle/>
          <a:p>
            <a:pPr>
              <a:lnSpc>
                <a:spcPct val="80000"/>
              </a:lnSpc>
            </a:pPr>
            <a:r>
              <a:rPr lang="sk-SK" altLang="sk-SK" sz="3600" b="1">
                <a:solidFill>
                  <a:schemeClr val="accent1"/>
                </a:solidFill>
                <a:cs typeface="Times New Roman" panose="02020603050405020304" pitchFamily="18" charset="0"/>
              </a:rPr>
              <a:t>Miera náhrady mzdy starobným dôchodkom</a:t>
            </a:r>
            <a:endParaRPr lang="sk-SK" altLang="sk-SK" sz="3600" b="1">
              <a:solidFill>
                <a:schemeClr val="accent1"/>
              </a:solidFill>
            </a:endParaRPr>
          </a:p>
        </p:txBody>
      </p:sp>
      <p:sp>
        <p:nvSpPr>
          <p:cNvPr id="19459" name="Rectangle 3"/>
          <p:cNvSpPr>
            <a:spLocks noGrp="1" noChangeArrowheads="1"/>
          </p:cNvSpPr>
          <p:nvPr>
            <p:ph type="body" sz="half" idx="4294967295"/>
          </p:nvPr>
        </p:nvSpPr>
        <p:spPr>
          <a:xfrm>
            <a:off x="0" y="1196975"/>
            <a:ext cx="9144000" cy="4899025"/>
          </a:xfrm>
        </p:spPr>
        <p:txBody>
          <a:bodyPr/>
          <a:lstStyle/>
          <a:p>
            <a:pPr>
              <a:lnSpc>
                <a:spcPts val="3000"/>
              </a:lnSpc>
            </a:pPr>
            <a:r>
              <a:rPr lang="sk-SK" altLang="sk-SK" sz="2800">
                <a:cs typeface="Times New Roman" panose="02020603050405020304" pitchFamily="18" charset="0"/>
              </a:rPr>
              <a:t>Úroveň prerozdeľovania a najmä slabé uplatňovanie princípu zásluhovosti sa výraznejšie prejaví, ak porovnáme </a:t>
            </a:r>
            <a:r>
              <a:rPr lang="sk-SK" altLang="sk-SK" sz="2800">
                <a:solidFill>
                  <a:schemeClr val="folHlink"/>
                </a:solidFill>
                <a:cs typeface="Times New Roman" panose="02020603050405020304" pitchFamily="18" charset="0"/>
              </a:rPr>
              <a:t>mieru náhrady mzdy riadnym starobným dôchodkom</a:t>
            </a:r>
            <a:r>
              <a:rPr lang="sk-SK" altLang="sk-SK" sz="2800">
                <a:cs typeface="Times New Roman" panose="02020603050405020304" pitchFamily="18" charset="0"/>
              </a:rPr>
              <a:t> pri uplatnení plnej redukcie a antiredukcie. </a:t>
            </a:r>
          </a:p>
          <a:p>
            <a:pPr>
              <a:lnSpc>
                <a:spcPts val="4100"/>
              </a:lnSpc>
              <a:spcBef>
                <a:spcPct val="0"/>
              </a:spcBef>
            </a:pPr>
            <a:r>
              <a:rPr lang="sk-SK" altLang="sk-SK" sz="2800" b="1">
                <a:solidFill>
                  <a:srgbClr val="FFFF00"/>
                </a:solidFill>
                <a:cs typeface="Times New Roman" panose="02020603050405020304" pitchFamily="18" charset="0"/>
              </a:rPr>
              <a:t>POMB		výška dôchodku ako </a:t>
            </a:r>
          </a:p>
          <a:p>
            <a:pPr>
              <a:lnSpc>
                <a:spcPts val="2500"/>
              </a:lnSpc>
              <a:spcBef>
                <a:spcPct val="0"/>
              </a:spcBef>
              <a:buFontTx/>
              <a:buNone/>
            </a:pPr>
            <a:r>
              <a:rPr lang="sk-SK" altLang="sk-SK" sz="2800" b="1">
                <a:solidFill>
                  <a:srgbClr val="FFFF00"/>
                </a:solidFill>
                <a:cs typeface="Times New Roman" panose="02020603050405020304" pitchFamily="18" charset="0"/>
              </a:rPr>
              <a:t>				% z priemernej mzdy dôchodcu</a:t>
            </a:r>
          </a:p>
          <a:p>
            <a:pPr lvl="1">
              <a:buFont typeface="Arial" panose="020B0604020202020204" pitchFamily="34" charset="0"/>
              <a:buChar char="•"/>
            </a:pPr>
            <a:r>
              <a:rPr lang="sk-SK" altLang="sk-SK" sz="3200" b="1">
                <a:solidFill>
                  <a:srgbClr val="FFFF00"/>
                </a:solidFill>
                <a:cs typeface="Times New Roman" panose="02020603050405020304" pitchFamily="18" charset="0"/>
              </a:rPr>
              <a:t>0,5 		62 %, </a:t>
            </a:r>
          </a:p>
          <a:p>
            <a:pPr lvl="1">
              <a:buFont typeface="Arial" panose="020B0604020202020204" pitchFamily="34" charset="0"/>
              <a:buChar char="•"/>
            </a:pPr>
            <a:r>
              <a:rPr lang="sk-SK" altLang="sk-SK" sz="3200" b="1">
                <a:solidFill>
                  <a:srgbClr val="FFFF00"/>
                </a:solidFill>
                <a:cs typeface="Times New Roman" panose="02020603050405020304" pitchFamily="18" charset="0"/>
              </a:rPr>
              <a:t>1 		50,9 %</a:t>
            </a:r>
          </a:p>
          <a:p>
            <a:pPr lvl="1">
              <a:buFont typeface="Arial" panose="020B0604020202020204" pitchFamily="34" charset="0"/>
              <a:buChar char="•"/>
            </a:pPr>
            <a:r>
              <a:rPr lang="sk-SK" altLang="sk-SK" sz="3200" b="1">
                <a:solidFill>
                  <a:srgbClr val="FFFF00"/>
                </a:solidFill>
                <a:cs typeface="Times New Roman" panose="02020603050405020304" pitchFamily="18" charset="0"/>
              </a:rPr>
              <a:t>1,5 		47,5 %</a:t>
            </a:r>
          </a:p>
          <a:p>
            <a:pPr lvl="1">
              <a:buFont typeface="Arial" panose="020B0604020202020204" pitchFamily="34" charset="0"/>
              <a:buChar char="•"/>
            </a:pPr>
            <a:r>
              <a:rPr lang="sk-SK" altLang="sk-SK" sz="3200" b="1">
                <a:solidFill>
                  <a:srgbClr val="FFFF00"/>
                </a:solidFill>
                <a:cs typeface="Times New Roman" panose="02020603050405020304" pitchFamily="18" charset="0"/>
              </a:rPr>
              <a:t>2 		43,4 %</a:t>
            </a:r>
          </a:p>
          <a:p>
            <a:pPr lvl="1">
              <a:buFont typeface="Arial" panose="020B0604020202020204" pitchFamily="34" charset="0"/>
              <a:buChar char="•"/>
            </a:pPr>
            <a:r>
              <a:rPr lang="sk-SK" altLang="sk-SK" sz="3200" b="1">
                <a:solidFill>
                  <a:srgbClr val="FFFF00"/>
                </a:solidFill>
                <a:cs typeface="Times New Roman" panose="02020603050405020304" pitchFamily="18" charset="0"/>
              </a:rPr>
              <a:t>3 		39,1 %.</a:t>
            </a:r>
          </a:p>
          <a:p>
            <a:pPr algn="ctr">
              <a:lnSpc>
                <a:spcPct val="80000"/>
              </a:lnSpc>
            </a:pPr>
            <a:endParaRPr lang="cs-CZ" altLang="sk-SK" sz="2800"/>
          </a:p>
        </p:txBody>
      </p:sp>
    </p:spTree>
  </p:cSld>
  <p:clrMapOvr>
    <a:masterClrMapping/>
  </p:clrMapOvr>
  <p:transition>
    <p:zoom/>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 Box 1"/>
          <p:cNvSpPr txBox="1">
            <a:spLocks noChangeArrowheads="1"/>
          </p:cNvSpPr>
          <p:nvPr/>
        </p:nvSpPr>
        <p:spPr bwMode="auto">
          <a:xfrm>
            <a:off x="107950" y="1412875"/>
            <a:ext cx="9036050" cy="5116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lnSpc>
                <a:spcPct val="75000"/>
              </a:lnSpc>
              <a:spcBef>
                <a:spcPts val="900"/>
              </a:spcBef>
              <a:buFontTx/>
              <a:buNone/>
            </a:pPr>
            <a:r>
              <a:rPr lang="en-GB" altLang="sk-SK" sz="2800">
                <a:solidFill>
                  <a:srgbClr val="FFFF00"/>
                </a:solidFill>
                <a:ea typeface="SimSun" panose="02010600030101010101" pitchFamily="2" charset="-122"/>
              </a:rPr>
              <a:t>- </a:t>
            </a:r>
            <a:r>
              <a:rPr lang="sk-SK" altLang="sk-SK" sz="2800">
                <a:solidFill>
                  <a:srgbClr val="FFFF00"/>
                </a:solidFill>
                <a:ea typeface="SimSun" panose="02010600030101010101" pitchFamily="2" charset="-122"/>
              </a:rPr>
              <a:t>najmenej </a:t>
            </a:r>
            <a:r>
              <a:rPr lang="sk-SK" altLang="sk-SK" sz="2800" u="sng">
                <a:solidFill>
                  <a:srgbClr val="FFFF00"/>
                </a:solidFill>
                <a:ea typeface="SimSun" panose="02010600030101010101" pitchFamily="2" charset="-122"/>
              </a:rPr>
              <a:t>15 rokov poistenia</a:t>
            </a:r>
            <a:r>
              <a:rPr lang="sk-SK" altLang="sk-SK" sz="2800">
                <a:solidFill>
                  <a:srgbClr val="FFFF00"/>
                </a:solidFill>
                <a:ea typeface="SimSun" panose="02010600030101010101" pitchFamily="2" charset="-122"/>
              </a:rPr>
              <a:t>,</a:t>
            </a:r>
          </a:p>
          <a:p>
            <a:pPr>
              <a:lnSpc>
                <a:spcPct val="75000"/>
              </a:lnSpc>
              <a:spcBef>
                <a:spcPts val="900"/>
              </a:spcBef>
              <a:buFontTx/>
              <a:buNone/>
            </a:pPr>
            <a:r>
              <a:rPr lang="en-GB" altLang="sk-SK" sz="2800">
                <a:solidFill>
                  <a:srgbClr val="FFFF00"/>
                </a:solidFill>
                <a:ea typeface="SimSun" panose="02010600030101010101" pitchFamily="2" charset="-122"/>
              </a:rPr>
              <a:t>- </a:t>
            </a:r>
            <a:r>
              <a:rPr lang="sk-SK" altLang="sk-SK" sz="2800">
                <a:solidFill>
                  <a:srgbClr val="FFFF00"/>
                </a:solidFill>
                <a:ea typeface="SimSun" panose="02010600030101010101" pitchFamily="2" charset="-122"/>
              </a:rPr>
              <a:t>suma predčasného dôchodku musí byť vyššia ako </a:t>
            </a:r>
            <a:r>
              <a:rPr lang="sk-SK" altLang="sk-SK" sz="2800" u="sng">
                <a:solidFill>
                  <a:srgbClr val="FFFF00"/>
                </a:solidFill>
                <a:ea typeface="SimSun" panose="02010600030101010101" pitchFamily="2" charset="-122"/>
              </a:rPr>
              <a:t>1,2 násobok sumy životného minima</a:t>
            </a:r>
            <a:r>
              <a:rPr lang="sk-SK" altLang="sk-SK" sz="2800">
                <a:solidFill>
                  <a:srgbClr val="FFFF00"/>
                </a:solidFill>
                <a:ea typeface="SimSun" panose="02010600030101010101" pitchFamily="2" charset="-122"/>
              </a:rPr>
              <a:t>, u účastníka </a:t>
            </a:r>
          </a:p>
          <a:p>
            <a:pPr>
              <a:lnSpc>
                <a:spcPct val="75000"/>
              </a:lnSpc>
              <a:spcBef>
                <a:spcPts val="900"/>
              </a:spcBef>
              <a:buClr>
                <a:srgbClr val="FFFF00"/>
              </a:buClr>
              <a:buFontTx/>
              <a:buChar char="-"/>
            </a:pPr>
            <a:r>
              <a:rPr lang="sk-SK" altLang="sk-SK" sz="2800">
                <a:solidFill>
                  <a:srgbClr val="FFFF00"/>
                </a:solidFill>
                <a:ea typeface="SimSun" panose="02010600030101010101" pitchFamily="2" charset="-122"/>
              </a:rPr>
              <a:t>za každých 30 dní redukcia o 0,5 % (6,5 % za rok),</a:t>
            </a:r>
          </a:p>
          <a:p>
            <a:pPr>
              <a:lnSpc>
                <a:spcPct val="75000"/>
              </a:lnSpc>
              <a:spcBef>
                <a:spcPts val="900"/>
              </a:spcBef>
              <a:buClr>
                <a:srgbClr val="FFFF00"/>
              </a:buClr>
              <a:buFontTx/>
              <a:buChar char="-"/>
            </a:pPr>
            <a:r>
              <a:rPr lang="sk-SK" altLang="sk-SK" sz="2800">
                <a:solidFill>
                  <a:srgbClr val="FFFF00"/>
                </a:solidFill>
                <a:ea typeface="SimSun" panose="02010600030101010101" pitchFamily="2" charset="-122"/>
              </a:rPr>
              <a:t>dva roky pred dôchodkovým vekom.</a:t>
            </a:r>
            <a:endParaRPr lang="sk-SK" altLang="sk-SK" sz="2800">
              <a:solidFill>
                <a:srgbClr val="FFFF00"/>
              </a:solidFill>
            </a:endParaRPr>
          </a:p>
          <a:p>
            <a:pPr>
              <a:lnSpc>
                <a:spcPct val="75000"/>
              </a:lnSpc>
              <a:spcBef>
                <a:spcPts val="900"/>
              </a:spcBef>
              <a:buClr>
                <a:srgbClr val="FFFF00"/>
              </a:buClr>
              <a:buFontTx/>
              <a:buChar char="-"/>
            </a:pPr>
            <a:endParaRPr lang="sk-SK" altLang="sk-SK" sz="2800">
              <a:solidFill>
                <a:srgbClr val="FFFF00"/>
              </a:solidFill>
            </a:endParaRPr>
          </a:p>
          <a:p>
            <a:pPr>
              <a:lnSpc>
                <a:spcPct val="75000"/>
              </a:lnSpc>
              <a:spcBef>
                <a:spcPts val="900"/>
              </a:spcBef>
              <a:buFont typeface="Times New Roman" panose="02020603050405020304" pitchFamily="18" charset="0"/>
              <a:buNone/>
            </a:pPr>
            <a:r>
              <a:rPr lang="sk-SK" altLang="sk-SK" b="1">
                <a:solidFill>
                  <a:srgbClr val="FFFF00"/>
                </a:solidFill>
                <a:ea typeface="SimSun" panose="02010600030101010101" pitchFamily="2" charset="-122"/>
              </a:rPr>
              <a:t>Pracujúci predčasný dôchodca </a:t>
            </a:r>
          </a:p>
          <a:p>
            <a:pPr>
              <a:lnSpc>
                <a:spcPct val="75000"/>
              </a:lnSpc>
              <a:spcBef>
                <a:spcPct val="0"/>
              </a:spcBef>
              <a:buFont typeface="Times New Roman" panose="02020603050405020304" pitchFamily="18" charset="0"/>
              <a:buChar char="•"/>
            </a:pPr>
            <a:r>
              <a:rPr lang="sk-SK" altLang="sk-SK" sz="2800">
                <a:solidFill>
                  <a:srgbClr val="FFFF00"/>
                </a:solidFill>
                <a:ea typeface="SimSun" panose="02010600030101010101" pitchFamily="2" charset="-122"/>
              </a:rPr>
              <a:t>nemá nárok na výplatu dôchodku ale</a:t>
            </a:r>
          </a:p>
          <a:p>
            <a:pPr>
              <a:lnSpc>
                <a:spcPct val="75000"/>
              </a:lnSpc>
              <a:spcBef>
                <a:spcPct val="0"/>
              </a:spcBef>
              <a:buFont typeface="Times New Roman" panose="02020603050405020304" pitchFamily="18" charset="0"/>
              <a:buNone/>
            </a:pPr>
            <a:r>
              <a:rPr lang="sk-SK" altLang="sk-SK" sz="2800" b="1">
                <a:solidFill>
                  <a:srgbClr val="FFFF00"/>
                </a:solidFill>
                <a:ea typeface="SimSun" panose="02010600030101010101" pitchFamily="2" charset="-122"/>
                <a:cs typeface="Arial" panose="020B0604020202020204" pitchFamily="34" charset="0"/>
              </a:rPr>
              <a:t>   </a:t>
            </a:r>
            <a:r>
              <a:rPr lang="sk-SK" altLang="sk-SK" sz="2800" b="1">
                <a:solidFill>
                  <a:srgbClr val="FFFF00"/>
                </a:solidFill>
                <a:cs typeface="Arial" panose="020B0604020202020204" pitchFamily="34" charset="0"/>
              </a:rPr>
              <a:t>    </a:t>
            </a:r>
            <a:r>
              <a:rPr lang="sk-SK" altLang="sk-SK" sz="2800" b="1">
                <a:solidFill>
                  <a:srgbClr val="FFFF00"/>
                </a:solidFill>
                <a:ea typeface="SimSun" panose="02010600030101010101" pitchFamily="2" charset="-122"/>
              </a:rPr>
              <a:t>po dovŕšení dôchodkového veku sa </a:t>
            </a:r>
            <a:r>
              <a:rPr lang="sk-SK" altLang="sk-SK" sz="2800" b="1">
                <a:solidFill>
                  <a:srgbClr val="FFFF00"/>
                </a:solidFill>
                <a:cs typeface="Arial" panose="020B0604020202020204" pitchFamily="34" charset="0"/>
              </a:rPr>
              <a:t>mu</a:t>
            </a:r>
            <a:r>
              <a:rPr lang="sk-SK" altLang="sk-SK" sz="2800" b="1">
                <a:solidFill>
                  <a:srgbClr val="FFFF00"/>
                </a:solidFill>
                <a:ea typeface="SimSun" panose="02010600030101010101" pitchFamily="2" charset="-122"/>
              </a:rPr>
              <a:t> suma </a:t>
            </a:r>
          </a:p>
          <a:p>
            <a:pPr>
              <a:lnSpc>
                <a:spcPct val="75000"/>
              </a:lnSpc>
              <a:spcBef>
                <a:spcPct val="0"/>
              </a:spcBef>
              <a:buFont typeface="Times New Roman" panose="02020603050405020304" pitchFamily="18" charset="0"/>
              <a:buNone/>
            </a:pPr>
            <a:r>
              <a:rPr lang="sk-SK" altLang="sk-SK" sz="2800" b="1">
                <a:solidFill>
                  <a:srgbClr val="FFFF00"/>
                </a:solidFill>
                <a:ea typeface="SimSun" panose="02010600030101010101" pitchFamily="2" charset="-122"/>
              </a:rPr>
              <a:t>   </a:t>
            </a:r>
            <a:r>
              <a:rPr lang="sk-SK" altLang="sk-SK" sz="2800" b="1">
                <a:solidFill>
                  <a:srgbClr val="FFFF00"/>
                </a:solidFill>
                <a:cs typeface="Arial" panose="020B0604020202020204" pitchFamily="34" charset="0"/>
              </a:rPr>
              <a:t>   </a:t>
            </a:r>
            <a:r>
              <a:rPr lang="sk-SK" altLang="sk-SK" sz="2800" b="1">
                <a:solidFill>
                  <a:srgbClr val="FFFF00"/>
                </a:solidFill>
                <a:ea typeface="SimSun" panose="02010600030101010101" pitchFamily="2" charset="-122"/>
              </a:rPr>
              <a:t>dôchodku prepočíta </a:t>
            </a:r>
            <a:r>
              <a:rPr lang="sk-SK" altLang="sk-SK" sz="2800">
                <a:solidFill>
                  <a:srgbClr val="FFFF00"/>
                </a:solidFill>
                <a:ea typeface="SimSun" panose="02010600030101010101" pitchFamily="2" charset="-122"/>
              </a:rPr>
              <a:t>o obdobie, počas ktorého bola výplata PSD pozastavená</a:t>
            </a:r>
            <a:r>
              <a:rPr lang="sk-SK" altLang="sk-SK" sz="2800">
                <a:solidFill>
                  <a:srgbClr val="FFFF00"/>
                </a:solidFill>
                <a:cs typeface="Arial" panose="020B0604020202020204" pitchFamily="34" charset="0"/>
              </a:rPr>
              <a:t>,</a:t>
            </a:r>
          </a:p>
          <a:p>
            <a:pPr>
              <a:lnSpc>
                <a:spcPct val="75000"/>
              </a:lnSpc>
              <a:spcBef>
                <a:spcPct val="0"/>
              </a:spcBef>
              <a:buFont typeface="Times New Roman" panose="02020603050405020304" pitchFamily="18" charset="0"/>
              <a:buChar char="•"/>
            </a:pPr>
            <a:r>
              <a:rPr lang="sk-SK" altLang="sk-SK" sz="2800">
                <a:solidFill>
                  <a:srgbClr val="FFFF00"/>
                </a:solidFill>
                <a:ea typeface="SimSun" panose="02010600030101010101" pitchFamily="2" charset="-122"/>
              </a:rPr>
              <a:t>je povinne poistený iba na nemocenské, starobné   dôchodkové, úrazové a garančné poistenie.</a:t>
            </a:r>
          </a:p>
          <a:p>
            <a:pPr>
              <a:lnSpc>
                <a:spcPct val="75000"/>
              </a:lnSpc>
              <a:spcBef>
                <a:spcPts val="900"/>
              </a:spcBef>
              <a:buFontTx/>
              <a:buChar char="-"/>
            </a:pPr>
            <a:endParaRPr lang="sk-SK" altLang="sk-SK" sz="2800">
              <a:solidFill>
                <a:srgbClr val="FFFF00"/>
              </a:solidFill>
              <a:ea typeface="SimSun" panose="02010600030101010101" pitchFamily="2" charset="-122"/>
            </a:endParaRPr>
          </a:p>
          <a:p>
            <a:pPr>
              <a:lnSpc>
                <a:spcPct val="75000"/>
              </a:lnSpc>
              <a:spcBef>
                <a:spcPts val="900"/>
              </a:spcBef>
              <a:buFontTx/>
              <a:buChar char="-"/>
            </a:pPr>
            <a:endParaRPr lang="sk-SK" altLang="sk-SK" sz="3600">
              <a:solidFill>
                <a:srgbClr val="FFFF00"/>
              </a:solidFill>
              <a:ea typeface="SimSun" panose="02010600030101010101" pitchFamily="2" charset="-122"/>
            </a:endParaRPr>
          </a:p>
        </p:txBody>
      </p:sp>
      <p:sp>
        <p:nvSpPr>
          <p:cNvPr id="20483" name="Text Box 2"/>
          <p:cNvSpPr txBox="1">
            <a:spLocks noChangeArrowheads="1"/>
          </p:cNvSpPr>
          <p:nvPr/>
        </p:nvSpPr>
        <p:spPr bwMode="auto">
          <a:xfrm>
            <a:off x="0" y="257175"/>
            <a:ext cx="91440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60000"/>
              </a:lnSpc>
              <a:spcBef>
                <a:spcPct val="0"/>
              </a:spcBef>
              <a:buFontTx/>
              <a:buNone/>
            </a:pPr>
            <a:r>
              <a:rPr lang="sk-SK" altLang="sk-SK" sz="4400" b="1">
                <a:solidFill>
                  <a:srgbClr val="FF9900"/>
                </a:solidFill>
              </a:rPr>
              <a:t>Predčasný starobný dôchodok</a:t>
            </a:r>
          </a:p>
          <a:p>
            <a:pPr algn="ctr">
              <a:lnSpc>
                <a:spcPct val="60000"/>
              </a:lnSpc>
              <a:spcBef>
                <a:spcPct val="0"/>
              </a:spcBef>
              <a:buFontTx/>
              <a:buNone/>
            </a:pPr>
            <a:r>
              <a:rPr lang="sk-SK" altLang="sk-SK" sz="3600" b="1">
                <a:solidFill>
                  <a:srgbClr val="FF9900"/>
                </a:solidFill>
              </a:rPr>
              <a:t>- podmienky nároku</a:t>
            </a:r>
            <a:r>
              <a:rPr lang="en-GB" altLang="sk-SK" sz="4400">
                <a:solidFill>
                  <a:srgbClr val="FFCC66"/>
                </a:solidFill>
              </a:rPr>
              <a:t> </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 Box 1"/>
          <p:cNvSpPr txBox="1">
            <a:spLocks noChangeArrowheads="1"/>
          </p:cNvSpPr>
          <p:nvPr/>
        </p:nvSpPr>
        <p:spPr bwMode="auto">
          <a:xfrm>
            <a:off x="323850" y="1341438"/>
            <a:ext cx="88201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lnSpc>
                <a:spcPct val="75000"/>
              </a:lnSpc>
              <a:spcBef>
                <a:spcPct val="0"/>
              </a:spcBef>
            </a:pPr>
            <a:endParaRPr lang="sk-SK" altLang="sk-SK" sz="3600">
              <a:solidFill>
                <a:srgbClr val="FFFF00"/>
              </a:solidFill>
            </a:endParaRPr>
          </a:p>
        </p:txBody>
      </p:sp>
      <p:sp>
        <p:nvSpPr>
          <p:cNvPr id="28675" name="Text Box 2"/>
          <p:cNvSpPr txBox="1">
            <a:spLocks noChangeArrowheads="1"/>
          </p:cNvSpPr>
          <p:nvPr/>
        </p:nvSpPr>
        <p:spPr bwMode="auto">
          <a:xfrm>
            <a:off x="0" y="257175"/>
            <a:ext cx="91440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80000"/>
              </a:lnSpc>
              <a:spcBef>
                <a:spcPct val="0"/>
              </a:spcBef>
              <a:buFontTx/>
              <a:buNone/>
            </a:pPr>
            <a:r>
              <a:rPr lang="sk-SK" altLang="sk-SK" sz="3000" b="1">
                <a:solidFill>
                  <a:srgbClr val="FF9900"/>
                </a:solidFill>
              </a:rPr>
              <a:t>Počty vyplácaných starobných a predčasných starobných dôchodkov podľa výšky, </a:t>
            </a:r>
          </a:p>
          <a:p>
            <a:pPr algn="ctr">
              <a:lnSpc>
                <a:spcPct val="80000"/>
              </a:lnSpc>
              <a:spcBef>
                <a:spcPct val="0"/>
              </a:spcBef>
              <a:buFontTx/>
              <a:buNone/>
            </a:pPr>
            <a:r>
              <a:rPr lang="sk-SK" altLang="sk-SK" sz="3000" b="1">
                <a:solidFill>
                  <a:srgbClr val="FF9900"/>
                </a:solidFill>
              </a:rPr>
              <a:t>za roky 2003, 2004 a 2013,</a:t>
            </a:r>
            <a:r>
              <a:rPr lang="sk-SK" altLang="sk-SK" b="1">
                <a:solidFill>
                  <a:srgbClr val="FF9900"/>
                </a:solidFill>
              </a:rPr>
              <a:t> </a:t>
            </a:r>
            <a:r>
              <a:rPr lang="sk-SK" altLang="sk-SK" sz="2000" b="1">
                <a:solidFill>
                  <a:srgbClr val="FF9900"/>
                </a:solidFill>
              </a:rPr>
              <a:t>(v Euro)</a:t>
            </a:r>
            <a:endParaRPr lang="en-GB" altLang="sk-SK" sz="2000" b="1">
              <a:solidFill>
                <a:srgbClr val="FF9900"/>
              </a:solidFill>
            </a:endParaRPr>
          </a:p>
        </p:txBody>
      </p:sp>
      <p:graphicFrame>
        <p:nvGraphicFramePr>
          <p:cNvPr id="28676" name="Object 5"/>
          <p:cNvGraphicFramePr>
            <a:graphicFrameLocks noChangeAspect="1"/>
          </p:cNvGraphicFramePr>
          <p:nvPr/>
        </p:nvGraphicFramePr>
        <p:xfrm>
          <a:off x="250825" y="1412875"/>
          <a:ext cx="8893175" cy="4956175"/>
        </p:xfrm>
        <a:graphic>
          <a:graphicData uri="http://schemas.openxmlformats.org/presentationml/2006/ole">
            <mc:AlternateContent xmlns:mc="http://schemas.openxmlformats.org/markup-compatibility/2006">
              <mc:Choice xmlns:v="urn:schemas-microsoft-com:vml" Requires="v">
                <p:oleObj spid="_x0000_s29713" name="Graf" r:id="rId4" imgW="7362825" imgH="3286125" progId="Excel.Chart.8">
                  <p:embed/>
                </p:oleObj>
              </mc:Choice>
              <mc:Fallback>
                <p:oleObj name="Graf" r:id="rId4" imgW="7362825" imgH="3286125" progId="Excel.Chart.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0825" y="1412875"/>
                        <a:ext cx="8893175" cy="49561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120263287"/>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 Box 1"/>
          <p:cNvSpPr txBox="1">
            <a:spLocks noChangeArrowheads="1"/>
          </p:cNvSpPr>
          <p:nvPr/>
        </p:nvSpPr>
        <p:spPr bwMode="auto">
          <a:xfrm>
            <a:off x="179388" y="1125538"/>
            <a:ext cx="8964612" cy="56578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lnSpc>
                <a:spcPct val="80000"/>
              </a:lnSpc>
              <a:spcBef>
                <a:spcPts val="700"/>
              </a:spcBef>
              <a:buFontTx/>
              <a:buNone/>
            </a:pPr>
            <a:r>
              <a:rPr lang="sk-SK" altLang="sk-SK" b="1" u="sng">
                <a:solidFill>
                  <a:srgbClr val="FFFF00"/>
                </a:solidFill>
              </a:rPr>
              <a:t>Dôchodok vdovy aj vdovca</a:t>
            </a:r>
            <a:r>
              <a:rPr lang="sk-SK" altLang="sk-SK" b="1">
                <a:solidFill>
                  <a:srgbClr val="FFFF00"/>
                </a:solidFill>
              </a:rPr>
              <a:t> je 60 %</a:t>
            </a:r>
            <a:r>
              <a:rPr lang="sk-SK" altLang="sk-SK" sz="2800">
                <a:solidFill>
                  <a:srgbClr val="FFFF00"/>
                </a:solidFill>
              </a:rPr>
              <a:t> dôchodku na ktorý by mal nárok zomrelý manželský partner.</a:t>
            </a:r>
          </a:p>
          <a:p>
            <a:pPr>
              <a:lnSpc>
                <a:spcPct val="80000"/>
              </a:lnSpc>
              <a:spcBef>
                <a:spcPts val="700"/>
              </a:spcBef>
              <a:buFontTx/>
              <a:buNone/>
            </a:pPr>
            <a:r>
              <a:rPr lang="sk-SK" altLang="sk-SK" sz="2800" b="1">
                <a:solidFill>
                  <a:srgbClr val="FFFF00"/>
                </a:solidFill>
              </a:rPr>
              <a:t>1 rok po smrti manželského partnera - nárok pokračuje </a:t>
            </a:r>
          </a:p>
          <a:p>
            <a:pPr>
              <a:lnSpc>
                <a:spcPct val="80000"/>
              </a:lnSpc>
              <a:spcBef>
                <a:spcPts val="600"/>
              </a:spcBef>
              <a:buFontTx/>
              <a:buNone/>
            </a:pPr>
            <a:r>
              <a:rPr lang="sk-SK" altLang="sk-SK" sz="2800" b="1">
                <a:solidFill>
                  <a:srgbClr val="FFFF00"/>
                </a:solidFill>
              </a:rPr>
              <a:t>	</a:t>
            </a:r>
            <a:r>
              <a:rPr lang="sk-SK" altLang="sk-SK" sz="2400" b="1">
                <a:solidFill>
                  <a:srgbClr val="FFFF00"/>
                </a:solidFill>
              </a:rPr>
              <a:t>. pri starostlivosti o nezaopatrené dieťa,</a:t>
            </a:r>
          </a:p>
          <a:p>
            <a:pPr>
              <a:lnSpc>
                <a:spcPct val="80000"/>
              </a:lnSpc>
              <a:spcBef>
                <a:spcPts val="600"/>
              </a:spcBef>
              <a:buFontTx/>
              <a:buNone/>
            </a:pPr>
            <a:r>
              <a:rPr lang="sk-SK" altLang="sk-SK" sz="2400" b="1">
                <a:solidFill>
                  <a:srgbClr val="FFFF00"/>
                </a:solidFill>
              </a:rPr>
              <a:t>	. pri invalidite (viac ako 70 %),</a:t>
            </a:r>
          </a:p>
          <a:p>
            <a:pPr>
              <a:lnSpc>
                <a:spcPct val="80000"/>
              </a:lnSpc>
              <a:spcBef>
                <a:spcPts val="600"/>
              </a:spcBef>
              <a:buFontTx/>
              <a:buNone/>
            </a:pPr>
            <a:r>
              <a:rPr lang="sk-SK" altLang="sk-SK" sz="2400" b="1">
                <a:solidFill>
                  <a:srgbClr val="FFFF00"/>
                </a:solidFill>
              </a:rPr>
              <a:t>	. ak vychoval/a aspoň tri deti,</a:t>
            </a:r>
          </a:p>
          <a:p>
            <a:pPr>
              <a:lnSpc>
                <a:spcPct val="80000"/>
              </a:lnSpc>
              <a:spcBef>
                <a:spcPts val="600"/>
              </a:spcBef>
              <a:buFontTx/>
              <a:buNone/>
            </a:pPr>
            <a:r>
              <a:rPr lang="sk-SK" altLang="sk-SK" sz="2400" b="1">
                <a:solidFill>
                  <a:srgbClr val="FFFF00"/>
                </a:solidFill>
              </a:rPr>
              <a:t>	. dovŕšil/a 52 rokov a vychoval/a 2 deti,</a:t>
            </a:r>
          </a:p>
          <a:p>
            <a:pPr>
              <a:lnSpc>
                <a:spcPct val="85000"/>
              </a:lnSpc>
              <a:spcBef>
                <a:spcPts val="600"/>
              </a:spcBef>
              <a:buFontTx/>
              <a:buNone/>
            </a:pPr>
            <a:r>
              <a:rPr lang="sk-SK" altLang="sk-SK" sz="2400" b="1">
                <a:solidFill>
                  <a:srgbClr val="FFFF00"/>
                </a:solidFill>
              </a:rPr>
              <a:t>	. po dovŕšení dôchodkového veku.</a:t>
            </a:r>
          </a:p>
          <a:p>
            <a:pPr>
              <a:lnSpc>
                <a:spcPct val="85000"/>
              </a:lnSpc>
              <a:spcBef>
                <a:spcPts val="700"/>
              </a:spcBef>
              <a:buFontTx/>
              <a:buNone/>
            </a:pPr>
            <a:r>
              <a:rPr lang="sk-SK" altLang="sk-SK" b="1" u="sng">
                <a:solidFill>
                  <a:srgbClr val="FFFF00"/>
                </a:solidFill>
              </a:rPr>
              <a:t>Sirotský dôchodok</a:t>
            </a:r>
            <a:r>
              <a:rPr lang="sk-SK" altLang="sk-SK">
                <a:solidFill>
                  <a:srgbClr val="FFFF00"/>
                </a:solidFill>
              </a:rPr>
              <a:t> je 4</a:t>
            </a:r>
            <a:r>
              <a:rPr lang="sk-SK" altLang="sk-SK" b="1">
                <a:solidFill>
                  <a:srgbClr val="FFFF00"/>
                </a:solidFill>
              </a:rPr>
              <a:t>0 %</a:t>
            </a:r>
            <a:r>
              <a:rPr lang="sk-SK" altLang="sk-SK" sz="2800">
                <a:solidFill>
                  <a:srgbClr val="FFFF00"/>
                </a:solidFill>
              </a:rPr>
              <a:t> dôchodku, na ktorý by mal nárok zomrelý rodič. </a:t>
            </a:r>
          </a:p>
          <a:p>
            <a:pPr>
              <a:lnSpc>
                <a:spcPct val="80000"/>
              </a:lnSpc>
              <a:spcBef>
                <a:spcPts val="700"/>
              </a:spcBef>
              <a:buFontTx/>
              <a:buNone/>
            </a:pPr>
            <a:r>
              <a:rPr lang="sk-SK" altLang="sk-SK" sz="2800" b="1">
                <a:solidFill>
                  <a:srgbClr val="FFFF00"/>
                </a:solidFill>
              </a:rPr>
              <a:t>Úhrn sumy vdovského/vdoveckého a sirotských dôchodkov nemôže presiahnuť 100 % dôchodku zomrelého</a:t>
            </a:r>
            <a:r>
              <a:rPr lang="sk-SK" altLang="sk-SK" sz="2800">
                <a:solidFill>
                  <a:srgbClr val="FFFF00"/>
                </a:solidFill>
              </a:rPr>
              <a:t>.</a:t>
            </a:r>
          </a:p>
          <a:p>
            <a:pPr>
              <a:lnSpc>
                <a:spcPct val="80000"/>
              </a:lnSpc>
              <a:spcBef>
                <a:spcPts val="700"/>
              </a:spcBef>
            </a:pPr>
            <a:endParaRPr lang="cs-CZ" altLang="sk-SK" sz="2800">
              <a:solidFill>
                <a:srgbClr val="FFFF00"/>
              </a:solidFill>
            </a:endParaRPr>
          </a:p>
        </p:txBody>
      </p:sp>
      <p:sp>
        <p:nvSpPr>
          <p:cNvPr id="24579" name="Text Box 2"/>
          <p:cNvSpPr txBox="1">
            <a:spLocks noChangeArrowheads="1"/>
          </p:cNvSpPr>
          <p:nvPr/>
        </p:nvSpPr>
        <p:spPr bwMode="auto">
          <a:xfrm>
            <a:off x="0" y="149225"/>
            <a:ext cx="9144000" cy="655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buFontTx/>
              <a:buNone/>
            </a:pPr>
            <a:r>
              <a:rPr lang="sk-SK" altLang="sk-SK" sz="3700" b="1">
                <a:solidFill>
                  <a:srgbClr val="FF9900"/>
                </a:solidFill>
              </a:rPr>
              <a:t>Vdovský, vdovecký a sirotský dôchodok</a:t>
            </a:r>
            <a:r>
              <a:rPr lang="en-GB" altLang="sk-SK" sz="3700" b="1"/>
              <a:t> </a:t>
            </a:r>
          </a:p>
        </p:txBody>
      </p:sp>
    </p:spTree>
    <p:extLst>
      <p:ext uri="{BB962C8B-B14F-4D97-AF65-F5344CB8AC3E}">
        <p14:creationId xmlns:p14="http://schemas.microsoft.com/office/powerpoint/2010/main" val="3980506749"/>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idx="4294967295"/>
          </p:nvPr>
        </p:nvSpPr>
        <p:spPr>
          <a:xfrm>
            <a:off x="179388" y="188913"/>
            <a:ext cx="8964612" cy="863600"/>
          </a:xfrm>
        </p:spPr>
        <p:txBody>
          <a:bodyPr/>
          <a:lstStyle/>
          <a:p>
            <a:pPr>
              <a:lnSpc>
                <a:spcPct val="80000"/>
              </a:lnSpc>
            </a:pPr>
            <a:r>
              <a:rPr lang="sk-SK" altLang="sk-SK" sz="3600" b="1">
                <a:solidFill>
                  <a:schemeClr val="accent1"/>
                </a:solidFill>
              </a:rPr>
              <a:t>Zabezpečenie primeranej životnej úrovne dôchodcov</a:t>
            </a:r>
          </a:p>
        </p:txBody>
      </p:sp>
      <p:sp>
        <p:nvSpPr>
          <p:cNvPr id="6147" name="Rectangle 3"/>
          <p:cNvSpPr>
            <a:spLocks noGrp="1" noChangeArrowheads="1"/>
          </p:cNvSpPr>
          <p:nvPr>
            <p:ph type="body" sz="half" idx="4294967295"/>
          </p:nvPr>
        </p:nvSpPr>
        <p:spPr>
          <a:xfrm>
            <a:off x="0" y="1196975"/>
            <a:ext cx="9144000" cy="4899025"/>
          </a:xfrm>
        </p:spPr>
        <p:txBody>
          <a:bodyPr/>
          <a:lstStyle/>
          <a:p>
            <a:r>
              <a:rPr lang="sk-SK" altLang="sk-SK" sz="2800" b="1">
                <a:cs typeface="Times New Roman" panose="02020603050405020304" pitchFamily="18" charset="0"/>
              </a:rPr>
              <a:t>Povinné dôchodkové zabezpečenie je dlhodobý ekonomický vzťah človeka riadený štátom – 2/3 života.</a:t>
            </a:r>
          </a:p>
          <a:p>
            <a:r>
              <a:rPr lang="sk-SK" altLang="sk-SK" sz="2800">
                <a:cs typeface="Times New Roman" panose="02020603050405020304" pitchFamily="18" charset="0"/>
              </a:rPr>
              <a:t>PAYG je založený </a:t>
            </a:r>
            <a:r>
              <a:rPr lang="sk-SK" altLang="sk-SK" sz="2800" b="1">
                <a:cs typeface="Times New Roman" panose="02020603050405020304" pitchFamily="18" charset="0"/>
              </a:rPr>
              <a:t>na záväzkových vzťahoch a na solidarite </a:t>
            </a:r>
            <a:r>
              <a:rPr lang="sk-SK" altLang="sk-SK" sz="2800">
                <a:cs typeface="Times New Roman" panose="02020603050405020304" pitchFamily="18" charset="0"/>
              </a:rPr>
              <a:t>vo vnútri dôchodkového systému a medzi generáciami.</a:t>
            </a:r>
          </a:p>
          <a:p>
            <a:r>
              <a:rPr lang="sk-SK" altLang="sk-SK" sz="2800">
                <a:cs typeface="Times New Roman" panose="02020603050405020304" pitchFamily="18" charset="0"/>
              </a:rPr>
              <a:t>Aby naplnil záväzky ktoré v ňom vznikajú - musí mať </a:t>
            </a:r>
            <a:r>
              <a:rPr lang="sk-SK" altLang="sk-SK" sz="2800" b="1">
                <a:cs typeface="Times New Roman" panose="02020603050405020304" pitchFamily="18" charset="0"/>
              </a:rPr>
              <a:t>dôchodkový systém stabilné a spoľahlivé pravidlá a musí byť finančne udržateľný.</a:t>
            </a:r>
          </a:p>
          <a:p>
            <a:r>
              <a:rPr lang="sk-SK" altLang="sk-SK" sz="2800">
                <a:cs typeface="Times New Roman" panose="02020603050405020304" pitchFamily="18" charset="0"/>
              </a:rPr>
              <a:t>Aby bol spoločensky akceptovateľný, musí byť </a:t>
            </a:r>
            <a:r>
              <a:rPr lang="sk-SK" altLang="sk-SK" sz="2800" b="1">
                <a:cs typeface="Times New Roman" panose="02020603050405020304" pitchFamily="18" charset="0"/>
              </a:rPr>
              <a:t>spravodlivý aj solidárny </a:t>
            </a:r>
            <a:r>
              <a:rPr lang="sk-SK" altLang="sk-SK" sz="2800">
                <a:cs typeface="Times New Roman" panose="02020603050405020304" pitchFamily="18" charset="0"/>
              </a:rPr>
              <a:t>aby zabezpečil primeranú životnú úroveň účastníkov po skončení ekonomicky aktívnej časti života.</a:t>
            </a:r>
          </a:p>
        </p:txBody>
      </p:sp>
    </p:spTree>
  </p:cSld>
  <p:clrMapOvr>
    <a:masterClrMapping/>
  </p:clrMapOvr>
  <p:transition>
    <p:zoom/>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ext Box 1"/>
          <p:cNvSpPr txBox="1">
            <a:spLocks noChangeArrowheads="1"/>
          </p:cNvSpPr>
          <p:nvPr/>
        </p:nvSpPr>
        <p:spPr bwMode="auto">
          <a:xfrm>
            <a:off x="179388" y="1052513"/>
            <a:ext cx="8964612" cy="55451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marL="1587" indent="0">
              <a:lnSpc>
                <a:spcPct val="90000"/>
              </a:lnSpc>
              <a:spcBef>
                <a:spcPts val="700"/>
              </a:spcBef>
              <a:buNone/>
            </a:pPr>
            <a:r>
              <a:rPr lang="sk-SK" altLang="sk-SK" sz="2800" b="1" u="sng" dirty="0">
                <a:solidFill>
                  <a:srgbClr val="FFFF00"/>
                </a:solidFill>
              </a:rPr>
              <a:t>Podmienky nároku: </a:t>
            </a:r>
          </a:p>
          <a:p>
            <a:pPr marL="1587" indent="0">
              <a:lnSpc>
                <a:spcPct val="90000"/>
              </a:lnSpc>
              <a:spcBef>
                <a:spcPts val="700"/>
              </a:spcBef>
              <a:buNone/>
            </a:pPr>
            <a:r>
              <a:rPr lang="sk-SK" altLang="sk-SK" sz="2800" dirty="0">
                <a:solidFill>
                  <a:srgbClr val="FFFF00"/>
                </a:solidFill>
              </a:rPr>
              <a:t>- pokles schopnosti vykonávať zárobkovú činnosť o viac ako 40 %, nad 70 % - </a:t>
            </a:r>
            <a:r>
              <a:rPr lang="sk-SK" altLang="sk-SK" sz="2800" b="1" dirty="0">
                <a:solidFill>
                  <a:srgbClr val="FFFF00"/>
                </a:solidFill>
              </a:rPr>
              <a:t>plná </a:t>
            </a:r>
            <a:r>
              <a:rPr lang="sk-SK" altLang="sk-SK" sz="2800" dirty="0">
                <a:solidFill>
                  <a:srgbClr val="FFFF00"/>
                </a:solidFill>
              </a:rPr>
              <a:t>invalidita, </a:t>
            </a:r>
            <a:r>
              <a:rPr lang="sk-SK" altLang="sk-SK" sz="2800" b="1" dirty="0">
                <a:solidFill>
                  <a:srgbClr val="FFFF00"/>
                </a:solidFill>
              </a:rPr>
              <a:t>suma dôchodku</a:t>
            </a:r>
          </a:p>
          <a:p>
            <a:pPr marL="1587" indent="0">
              <a:lnSpc>
                <a:spcPct val="90000"/>
              </a:lnSpc>
              <a:spcBef>
                <a:spcPts val="700"/>
              </a:spcBef>
              <a:buNone/>
            </a:pPr>
            <a:r>
              <a:rPr lang="sk-SK" altLang="sk-SK" sz="2800" dirty="0">
                <a:solidFill>
                  <a:srgbClr val="FFFF00"/>
                </a:solidFill>
              </a:rPr>
              <a:t>- potrebný počet rokov poistenia podľa veku, splnené pri pracovnom úraze a chorobe z povolania: </a:t>
            </a:r>
          </a:p>
          <a:p>
            <a:pPr marL="1587" indent="0">
              <a:lnSpc>
                <a:spcPct val="90000"/>
              </a:lnSpc>
              <a:spcBef>
                <a:spcPts val="700"/>
              </a:spcBef>
              <a:buNone/>
            </a:pPr>
            <a:r>
              <a:rPr lang="sk-SK" altLang="sk-SK" sz="2800" dirty="0">
                <a:solidFill>
                  <a:srgbClr val="FFFF00"/>
                </a:solidFill>
              </a:rPr>
              <a:t>	do 20 	  menej ako 1 rok</a:t>
            </a:r>
          </a:p>
          <a:p>
            <a:pPr marL="1587" indent="0">
              <a:lnSpc>
                <a:spcPct val="90000"/>
              </a:lnSpc>
              <a:spcBef>
                <a:spcPts val="700"/>
              </a:spcBef>
              <a:buNone/>
            </a:pPr>
            <a:r>
              <a:rPr lang="sk-SK" altLang="sk-SK" sz="2800" dirty="0">
                <a:solidFill>
                  <a:srgbClr val="FFFF00"/>
                </a:solidFill>
              </a:rPr>
              <a:t>	20 – 24  najmenej   1 rok</a:t>
            </a:r>
          </a:p>
          <a:p>
            <a:pPr marL="1587" indent="0">
              <a:lnSpc>
                <a:spcPct val="90000"/>
              </a:lnSpc>
              <a:spcBef>
                <a:spcPts val="700"/>
              </a:spcBef>
              <a:buNone/>
            </a:pPr>
            <a:r>
              <a:rPr lang="sk-SK" altLang="sk-SK" sz="2800" dirty="0">
                <a:solidFill>
                  <a:srgbClr val="FFFF00"/>
                </a:solidFill>
              </a:rPr>
              <a:t>	24 – 28                   2 roky</a:t>
            </a:r>
          </a:p>
          <a:p>
            <a:pPr marL="1587" indent="0">
              <a:lnSpc>
                <a:spcPct val="90000"/>
              </a:lnSpc>
              <a:spcBef>
                <a:spcPts val="700"/>
              </a:spcBef>
              <a:buNone/>
            </a:pPr>
            <a:r>
              <a:rPr lang="sk-SK" altLang="sk-SK" sz="2800" dirty="0">
                <a:solidFill>
                  <a:srgbClr val="FFFF00"/>
                </a:solidFill>
              </a:rPr>
              <a:t>	28 – 34	 	</a:t>
            </a:r>
            <a:r>
              <a:rPr lang="en-GB" altLang="sk-SK" sz="2800" dirty="0">
                <a:solidFill>
                  <a:srgbClr val="FFFF00"/>
                </a:solidFill>
              </a:rPr>
              <a:t>5 </a:t>
            </a:r>
            <a:r>
              <a:rPr lang="en-GB" altLang="sk-SK" sz="2800" dirty="0" err="1">
                <a:solidFill>
                  <a:srgbClr val="FFFF00"/>
                </a:solidFill>
              </a:rPr>
              <a:t>rokov</a:t>
            </a:r>
            <a:endParaRPr lang="en-GB" altLang="sk-SK" sz="2800" dirty="0">
              <a:solidFill>
                <a:srgbClr val="FFFF00"/>
              </a:solidFill>
            </a:endParaRPr>
          </a:p>
          <a:p>
            <a:pPr marL="1587" indent="0">
              <a:lnSpc>
                <a:spcPct val="90000"/>
              </a:lnSpc>
              <a:spcBef>
                <a:spcPts val="700"/>
              </a:spcBef>
              <a:buNone/>
            </a:pPr>
            <a:r>
              <a:rPr lang="sk-SK" altLang="sk-SK" sz="2800" dirty="0">
                <a:solidFill>
                  <a:srgbClr val="FFFF00"/>
                </a:solidFill>
              </a:rPr>
              <a:t>	34 – 40	</a:t>
            </a:r>
            <a:r>
              <a:rPr lang="en-GB" altLang="sk-SK" sz="2800" dirty="0">
                <a:solidFill>
                  <a:srgbClr val="FFFF00"/>
                </a:solidFill>
              </a:rPr>
              <a:t>     </a:t>
            </a:r>
            <a:r>
              <a:rPr lang="sk-SK" altLang="sk-SK" sz="2800" dirty="0">
                <a:solidFill>
                  <a:srgbClr val="FFFF00"/>
                </a:solidFill>
              </a:rPr>
              <a:t>     8 rokov</a:t>
            </a:r>
          </a:p>
          <a:p>
            <a:pPr marL="1587" indent="0">
              <a:lnSpc>
                <a:spcPct val="90000"/>
              </a:lnSpc>
              <a:spcBef>
                <a:spcPts val="700"/>
              </a:spcBef>
              <a:buNone/>
            </a:pPr>
            <a:r>
              <a:rPr lang="sk-SK" altLang="sk-SK" sz="2800" dirty="0">
                <a:solidFill>
                  <a:srgbClr val="FFFF00"/>
                </a:solidFill>
              </a:rPr>
              <a:t>	40 - 45	         10 rokov</a:t>
            </a:r>
          </a:p>
          <a:p>
            <a:pPr marL="1587" indent="0">
              <a:lnSpc>
                <a:spcPct val="90000"/>
              </a:lnSpc>
              <a:spcBef>
                <a:spcPts val="700"/>
              </a:spcBef>
              <a:buNone/>
            </a:pPr>
            <a:r>
              <a:rPr lang="sk-SK" altLang="sk-SK" sz="2800" dirty="0">
                <a:solidFill>
                  <a:srgbClr val="FFFF00"/>
                </a:solidFill>
              </a:rPr>
              <a:t>	nad 45 najmenej    15 rokov.</a:t>
            </a:r>
          </a:p>
        </p:txBody>
      </p:sp>
      <p:sp>
        <p:nvSpPr>
          <p:cNvPr id="22531" name="Text Box 2"/>
          <p:cNvSpPr txBox="1">
            <a:spLocks noChangeArrowheads="1"/>
          </p:cNvSpPr>
          <p:nvPr/>
        </p:nvSpPr>
        <p:spPr bwMode="auto">
          <a:xfrm>
            <a:off x="250825" y="257175"/>
            <a:ext cx="8610600" cy="762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buFontTx/>
              <a:buNone/>
            </a:pPr>
            <a:r>
              <a:rPr lang="sk-SK" altLang="sk-SK" sz="4400" b="1">
                <a:solidFill>
                  <a:srgbClr val="FF9900"/>
                </a:solidFill>
              </a:rPr>
              <a:t>Invalidný dôchodok</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idx="4294967295"/>
          </p:nvPr>
        </p:nvSpPr>
        <p:spPr>
          <a:xfrm>
            <a:off x="214282" y="333375"/>
            <a:ext cx="8929718" cy="719138"/>
          </a:xfrm>
        </p:spPr>
        <p:txBody>
          <a:bodyPr/>
          <a:lstStyle/>
          <a:p>
            <a:pPr>
              <a:lnSpc>
                <a:spcPct val="80000"/>
              </a:lnSpc>
            </a:pPr>
            <a:r>
              <a:rPr lang="sk-SK" altLang="sk-SK" sz="3200" b="1" dirty="0">
                <a:cs typeface="Times New Roman" pitchFamily="18" charset="0"/>
              </a:rPr>
              <a:t>Počet dôchodkov v členení podľa druhu, </a:t>
            </a:r>
            <a:br>
              <a:rPr lang="sk-SK" altLang="sk-SK" sz="3200" b="1" dirty="0">
                <a:cs typeface="Times New Roman" pitchFamily="18" charset="0"/>
              </a:rPr>
            </a:br>
            <a:r>
              <a:rPr lang="sk-SK" altLang="sk-SK" sz="3200" b="1" dirty="0">
                <a:cs typeface="Times New Roman" pitchFamily="18" charset="0"/>
              </a:rPr>
              <a:t>pohlavia a veku poberateľa </a:t>
            </a:r>
            <a:br>
              <a:rPr lang="sk-SK" altLang="sk-SK" sz="3200" b="1" dirty="0">
                <a:cs typeface="Times New Roman" pitchFamily="18" charset="0"/>
              </a:rPr>
            </a:br>
            <a:r>
              <a:rPr lang="sk-SK" altLang="sk-SK" sz="2800" b="1" dirty="0">
                <a:cs typeface="Times New Roman" pitchFamily="18" charset="0"/>
              </a:rPr>
              <a:t>k 31. 12. 2001   a k 31. 12. 2012</a:t>
            </a:r>
            <a:endParaRPr lang="sk-SK" altLang="sk-SK" sz="3600" b="1" dirty="0">
              <a:solidFill>
                <a:schemeClr val="tx1"/>
              </a:solidFill>
            </a:endParaRPr>
          </a:p>
        </p:txBody>
      </p:sp>
      <p:sp>
        <p:nvSpPr>
          <p:cNvPr id="9219" name="Rectangle 3"/>
          <p:cNvSpPr>
            <a:spLocks noGrp="1" noChangeArrowheads="1"/>
          </p:cNvSpPr>
          <p:nvPr>
            <p:ph type="body" sz="half" idx="4294967295"/>
          </p:nvPr>
        </p:nvSpPr>
        <p:spPr>
          <a:xfrm>
            <a:off x="0" y="1196975"/>
            <a:ext cx="9144000" cy="5545138"/>
          </a:xfrm>
        </p:spPr>
        <p:txBody>
          <a:bodyPr/>
          <a:lstStyle/>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algn="ctr">
              <a:lnSpc>
                <a:spcPct val="80000"/>
              </a:lnSpc>
              <a:buFontTx/>
              <a:buNone/>
              <a:defRPr/>
            </a:pPr>
            <a:endParaRPr lang="sk-SK" altLang="sk-SK" sz="2800" b="1" dirty="0">
              <a:solidFill>
                <a:schemeClr val="accent1"/>
              </a:solidFill>
            </a:endParaRPr>
          </a:p>
          <a:p>
            <a:pPr marL="395999" lvl="1" indent="0">
              <a:spcBef>
                <a:spcPts val="0"/>
              </a:spcBef>
              <a:buFontTx/>
              <a:buNone/>
              <a:defRPr/>
            </a:pPr>
            <a:endParaRPr lang="sk-SK" b="1" dirty="0">
              <a:solidFill>
                <a:schemeClr val="accent1"/>
              </a:solidFill>
              <a:cs typeface="Times New Roman" pitchFamily="18"/>
            </a:endParaRPr>
          </a:p>
          <a:p>
            <a:pPr marL="0" indent="-4051">
              <a:lnSpc>
                <a:spcPts val="1400"/>
              </a:lnSpc>
              <a:spcBef>
                <a:spcPts val="0"/>
              </a:spcBef>
              <a:buFontTx/>
              <a:buNone/>
              <a:defRPr/>
            </a:pPr>
            <a:endParaRPr lang="sk-SK" sz="1600" dirty="0">
              <a:cs typeface="Times New Roman" pitchFamily="18"/>
            </a:endParaRPr>
          </a:p>
          <a:p>
            <a:pPr marL="0" indent="-4051">
              <a:lnSpc>
                <a:spcPts val="1500"/>
              </a:lnSpc>
              <a:spcBef>
                <a:spcPts val="0"/>
              </a:spcBef>
              <a:buFontTx/>
              <a:buNone/>
              <a:defRPr/>
            </a:pPr>
            <a:endParaRPr lang="sk-SK" sz="1800" dirty="0">
              <a:cs typeface="Times New Roman" pitchFamily="18"/>
            </a:endParaRPr>
          </a:p>
          <a:p>
            <a:pPr marL="0" indent="-4051">
              <a:lnSpc>
                <a:spcPts val="1700"/>
              </a:lnSpc>
              <a:spcBef>
                <a:spcPts val="0"/>
              </a:spcBef>
              <a:buFontTx/>
              <a:buNone/>
              <a:defRPr/>
            </a:pPr>
            <a:r>
              <a:rPr lang="sk-SK" sz="1800" b="1" dirty="0">
                <a:cs typeface="Times New Roman" pitchFamily="18"/>
              </a:rPr>
              <a:t>V r. 2001 vyplácaných 1 424 707 dôchodkov; v r. 2012 1 596 868, nárast 172 161. </a:t>
            </a:r>
          </a:p>
          <a:p>
            <a:pPr marL="0" indent="-4051">
              <a:lnSpc>
                <a:spcPts val="1700"/>
              </a:lnSpc>
              <a:spcBef>
                <a:spcPts val="0"/>
              </a:spcBef>
              <a:buFontTx/>
              <a:buNone/>
              <a:defRPr/>
            </a:pPr>
            <a:r>
              <a:rPr lang="sk-SK" sz="1800" dirty="0">
                <a:cs typeface="Times New Roman" pitchFamily="18"/>
              </a:rPr>
              <a:t>Počet dôchodkov: starobných +223 677, invalidných -59 358, vdovských -5 249, vdoveckých +37 803, sirotských -9 186.</a:t>
            </a:r>
          </a:p>
          <a:p>
            <a:pPr algn="ctr">
              <a:lnSpc>
                <a:spcPct val="80000"/>
              </a:lnSpc>
              <a:buFontTx/>
              <a:buNone/>
              <a:defRPr/>
            </a:pPr>
            <a:endParaRPr lang="cs-CZ" altLang="sk-SK" sz="1800" dirty="0"/>
          </a:p>
        </p:txBody>
      </p:sp>
      <p:pic>
        <p:nvPicPr>
          <p:cNvPr id="18436" name="Picture 5"/>
          <p:cNvPicPr>
            <a:picLocks noChangeAspect="1"/>
          </p:cNvPicPr>
          <p:nvPr/>
        </p:nvPicPr>
        <p:blipFill>
          <a:blip r:embed="rId2"/>
          <a:srcRect/>
          <a:stretch>
            <a:fillRect/>
          </a:stretch>
        </p:blipFill>
        <p:spPr bwMode="auto">
          <a:xfrm>
            <a:off x="0" y="1484313"/>
            <a:ext cx="4067175" cy="4608512"/>
          </a:xfrm>
          <a:prstGeom prst="rect">
            <a:avLst/>
          </a:prstGeom>
          <a:noFill/>
          <a:ln w="9525">
            <a:noFill/>
            <a:miter lim="800000"/>
            <a:headEnd/>
            <a:tailEnd/>
          </a:ln>
        </p:spPr>
      </p:pic>
      <p:pic>
        <p:nvPicPr>
          <p:cNvPr id="18437" name="Picture 2"/>
          <p:cNvPicPr>
            <a:picLocks noChangeAspect="1"/>
          </p:cNvPicPr>
          <p:nvPr/>
        </p:nvPicPr>
        <p:blipFill>
          <a:blip r:embed="rId3"/>
          <a:srcRect/>
          <a:stretch>
            <a:fillRect/>
          </a:stretch>
        </p:blipFill>
        <p:spPr bwMode="auto">
          <a:xfrm>
            <a:off x="4276725" y="1196975"/>
            <a:ext cx="4867275" cy="4968875"/>
          </a:xfrm>
          <a:prstGeom prst="rect">
            <a:avLst/>
          </a:prstGeom>
          <a:noFill/>
          <a:ln w="9525">
            <a:noFill/>
            <a:miter lim="800000"/>
            <a:headEnd/>
            <a:tailEnd/>
          </a:ln>
        </p:spPr>
      </p:pic>
    </p:spTree>
    <p:extLst>
      <p:ext uri="{BB962C8B-B14F-4D97-AF65-F5344CB8AC3E}">
        <p14:creationId xmlns:p14="http://schemas.microsoft.com/office/powerpoint/2010/main" val="3114324488"/>
      </p:ext>
    </p:extLst>
  </p:cSld>
  <p:clrMapOvr>
    <a:masterClrMapping/>
  </p:clrMapOvr>
  <p:transition>
    <p:zoom/>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idx="4294967295"/>
          </p:nvPr>
        </p:nvSpPr>
        <p:spPr>
          <a:xfrm>
            <a:off x="0" y="188913"/>
            <a:ext cx="9132888" cy="503237"/>
          </a:xfrm>
        </p:spPr>
        <p:txBody>
          <a:bodyPr/>
          <a:lstStyle/>
          <a:p>
            <a:pPr>
              <a:lnSpc>
                <a:spcPct val="80000"/>
              </a:lnSpc>
            </a:pPr>
            <a:r>
              <a:rPr lang="sk-SK" altLang="sk-SK" sz="3200" b="1" dirty="0">
                <a:cs typeface="Times New Roman" panose="02020603050405020304" pitchFamily="18" charset="0"/>
              </a:rPr>
              <a:t> </a:t>
            </a:r>
            <a:r>
              <a:rPr lang="sk-SK" altLang="sk-SK" sz="3200" b="1" dirty="0">
                <a:solidFill>
                  <a:schemeClr val="accent1"/>
                </a:solidFill>
                <a:cs typeface="Times New Roman" panose="02020603050405020304" pitchFamily="18" charset="0"/>
              </a:rPr>
              <a:t>Minimálny dôchodok a solidarita, § 82b</a:t>
            </a:r>
          </a:p>
        </p:txBody>
      </p:sp>
      <p:sp>
        <p:nvSpPr>
          <p:cNvPr id="26627" name="Rectangle 3"/>
          <p:cNvSpPr>
            <a:spLocks noGrp="1" noChangeArrowheads="1"/>
          </p:cNvSpPr>
          <p:nvPr>
            <p:ph type="body" sz="half" idx="4294967295"/>
          </p:nvPr>
        </p:nvSpPr>
        <p:spPr>
          <a:xfrm>
            <a:off x="323850" y="1125538"/>
            <a:ext cx="8640763" cy="5543550"/>
          </a:xfrm>
        </p:spPr>
        <p:txBody>
          <a:bodyPr/>
          <a:lstStyle/>
          <a:p>
            <a:pPr marL="0" indent="0">
              <a:buFontTx/>
              <a:buNone/>
            </a:pPr>
            <a:r>
              <a:rPr lang="sk-SK" altLang="sk-SK" sz="2600" dirty="0">
                <a:cs typeface="Times New Roman" panose="02020603050405020304" pitchFamily="18" charset="0"/>
              </a:rPr>
              <a:t>Od 1. júla 2015 je ustanovený </a:t>
            </a:r>
            <a:r>
              <a:rPr lang="sk-SK" altLang="sk-SK" sz="2600" b="1" dirty="0">
                <a:solidFill>
                  <a:schemeClr val="folHlink"/>
                </a:solidFill>
                <a:cs typeface="Times New Roman" panose="02020603050405020304" pitchFamily="18" charset="0"/>
              </a:rPr>
              <a:t>minimálny dôchodok vo výške 136 % sumy životného minima po 30 rokoch</a:t>
            </a:r>
            <a:r>
              <a:rPr lang="sk-SK" altLang="sk-SK" sz="2600" b="1" dirty="0">
                <a:cs typeface="Times New Roman" panose="02020603050405020304" pitchFamily="18" charset="0"/>
              </a:rPr>
              <a:t> </a:t>
            </a:r>
            <a:r>
              <a:rPr lang="sk-SK" altLang="sk-SK" sz="2600" dirty="0">
                <a:cs typeface="Times New Roman" panose="02020603050405020304" pitchFamily="18" charset="0"/>
              </a:rPr>
              <a:t>aktívneho poistenia (nevzťahuje sa na tzv. náhradné doby). Za ďalšie roky sa podiel zvyšuje.</a:t>
            </a:r>
          </a:p>
          <a:p>
            <a:pPr marL="0" indent="0">
              <a:buFontTx/>
              <a:buNone/>
            </a:pPr>
            <a:r>
              <a:rPr lang="sk-SK" altLang="sk-SK" sz="2600" b="1" dirty="0">
                <a:solidFill>
                  <a:schemeClr val="folHlink"/>
                </a:solidFill>
                <a:cs typeface="Times New Roman" panose="02020603050405020304" pitchFamily="18" charset="0"/>
              </a:rPr>
              <a:t>V r. 2017 je základný minimálny dôchodok 271 euro</a:t>
            </a:r>
            <a:r>
              <a:rPr lang="sk-SK" altLang="sk-SK" sz="2600" dirty="0">
                <a:cs typeface="Times New Roman" panose="02020603050405020304" pitchFamily="18" charset="0"/>
              </a:rPr>
              <a:t>, čiže poistenec, ktorý platil celý život z minimálnej mzdy </a:t>
            </a:r>
            <a:r>
              <a:rPr lang="sk-SK" altLang="sk-SK" sz="2600" dirty="0">
                <a:solidFill>
                  <a:srgbClr val="FFFF00"/>
                </a:solidFill>
                <a:cs typeface="Times New Roman" panose="02020603050405020304" pitchFamily="18" charset="0"/>
              </a:rPr>
              <a:t>(435 euro) </a:t>
            </a:r>
            <a:r>
              <a:rPr lang="sk-SK" altLang="sk-SK" sz="2600" dirty="0">
                <a:cs typeface="Times New Roman" panose="02020603050405020304" pitchFamily="18" charset="0"/>
              </a:rPr>
              <a:t>dostane rovnaký dôchodok ako poistenec, ktorý dosiahol hodnotu </a:t>
            </a:r>
            <a:r>
              <a:rPr lang="sk-SK" altLang="sk-SK" sz="2600" dirty="0">
                <a:solidFill>
                  <a:srgbClr val="FFFF00"/>
                </a:solidFill>
                <a:cs typeface="Times New Roman" panose="02020603050405020304" pitchFamily="18" charset="0"/>
              </a:rPr>
              <a:t>POMB 0,96</a:t>
            </a:r>
            <a:r>
              <a:rPr lang="sk-SK" altLang="sk-SK" sz="2600" dirty="0">
                <a:cs typeface="Times New Roman" panose="02020603050405020304" pitchFamily="18" charset="0"/>
              </a:rPr>
              <a:t>, t. zn. že odvádzal v roku 2016 </a:t>
            </a:r>
            <a:r>
              <a:rPr lang="sk-SK" altLang="sk-SK" sz="2600" b="1" dirty="0">
                <a:solidFill>
                  <a:schemeClr val="folHlink"/>
                </a:solidFill>
                <a:cs typeface="Times New Roman" panose="02020603050405020304" pitchFamily="18" charset="0"/>
              </a:rPr>
              <a:t>poistné zo sumy 875 euro</a:t>
            </a:r>
            <a:r>
              <a:rPr lang="sk-SK" altLang="sk-SK" sz="2600" b="1" dirty="0">
                <a:cs typeface="Times New Roman" panose="02020603050405020304" pitchFamily="18" charset="0"/>
              </a:rPr>
              <a:t>.</a:t>
            </a:r>
          </a:p>
          <a:p>
            <a:pPr marL="0" indent="0">
              <a:buFontTx/>
              <a:buNone/>
            </a:pPr>
            <a:r>
              <a:rPr lang="sk-SK" altLang="sk-SK" sz="2600" dirty="0">
                <a:cs typeface="Times New Roman" panose="02020603050405020304" pitchFamily="18" charset="0"/>
              </a:rPr>
              <a:t>Ak máme takúto úpravu, </a:t>
            </a:r>
            <a:r>
              <a:rPr lang="sk-SK" altLang="sk-SK" sz="2600" dirty="0">
                <a:solidFill>
                  <a:srgbClr val="FF0066"/>
                </a:solidFill>
                <a:cs typeface="Times New Roman" panose="02020603050405020304" pitchFamily="18" charset="0"/>
              </a:rPr>
              <a:t>ako môžeme očakávať, že budú mať</a:t>
            </a:r>
            <a:r>
              <a:rPr lang="sk-SK" altLang="sk-SK" sz="2600" dirty="0">
                <a:cs typeface="Times New Roman" panose="02020603050405020304" pitchFamily="18" charset="0"/>
              </a:rPr>
              <a:t> tí, čo zámerne platia z minimálneho vymeriavacieho základu </a:t>
            </a:r>
            <a:r>
              <a:rPr lang="sk-SK" altLang="sk-SK" sz="2600" dirty="0">
                <a:solidFill>
                  <a:srgbClr val="FF0066"/>
                </a:solidFill>
                <a:cs typeface="Times New Roman" panose="02020603050405020304" pitchFamily="18" charset="0"/>
              </a:rPr>
              <a:t>záujem zvyšovať svoje platby do dôchodkového poistenia?</a:t>
            </a:r>
            <a:endParaRPr lang="cs-CZ" altLang="sk-SK" sz="2600" dirty="0">
              <a:solidFill>
                <a:srgbClr val="FF0066"/>
              </a:solidFill>
              <a:cs typeface="Times New Roman" panose="02020603050405020304" pitchFamily="18" charset="0"/>
            </a:endParaRPr>
          </a:p>
        </p:txBody>
      </p:sp>
    </p:spTree>
  </p:cSld>
  <p:clrMapOvr>
    <a:masterClrMapping/>
  </p:clrMapOvr>
  <p:transition>
    <p:zoom/>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idx="4294967295"/>
          </p:nvPr>
        </p:nvSpPr>
        <p:spPr>
          <a:xfrm>
            <a:off x="0" y="188913"/>
            <a:ext cx="9132888" cy="719137"/>
          </a:xfrm>
        </p:spPr>
        <p:txBody>
          <a:bodyPr/>
          <a:lstStyle/>
          <a:p>
            <a:pPr>
              <a:lnSpc>
                <a:spcPct val="80000"/>
              </a:lnSpc>
            </a:pPr>
            <a:r>
              <a:rPr lang="sk-SK" altLang="sk-SK" sz="3200" b="1">
                <a:cs typeface="Times New Roman" panose="02020603050405020304" pitchFamily="18" charset="0"/>
              </a:rPr>
              <a:t>Valorizácia dôchodkov - percentom/pevnou sumou</a:t>
            </a:r>
            <a:endParaRPr lang="sk-SK" altLang="sk-SK" sz="3200" b="1">
              <a:solidFill>
                <a:schemeClr val="tx1"/>
              </a:solidFill>
            </a:endParaRPr>
          </a:p>
        </p:txBody>
      </p:sp>
      <p:sp>
        <p:nvSpPr>
          <p:cNvPr id="27651" name="Rectangle 3"/>
          <p:cNvSpPr>
            <a:spLocks noGrp="1" noChangeArrowheads="1"/>
          </p:cNvSpPr>
          <p:nvPr>
            <p:ph type="body" sz="half" idx="4294967295"/>
          </p:nvPr>
        </p:nvSpPr>
        <p:spPr>
          <a:xfrm>
            <a:off x="250825" y="908050"/>
            <a:ext cx="8893175" cy="5761038"/>
          </a:xfrm>
        </p:spPr>
        <p:txBody>
          <a:bodyPr/>
          <a:lstStyle/>
          <a:p>
            <a:pPr marL="0" indent="0">
              <a:lnSpc>
                <a:spcPct val="85000"/>
              </a:lnSpc>
              <a:buFontTx/>
              <a:buNone/>
            </a:pPr>
            <a:r>
              <a:rPr lang="sk-SK" altLang="sk-SK" sz="2400" b="1">
                <a:solidFill>
                  <a:srgbClr val="FFFF00"/>
                </a:solidFill>
              </a:rPr>
              <a:t>- sa uskutočňuje vždy k 1. januáru.</a:t>
            </a:r>
            <a:endParaRPr lang="sk-SK" altLang="sk-SK" sz="2200">
              <a:cs typeface="Times New Roman" panose="02020603050405020304" pitchFamily="18" charset="0"/>
            </a:endParaRPr>
          </a:p>
          <a:p>
            <a:pPr marL="0" indent="0">
              <a:lnSpc>
                <a:spcPct val="85000"/>
              </a:lnSpc>
              <a:buFontTx/>
              <a:buNone/>
            </a:pPr>
            <a:r>
              <a:rPr lang="sk-SK" altLang="sk-SK" sz="2100">
                <a:cs typeface="Times New Roman" panose="02020603050405020304" pitchFamily="18" charset="0"/>
              </a:rPr>
              <a:t>Od roku 2013 sa dôchodky zvyšujú pevnou sumou určenou ako percento zo sumy príslušného priemerného dôchodku, pričom podiel rastu miezd sa každoročne znižuje</a:t>
            </a:r>
          </a:p>
          <a:p>
            <a:pPr marL="0" indent="0">
              <a:lnSpc>
                <a:spcPct val="90000"/>
              </a:lnSpc>
            </a:pPr>
            <a:r>
              <a:rPr lang="sk-SK" altLang="sk-SK" sz="2100">
                <a:cs typeface="Times New Roman" panose="02020603050405020304" pitchFamily="18" charset="0"/>
              </a:rPr>
              <a:t> 2013		50 %		50 %</a:t>
            </a:r>
          </a:p>
          <a:p>
            <a:pPr marL="0" indent="0">
              <a:lnSpc>
                <a:spcPct val="90000"/>
              </a:lnSpc>
            </a:pPr>
            <a:r>
              <a:rPr lang="sk-SK" altLang="sk-SK" sz="2100">
                <a:cs typeface="Times New Roman" panose="02020603050405020304" pitchFamily="18" charset="0"/>
              </a:rPr>
              <a:t>2016		80 %		20%</a:t>
            </a:r>
          </a:p>
          <a:p>
            <a:pPr marL="0" indent="0">
              <a:lnSpc>
                <a:spcPct val="90000"/>
              </a:lnSpc>
            </a:pPr>
            <a:r>
              <a:rPr lang="sk-SK" altLang="sk-SK" sz="2100">
                <a:cs typeface="Times New Roman" panose="02020603050405020304" pitchFamily="18" charset="0"/>
              </a:rPr>
              <a:t>2017		90 %		10 %</a:t>
            </a:r>
          </a:p>
          <a:p>
            <a:pPr marL="0" indent="0">
              <a:lnSpc>
                <a:spcPct val="90000"/>
              </a:lnSpc>
            </a:pPr>
            <a:r>
              <a:rPr lang="sk-SK" altLang="sk-SK" sz="2100">
                <a:cs typeface="Times New Roman" panose="02020603050405020304" pitchFamily="18" charset="0"/>
              </a:rPr>
              <a:t>2018 rast cien domácností dôchodcov.</a:t>
            </a:r>
          </a:p>
          <a:p>
            <a:pPr marL="0" indent="0">
              <a:lnSpc>
                <a:spcPct val="90000"/>
              </a:lnSpc>
              <a:buFontTx/>
              <a:buNone/>
            </a:pPr>
            <a:endParaRPr lang="sk-SK" altLang="sk-SK" sz="2100">
              <a:cs typeface="Times New Roman" panose="02020603050405020304" pitchFamily="18" charset="0"/>
            </a:endParaRPr>
          </a:p>
          <a:p>
            <a:pPr marL="0" indent="0">
              <a:lnSpc>
                <a:spcPct val="90000"/>
              </a:lnSpc>
              <a:buFontTx/>
              <a:buNone/>
            </a:pPr>
            <a:r>
              <a:rPr lang="sk-SK" altLang="sk-SK" sz="2100">
                <a:cs typeface="Times New Roman" panose="02020603050405020304" pitchFamily="18" charset="0"/>
              </a:rPr>
              <a:t>V roku 2016 bude valorizácia starobných dôchodkov 1,90 eura, keby platil valorizačný mechanizmus z 2012, </a:t>
            </a:r>
            <a:r>
              <a:rPr lang="sk-SK" altLang="sk-SK" sz="2100">
                <a:solidFill>
                  <a:schemeClr val="folHlink"/>
                </a:solidFill>
                <a:cs typeface="Times New Roman" panose="02020603050405020304" pitchFamily="18" charset="0"/>
              </a:rPr>
              <a:t>priemerný starobný dôchodok by sa zvýšil o 4,60 eura, polovičný o 2,30 eura.</a:t>
            </a:r>
            <a:endParaRPr lang="sk-SK" altLang="sk-SK" sz="2200">
              <a:solidFill>
                <a:schemeClr val="folHlink"/>
              </a:solidFill>
              <a:cs typeface="Times New Roman" panose="02020603050405020304" pitchFamily="18" charset="0"/>
            </a:endParaRPr>
          </a:p>
          <a:p>
            <a:pPr marL="0" indent="0">
              <a:lnSpc>
                <a:spcPct val="90000"/>
              </a:lnSpc>
              <a:buFontTx/>
              <a:buNone/>
            </a:pPr>
            <a:r>
              <a:rPr lang="sk-SK" altLang="sk-SK" sz="2000" b="1">
                <a:solidFill>
                  <a:srgbClr val="FFFF00"/>
                </a:solidFill>
              </a:rPr>
              <a:t>V r. 2016 - starobný o 1,90 euro, predčasný o 0,70, invalidný o 1,70, vdovský a vdovecký o 1,20 a sirotský o 0,60 eura.</a:t>
            </a:r>
          </a:p>
          <a:p>
            <a:pPr marL="0" indent="0">
              <a:lnSpc>
                <a:spcPct val="90000"/>
              </a:lnSpc>
              <a:buFontTx/>
              <a:buNone/>
            </a:pPr>
            <a:endParaRPr lang="sk-SK" altLang="sk-SK" sz="2000" b="1">
              <a:solidFill>
                <a:schemeClr val="folHlink"/>
              </a:solidFill>
              <a:cs typeface="Times New Roman" panose="02020603050405020304" pitchFamily="18" charset="0"/>
            </a:endParaRPr>
          </a:p>
          <a:p>
            <a:pPr marL="0" indent="0">
              <a:lnSpc>
                <a:spcPct val="90000"/>
              </a:lnSpc>
              <a:buFontTx/>
              <a:buNone/>
            </a:pPr>
            <a:r>
              <a:rPr lang="sk-SK" altLang="sk-SK" sz="2400">
                <a:solidFill>
                  <a:srgbClr val="FF0066"/>
                </a:solidFill>
                <a:cs typeface="Times New Roman" panose="02020603050405020304" pitchFamily="18" charset="0"/>
              </a:rPr>
              <a:t>Tento spôsob valorizácie je nevýhodný pre všetkých dôchodcov ale ušetrí výdavky SP a tým štátu.</a:t>
            </a:r>
          </a:p>
        </p:txBody>
      </p:sp>
    </p:spTree>
  </p:cSld>
  <p:clrMapOvr>
    <a:masterClrMapping/>
  </p:clrMapOvr>
  <p:transition>
    <p:zoom/>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4294967295"/>
          </p:nvPr>
        </p:nvSpPr>
        <p:spPr>
          <a:xfrm>
            <a:off x="250825" y="1295400"/>
            <a:ext cx="8893175" cy="5181600"/>
          </a:xfrm>
        </p:spPr>
        <p:txBody>
          <a:bodyPr/>
          <a:lstStyle/>
          <a:p>
            <a:pPr marL="609600" indent="-609600">
              <a:lnSpc>
                <a:spcPct val="75000"/>
              </a:lnSpc>
              <a:buFontTx/>
              <a:buNone/>
            </a:pPr>
            <a:endParaRPr lang="sk-SK" altLang="sk-SK" dirty="0"/>
          </a:p>
          <a:p>
            <a:pPr marL="609600" indent="-609600">
              <a:lnSpc>
                <a:spcPct val="75000"/>
              </a:lnSpc>
              <a:buFontTx/>
              <a:buNone/>
            </a:pPr>
            <a:endParaRPr lang="sk-SK" altLang="sk-SK" dirty="0"/>
          </a:p>
          <a:p>
            <a:pPr marL="609600" indent="-609600">
              <a:lnSpc>
                <a:spcPct val="75000"/>
              </a:lnSpc>
              <a:buFontTx/>
              <a:buNone/>
            </a:pPr>
            <a:endParaRPr lang="sk-SK" altLang="sk-SK" sz="4000" b="1" dirty="0">
              <a:solidFill>
                <a:srgbClr val="FFFF00"/>
              </a:solidFill>
            </a:endParaRPr>
          </a:p>
          <a:p>
            <a:pPr marL="609600" indent="-609600" algn="ctr">
              <a:lnSpc>
                <a:spcPct val="75000"/>
              </a:lnSpc>
              <a:buFontTx/>
              <a:buNone/>
            </a:pPr>
            <a:r>
              <a:rPr lang="sk-SK" altLang="sk-SK" sz="4000" b="1" dirty="0">
                <a:solidFill>
                  <a:srgbClr val="FFFF00"/>
                </a:solidFill>
              </a:rPr>
              <a:t>Starobné dôchodkové sporenie</a:t>
            </a:r>
          </a:p>
          <a:p>
            <a:pPr marL="609600" indent="-609600" algn="ctr">
              <a:lnSpc>
                <a:spcPct val="75000"/>
              </a:lnSpc>
              <a:buFontTx/>
              <a:buNone/>
            </a:pPr>
            <a:r>
              <a:rPr lang="sk-SK" altLang="sk-SK" sz="4000" b="1" dirty="0">
                <a:solidFill>
                  <a:srgbClr val="FFFF00"/>
                </a:solidFill>
              </a:rPr>
              <a:t> tzv. II. pilier</a:t>
            </a:r>
            <a:r>
              <a:rPr lang="sk-SK" altLang="sk-SK" sz="4000" dirty="0">
                <a:solidFill>
                  <a:srgbClr val="FFFF00"/>
                </a:solidFill>
              </a:rPr>
              <a:t> </a:t>
            </a:r>
          </a:p>
          <a:p>
            <a:pPr marL="609600" indent="-609600"/>
            <a:endParaRPr lang="cs-CZ" altLang="sk-SK" sz="4000" dirty="0">
              <a:solidFill>
                <a:srgbClr val="FFFF00"/>
              </a:solidFill>
            </a:endParaRPr>
          </a:p>
        </p:txBody>
      </p:sp>
      <p:sp>
        <p:nvSpPr>
          <p:cNvPr id="28675" name="Rectangle 3"/>
          <p:cNvSpPr>
            <a:spLocks noGrp="1" noChangeArrowheads="1"/>
          </p:cNvSpPr>
          <p:nvPr>
            <p:ph type="title" idx="4294967295"/>
          </p:nvPr>
        </p:nvSpPr>
        <p:spPr>
          <a:xfrm>
            <a:off x="250825" y="476250"/>
            <a:ext cx="8610600" cy="649288"/>
          </a:xfrm>
        </p:spPr>
        <p:txBody>
          <a:bodyPr/>
          <a:lstStyle/>
          <a:p>
            <a:pPr>
              <a:lnSpc>
                <a:spcPct val="75000"/>
              </a:lnSpc>
            </a:pPr>
            <a:endParaRPr lang="cs-CZ" altLang="sk-SK" sz="4000" b="1">
              <a:solidFill>
                <a:schemeClr val="accent1"/>
              </a:solidFill>
            </a:endParaRPr>
          </a:p>
        </p:txBody>
      </p:sp>
    </p:spTree>
    <p:extLst>
      <p:ext uri="{BB962C8B-B14F-4D97-AF65-F5344CB8AC3E}">
        <p14:creationId xmlns:p14="http://schemas.microsoft.com/office/powerpoint/2010/main" val="57858474"/>
      </p:ext>
    </p:extLst>
  </p:cSld>
  <p:clrMapOvr>
    <a:masterClrMapping/>
  </p:clrMapOvr>
  <p:transition>
    <p:zoom/>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Text Box 1"/>
          <p:cNvSpPr txBox="1">
            <a:spLocks noChangeArrowheads="1"/>
          </p:cNvSpPr>
          <p:nvPr/>
        </p:nvSpPr>
        <p:spPr bwMode="auto">
          <a:xfrm>
            <a:off x="179388" y="1295400"/>
            <a:ext cx="8964612" cy="543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lnSpc>
                <a:spcPct val="75000"/>
              </a:lnSpc>
              <a:spcBef>
                <a:spcPts val="900"/>
              </a:spcBef>
              <a:defRPr/>
            </a:pPr>
            <a:r>
              <a:rPr lang="sk-SK" altLang="sk-SK" b="1" dirty="0"/>
              <a:t>Účinnosť od 1. 1. 2005</a:t>
            </a:r>
          </a:p>
          <a:p>
            <a:pPr>
              <a:lnSpc>
                <a:spcPct val="75000"/>
              </a:lnSpc>
              <a:spcBef>
                <a:spcPts val="700"/>
              </a:spcBef>
              <a:buClr>
                <a:srgbClr val="FFFFFF"/>
              </a:buClr>
              <a:defRPr/>
            </a:pPr>
            <a:r>
              <a:rPr lang="sk-SK" altLang="sk-SK" sz="2800" b="1" dirty="0"/>
              <a:t>dôchodkové jednotky - hodnota vkladov</a:t>
            </a:r>
          </a:p>
          <a:p>
            <a:pPr>
              <a:lnSpc>
                <a:spcPct val="50000"/>
              </a:lnSpc>
              <a:spcBef>
                <a:spcPts val="900"/>
              </a:spcBef>
              <a:defRPr/>
            </a:pPr>
            <a:r>
              <a:rPr lang="sk-SK" altLang="sk-SK" sz="3600" b="1" dirty="0"/>
              <a:t>Osobný rozsah</a:t>
            </a:r>
          </a:p>
          <a:p>
            <a:pPr>
              <a:lnSpc>
                <a:spcPct val="75000"/>
              </a:lnSpc>
              <a:spcBef>
                <a:spcPts val="700"/>
              </a:spcBef>
              <a:buClr>
                <a:srgbClr val="FFFFFF"/>
              </a:buClr>
              <a:defRPr/>
            </a:pPr>
            <a:r>
              <a:rPr lang="sk-SK" altLang="sk-SK" sz="2800" b="1" dirty="0"/>
              <a:t>od 1. 1. 2005 do 30. 6. 2006</a:t>
            </a:r>
            <a:r>
              <a:rPr lang="sk-SK" altLang="sk-SK" sz="2800" dirty="0"/>
              <a:t> dobrovoľný pre všetkých, </a:t>
            </a:r>
          </a:p>
          <a:p>
            <a:pPr marL="1587" indent="0">
              <a:lnSpc>
                <a:spcPct val="75000"/>
              </a:lnSpc>
              <a:spcBef>
                <a:spcPts val="700"/>
              </a:spcBef>
              <a:buClr>
                <a:srgbClr val="FFFFFF"/>
              </a:buClr>
              <a:buFontTx/>
              <a:buNone/>
              <a:defRPr/>
            </a:pPr>
            <a:r>
              <a:rPr lang="sk-SK" altLang="sk-SK" sz="2800" dirty="0"/>
              <a:t>povinný pre vstupujúcich na trh práce (do roku 2007)</a:t>
            </a:r>
          </a:p>
          <a:p>
            <a:pPr>
              <a:lnSpc>
                <a:spcPct val="75000"/>
              </a:lnSpc>
              <a:spcBef>
                <a:spcPts val="700"/>
              </a:spcBef>
              <a:buClr>
                <a:srgbClr val="FFFFFF"/>
              </a:buClr>
              <a:defRPr/>
            </a:pPr>
            <a:r>
              <a:rPr lang="sk-SK" altLang="sk-SK" sz="2800" b="1" dirty="0"/>
              <a:t>od roku 2008 vstup do II. piliera dobrovoľný pre všetkých do </a:t>
            </a:r>
            <a:r>
              <a:rPr lang="sk-SK" altLang="sk-SK" sz="2800" b="1" dirty="0">
                <a:solidFill>
                  <a:srgbClr val="FF8840"/>
                </a:solidFill>
              </a:rPr>
              <a:t>roku 2010 – opäť povinný pre nových</a:t>
            </a:r>
          </a:p>
          <a:p>
            <a:pPr>
              <a:lnSpc>
                <a:spcPct val="75000"/>
              </a:lnSpc>
              <a:spcBef>
                <a:spcPts val="700"/>
              </a:spcBef>
              <a:buClr>
                <a:srgbClr val="FFFFFF"/>
              </a:buClr>
              <a:defRPr/>
            </a:pPr>
            <a:r>
              <a:rPr lang="sk-SK" altLang="sk-SK" sz="2800" b="1" dirty="0"/>
              <a:t>2008 a 2009 - krátkodobo otvorený - vstup aj výstup </a:t>
            </a:r>
            <a:r>
              <a:rPr lang="sk-SK" altLang="sk-SK" sz="2800" dirty="0"/>
              <a:t>(nevýhodnosť pre niektoré skupiny poistencov, dôsledky krízy a neistota budúcich dôchodkov)</a:t>
            </a:r>
          </a:p>
          <a:p>
            <a:pPr>
              <a:lnSpc>
                <a:spcPct val="75000"/>
              </a:lnSpc>
              <a:spcBef>
                <a:spcPts val="700"/>
              </a:spcBef>
              <a:buClr>
                <a:srgbClr val="FFFF00"/>
              </a:buClr>
              <a:defRPr/>
            </a:pPr>
            <a:r>
              <a:rPr lang="sk-SK" altLang="sk-SK" sz="2400" b="1" dirty="0">
                <a:solidFill>
                  <a:srgbClr val="FFFF00"/>
                </a:solidFill>
              </a:rPr>
              <a:t>V rokoch 2012, 2013 a 2015 – otvorený pre výstup aj vstup. V r. 2015 presun pol miliardy späť do 1. piliera.</a:t>
            </a:r>
          </a:p>
          <a:p>
            <a:pPr>
              <a:lnSpc>
                <a:spcPct val="75000"/>
              </a:lnSpc>
              <a:spcBef>
                <a:spcPts val="700"/>
              </a:spcBef>
              <a:buClr>
                <a:srgbClr val="FFFF00"/>
              </a:buClr>
              <a:buFontTx/>
              <a:buNone/>
              <a:defRPr/>
            </a:pPr>
            <a:r>
              <a:rPr lang="sk-SK" altLang="sk-SK" sz="2800" b="1" dirty="0">
                <a:solidFill>
                  <a:srgbClr val="FF8840"/>
                </a:solidFill>
              </a:rPr>
              <a:t>Od 1. 1. 2013 – vstup nie je povinný.</a:t>
            </a:r>
          </a:p>
        </p:txBody>
      </p:sp>
      <p:sp>
        <p:nvSpPr>
          <p:cNvPr id="41987" name="Text Box 2"/>
          <p:cNvSpPr txBox="1">
            <a:spLocks noChangeArrowheads="1"/>
          </p:cNvSpPr>
          <p:nvPr/>
        </p:nvSpPr>
        <p:spPr bwMode="auto">
          <a:xfrm>
            <a:off x="250825" y="131763"/>
            <a:ext cx="8610600" cy="11271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85000"/>
              </a:lnSpc>
              <a:spcBef>
                <a:spcPct val="0"/>
              </a:spcBef>
            </a:pPr>
            <a:r>
              <a:rPr lang="sk-SK" altLang="sk-SK" sz="3600" b="1">
                <a:solidFill>
                  <a:srgbClr val="FFCC66"/>
                </a:solidFill>
              </a:rPr>
              <a:t>Zákon č. 43/2004 Z. z. o starobnom dôchodkovom sporení - II. pilier</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body" idx="4294967295"/>
          </p:nvPr>
        </p:nvSpPr>
        <p:spPr>
          <a:xfrm>
            <a:off x="250825" y="1295400"/>
            <a:ext cx="8893175" cy="5181600"/>
          </a:xfrm>
        </p:spPr>
        <p:txBody>
          <a:bodyPr/>
          <a:lstStyle/>
          <a:p>
            <a:pPr marL="609600" indent="-609600">
              <a:lnSpc>
                <a:spcPct val="75000"/>
              </a:lnSpc>
            </a:pPr>
            <a:r>
              <a:rPr lang="sk-SK" altLang="sk-SK" sz="2800" b="1"/>
              <a:t>Definovaný príspevkovo</a:t>
            </a:r>
          </a:p>
          <a:p>
            <a:pPr marL="609600" indent="-609600">
              <a:lnSpc>
                <a:spcPct val="75000"/>
              </a:lnSpc>
            </a:pPr>
            <a:r>
              <a:rPr lang="sk-SK" altLang="sk-SK" sz="2800" b="1"/>
              <a:t>Dôchodkové jednotky - hodnota vkladov</a:t>
            </a:r>
          </a:p>
          <a:p>
            <a:pPr marL="609600" indent="-609600">
              <a:buFontTx/>
              <a:buNone/>
            </a:pPr>
            <a:r>
              <a:rPr lang="sk-SK" altLang="sk-SK" b="1">
                <a:solidFill>
                  <a:srgbClr val="FFFF00"/>
                </a:solidFill>
              </a:rPr>
              <a:t>Dôchodkové dávky </a:t>
            </a:r>
            <a:r>
              <a:rPr lang="sk-SK" altLang="sk-SK" b="1">
                <a:solidFill>
                  <a:srgbClr val="FFFF99"/>
                </a:solidFill>
              </a:rPr>
              <a:t>(</a:t>
            </a:r>
            <a:r>
              <a:rPr lang="sk-SK" altLang="sk-SK" sz="2800" b="1">
                <a:solidFill>
                  <a:srgbClr val="FFFF99"/>
                </a:solidFill>
              </a:rPr>
              <a:t>vyplácajú poisťovne Allianz-Slovenská sporiteľňa, Union a Generali)</a:t>
            </a:r>
          </a:p>
          <a:p>
            <a:pPr marL="609600" indent="-609600">
              <a:lnSpc>
                <a:spcPct val="75000"/>
              </a:lnSpc>
            </a:pPr>
            <a:r>
              <a:rPr lang="sk-SK" altLang="sk-SK" sz="2800"/>
              <a:t>doživotný </a:t>
            </a:r>
            <a:r>
              <a:rPr lang="sk-SK" altLang="sk-SK" sz="2800" b="1"/>
              <a:t>starobný dôchodok  </a:t>
            </a:r>
          </a:p>
          <a:p>
            <a:pPr marL="609600" indent="-609600">
              <a:lnSpc>
                <a:spcPct val="75000"/>
              </a:lnSpc>
            </a:pPr>
            <a:r>
              <a:rPr lang="sk-SK" altLang="sk-SK" sz="2800"/>
              <a:t>doživotný </a:t>
            </a:r>
            <a:r>
              <a:rPr lang="sk-SK" altLang="sk-SK" sz="2800" b="1"/>
              <a:t>predčasný starobný dôchodok</a:t>
            </a:r>
          </a:p>
          <a:p>
            <a:pPr marL="609600" indent="-609600">
              <a:lnSpc>
                <a:spcPct val="75000"/>
              </a:lnSpc>
            </a:pPr>
            <a:r>
              <a:rPr lang="sk-SK" altLang="sk-SK" sz="2800" b="1"/>
              <a:t>dočasný starobný dôchodok </a:t>
            </a:r>
          </a:p>
          <a:p>
            <a:pPr marL="609600" indent="-609600">
              <a:lnSpc>
                <a:spcPct val="75000"/>
              </a:lnSpc>
            </a:pPr>
            <a:r>
              <a:rPr lang="sk-SK" altLang="sk-SK" sz="2800" b="1"/>
              <a:t>dočasný predčasný starobný dôchodok </a:t>
            </a:r>
          </a:p>
          <a:p>
            <a:pPr marL="609600" indent="-609600">
              <a:lnSpc>
                <a:spcPct val="75000"/>
              </a:lnSpc>
            </a:pPr>
            <a:r>
              <a:rPr lang="sk-SK" altLang="sk-SK" sz="2800" b="1">
                <a:solidFill>
                  <a:srgbClr val="FFFFCC"/>
                </a:solidFill>
              </a:rPr>
              <a:t>programový výber </a:t>
            </a:r>
            <a:r>
              <a:rPr lang="sk-SK" altLang="sk-SK" sz="2800" b="1">
                <a:solidFill>
                  <a:srgbClr val="FFFF66"/>
                </a:solidFill>
              </a:rPr>
              <a:t>(vypláca DSS)</a:t>
            </a:r>
            <a:r>
              <a:rPr lang="sk-SK" altLang="sk-SK" sz="2800"/>
              <a:t> ak kúpi doživotný dôchodok najmenej za 50 % „nasporených“ príspevkov.  </a:t>
            </a:r>
          </a:p>
          <a:p>
            <a:pPr marL="609600" indent="-609600">
              <a:lnSpc>
                <a:spcPct val="75000"/>
              </a:lnSpc>
              <a:buFontTx/>
              <a:buNone/>
            </a:pPr>
            <a:r>
              <a:rPr lang="sk-SK" altLang="sk-SK" sz="2800"/>
              <a:t>Pozostalostné: </a:t>
            </a:r>
            <a:r>
              <a:rPr lang="sk-SK" altLang="sk-SK" sz="2800" b="1"/>
              <a:t>vdovský, vdovecký, sirotský - </a:t>
            </a:r>
            <a:r>
              <a:rPr lang="sk-SK" altLang="sk-SK" sz="2800"/>
              <a:t>max. 2 roky</a:t>
            </a:r>
            <a:r>
              <a:rPr lang="sk-SK" altLang="sk-SK" sz="2800" b="1"/>
              <a:t>.</a:t>
            </a:r>
          </a:p>
          <a:p>
            <a:pPr marL="609600" indent="-609600">
              <a:lnSpc>
                <a:spcPct val="75000"/>
              </a:lnSpc>
              <a:buFontTx/>
              <a:buNone/>
            </a:pPr>
            <a:r>
              <a:rPr lang="sk-SK" altLang="sk-SK" sz="2800" b="1">
                <a:solidFill>
                  <a:srgbClr val="FFFF00"/>
                </a:solidFill>
              </a:rPr>
              <a:t>V roku 2016 priemerný dôchodok 26 euro.</a:t>
            </a:r>
            <a:endParaRPr lang="sk-SK" altLang="sk-SK" sz="2800">
              <a:solidFill>
                <a:srgbClr val="FFFF00"/>
              </a:solidFill>
            </a:endParaRPr>
          </a:p>
          <a:p>
            <a:pPr marL="609600" indent="-609600">
              <a:lnSpc>
                <a:spcPct val="75000"/>
              </a:lnSpc>
              <a:buFontTx/>
              <a:buNone/>
            </a:pPr>
            <a:endParaRPr lang="sk-SK" altLang="sk-SK"/>
          </a:p>
          <a:p>
            <a:pPr marL="609600" indent="-609600"/>
            <a:endParaRPr lang="cs-CZ" altLang="sk-SK"/>
          </a:p>
        </p:txBody>
      </p:sp>
      <p:sp>
        <p:nvSpPr>
          <p:cNvPr id="38915" name="Rectangle 3"/>
          <p:cNvSpPr>
            <a:spLocks noGrp="1" noChangeArrowheads="1"/>
          </p:cNvSpPr>
          <p:nvPr>
            <p:ph type="title" idx="4294967295"/>
          </p:nvPr>
        </p:nvSpPr>
        <p:spPr>
          <a:xfrm>
            <a:off x="250825" y="260350"/>
            <a:ext cx="8610600" cy="720725"/>
          </a:xfrm>
        </p:spPr>
        <p:txBody>
          <a:bodyPr/>
          <a:lstStyle/>
          <a:p>
            <a:pPr>
              <a:lnSpc>
                <a:spcPct val="75000"/>
              </a:lnSpc>
              <a:defRPr/>
            </a:pPr>
            <a:r>
              <a:rPr lang="sk-SK" sz="3200" b="1" dirty="0">
                <a:solidFill>
                  <a:schemeClr val="tx2">
                    <a:lumMod val="75000"/>
                  </a:schemeClr>
                </a:solidFill>
              </a:rPr>
              <a:t>Zákon č. 43/2004 Z. z. - II. pilier - dávky</a:t>
            </a:r>
            <a:endParaRPr lang="cs-CZ" altLang="sk-SK" sz="3200" b="1" dirty="0">
              <a:solidFill>
                <a:schemeClr val="tx2">
                  <a:lumMod val="75000"/>
                </a:schemeClr>
              </a:solidFill>
            </a:endParaRPr>
          </a:p>
        </p:txBody>
      </p:sp>
    </p:spTree>
    <p:extLst>
      <p:ext uri="{BB962C8B-B14F-4D97-AF65-F5344CB8AC3E}">
        <p14:creationId xmlns:p14="http://schemas.microsoft.com/office/powerpoint/2010/main" val="1874963494"/>
      </p:ext>
    </p:extLst>
  </p:cSld>
  <p:clrMapOvr>
    <a:masterClrMapping/>
  </p:clrMapOvr>
  <p:transition>
    <p:zoom/>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Nadpis 1"/>
          <p:cNvSpPr>
            <a:spLocks noGrp="1"/>
          </p:cNvSpPr>
          <p:nvPr>
            <p:ph type="title"/>
          </p:nvPr>
        </p:nvSpPr>
        <p:spPr>
          <a:xfrm>
            <a:off x="142875" y="188913"/>
            <a:ext cx="8521700" cy="863600"/>
          </a:xfrm>
        </p:spPr>
        <p:txBody>
          <a:bodyPr anchorCtr="1"/>
          <a:lstStyle/>
          <a:p>
            <a:r>
              <a:rPr lang="sk-SK" altLang="sk-SK" sz="4000" b="1">
                <a:solidFill>
                  <a:schemeClr val="accent1"/>
                </a:solidFill>
                <a:cs typeface="Times New Roman" panose="02020603050405020304" pitchFamily="18" charset="0"/>
              </a:rPr>
              <a:t>Dávky z II. piliera a odplaty</a:t>
            </a:r>
          </a:p>
        </p:txBody>
      </p:sp>
      <p:sp>
        <p:nvSpPr>
          <p:cNvPr id="3" name="Zástupný symbol obsahu 2"/>
          <p:cNvSpPr txBox="1">
            <a:spLocks noGrp="1"/>
          </p:cNvSpPr>
          <p:nvPr>
            <p:ph idx="1"/>
          </p:nvPr>
        </p:nvSpPr>
        <p:spPr>
          <a:xfrm>
            <a:off x="142875" y="1052513"/>
            <a:ext cx="8605838" cy="5400675"/>
          </a:xfrm>
        </p:spPr>
        <p:txBody>
          <a:bodyPr/>
          <a:lstStyle/>
          <a:p>
            <a:pPr marL="0" indent="0">
              <a:lnSpc>
                <a:spcPct val="150000"/>
              </a:lnSpc>
              <a:spcBef>
                <a:spcPts val="0"/>
              </a:spcBef>
              <a:buFontTx/>
              <a:buNone/>
              <a:defRPr/>
            </a:pPr>
            <a:r>
              <a:rPr lang="sk-SK" b="1" dirty="0">
                <a:cs typeface="Times New Roman" pitchFamily="18"/>
              </a:rPr>
              <a:t>Odplaty</a:t>
            </a:r>
            <a:endParaRPr lang="sk-SK" dirty="0">
              <a:cs typeface="Times New Roman" pitchFamily="18"/>
            </a:endParaRPr>
          </a:p>
          <a:p>
            <a:pPr>
              <a:spcBef>
                <a:spcPts val="0"/>
              </a:spcBef>
              <a:buFont typeface="Arial" panose="020B0604020202020204" pitchFamily="34" charset="0"/>
              <a:buChar char="•"/>
              <a:defRPr/>
            </a:pPr>
            <a:r>
              <a:rPr lang="sk-SK" sz="2800" dirty="0">
                <a:cs typeface="Times New Roman" pitchFamily="18"/>
              </a:rPr>
              <a:t>Za správu dôchodkového fondu </a:t>
            </a:r>
            <a:r>
              <a:rPr lang="sk-SK" sz="1800" dirty="0">
                <a:cs typeface="Times New Roman" pitchFamily="18"/>
              </a:rPr>
              <a:t>(0,3 % z čistého majetku)</a:t>
            </a:r>
            <a:endParaRPr lang="sk-SK" sz="2800" dirty="0">
              <a:cs typeface="Times New Roman" pitchFamily="18"/>
            </a:endParaRPr>
          </a:p>
          <a:p>
            <a:pPr>
              <a:spcBef>
                <a:spcPts val="0"/>
              </a:spcBef>
              <a:buFont typeface="Arial" panose="020B0604020202020204" pitchFamily="34" charset="0"/>
              <a:buChar char="•"/>
              <a:defRPr/>
            </a:pPr>
            <a:r>
              <a:rPr lang="sk-SK" sz="2800" dirty="0">
                <a:cs typeface="Times New Roman" pitchFamily="18"/>
              </a:rPr>
              <a:t>Za vedenie osobného dôchodkového účtu </a:t>
            </a:r>
            <a:r>
              <a:rPr lang="sk-SK" sz="1800" dirty="0">
                <a:cs typeface="Times New Roman" pitchFamily="18"/>
              </a:rPr>
              <a:t>(0,5 % z príspevku)</a:t>
            </a:r>
          </a:p>
          <a:p>
            <a:pPr>
              <a:spcBef>
                <a:spcPts val="0"/>
              </a:spcBef>
              <a:buFont typeface="Arial" panose="020B0604020202020204" pitchFamily="34" charset="0"/>
              <a:buChar char="•"/>
              <a:defRPr/>
            </a:pPr>
            <a:r>
              <a:rPr lang="sk-SK" sz="2800" dirty="0">
                <a:cs typeface="Times New Roman" pitchFamily="18"/>
              </a:rPr>
              <a:t>Za zhodnotenie majetku v dôchodkovom fonde</a:t>
            </a:r>
          </a:p>
          <a:p>
            <a:pPr marL="0" indent="0">
              <a:buFontTx/>
              <a:buNone/>
              <a:defRPr/>
            </a:pPr>
            <a:endParaRPr lang="sk-SK" sz="2400" b="1" dirty="0">
              <a:cs typeface="Times New Roman" pitchFamily="18"/>
            </a:endParaRPr>
          </a:p>
        </p:txBody>
      </p:sp>
    </p:spTree>
  </p:cSld>
  <p:clrMapOvr>
    <a:masterClrMapping/>
  </p:clrMapOvr>
  <p:transition>
    <p:zoom/>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txBox="1">
            <a:spLocks noGrp="1"/>
          </p:cNvSpPr>
          <p:nvPr>
            <p:ph type="title"/>
          </p:nvPr>
        </p:nvSpPr>
        <p:spPr>
          <a:xfrm>
            <a:off x="0" y="333375"/>
            <a:ext cx="9144000" cy="719138"/>
          </a:xfrm>
        </p:spPr>
        <p:txBody>
          <a:bodyPr anchorCtr="1"/>
          <a:lstStyle/>
          <a:p>
            <a:pPr lvl="1">
              <a:lnSpc>
                <a:spcPts val="2000"/>
              </a:lnSpc>
              <a:defRPr/>
            </a:pPr>
            <a:br>
              <a:rPr lang="sk-SK" sz="2700" b="1" dirty="0">
                <a:latin typeface="Times New Roman" pitchFamily="18"/>
                <a:cs typeface="Times New Roman" pitchFamily="18"/>
              </a:rPr>
            </a:br>
            <a:r>
              <a:rPr lang="sk-SK" sz="3200" b="1" dirty="0">
                <a:latin typeface="Times New Roman" pitchFamily="18"/>
                <a:cs typeface="Times New Roman" pitchFamily="18"/>
              </a:rPr>
              <a:t>Porovnanie dôchodkov z I. a II. piliera v roku 2015,</a:t>
            </a:r>
            <a:br>
              <a:rPr lang="sk-SK" sz="3200" b="1" dirty="0">
                <a:latin typeface="Times New Roman" pitchFamily="18"/>
                <a:cs typeface="Times New Roman" pitchFamily="18"/>
              </a:rPr>
            </a:br>
            <a:r>
              <a:rPr lang="sk-SK" sz="2000" b="1" dirty="0">
                <a:latin typeface="Times New Roman" pitchFamily="18"/>
                <a:cs typeface="Times New Roman" pitchFamily="18"/>
              </a:rPr>
              <a:t> v eurách; </a:t>
            </a:r>
            <a:r>
              <a:rPr lang="sk-SK" sz="1050" b="1" dirty="0">
                <a:latin typeface="Times New Roman" pitchFamily="18"/>
                <a:cs typeface="Times New Roman" pitchFamily="18"/>
              </a:rPr>
              <a:t>zdroj:  Pravda 15. 1. 2015</a:t>
            </a:r>
            <a:r>
              <a:rPr lang="sk-SK" b="1" dirty="0"/>
              <a:t> </a:t>
            </a:r>
            <a:br>
              <a:rPr lang="sk-SK" dirty="0"/>
            </a:br>
            <a:br>
              <a:rPr lang="sk-SK" sz="2000" dirty="0">
                <a:latin typeface="Times New Roman" pitchFamily="18"/>
                <a:cs typeface="Times New Roman" pitchFamily="18"/>
              </a:rPr>
            </a:br>
            <a:endParaRPr lang="sk-SK" sz="2000" dirty="0">
              <a:latin typeface="Times New Roman" pitchFamily="18"/>
              <a:cs typeface="Times New Roman" pitchFamily="18"/>
            </a:endParaRPr>
          </a:p>
        </p:txBody>
      </p:sp>
      <p:sp>
        <p:nvSpPr>
          <p:cNvPr id="3" name="Zástupný symbol obsahu 2"/>
          <p:cNvSpPr txBox="1">
            <a:spLocks noGrp="1"/>
          </p:cNvSpPr>
          <p:nvPr>
            <p:ph idx="1"/>
          </p:nvPr>
        </p:nvSpPr>
        <p:spPr>
          <a:xfrm>
            <a:off x="514350" y="2008188"/>
            <a:ext cx="7796213" cy="2879725"/>
          </a:xfrm>
        </p:spPr>
        <p:txBody>
          <a:bodyPr/>
          <a:lstStyle/>
          <a:p>
            <a:pPr marL="0" indent="0">
              <a:buFontTx/>
              <a:buNone/>
              <a:defRPr/>
            </a:pPr>
            <a:endParaRPr lang="sk-SK" dirty="0"/>
          </a:p>
          <a:p>
            <a:pPr marL="0" indent="0">
              <a:spcBef>
                <a:spcPts val="0"/>
              </a:spcBef>
              <a:buFontTx/>
              <a:buNone/>
              <a:defRPr/>
            </a:pPr>
            <a:endParaRPr lang="sk-SK" dirty="0"/>
          </a:p>
          <a:p>
            <a:pPr>
              <a:spcBef>
                <a:spcPts val="0"/>
              </a:spcBef>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a:p>
            <a:pPr>
              <a:buFontTx/>
              <a:buChar char="-"/>
              <a:defRPr/>
            </a:pPr>
            <a:endParaRPr lang="sk-SK" dirty="0"/>
          </a:p>
        </p:txBody>
      </p:sp>
      <p:graphicFrame>
        <p:nvGraphicFramePr>
          <p:cNvPr id="6" name="Tabuľka 5"/>
          <p:cNvGraphicFramePr>
            <a:graphicFrameLocks noGrp="1"/>
          </p:cNvGraphicFramePr>
          <p:nvPr/>
        </p:nvGraphicFramePr>
        <p:xfrm>
          <a:off x="0" y="1168400"/>
          <a:ext cx="9144000" cy="5213352"/>
        </p:xfrm>
        <a:graphic>
          <a:graphicData uri="http://schemas.openxmlformats.org/drawingml/2006/table">
            <a:tbl>
              <a:tblPr firstRow="1" firstCol="1" bandRow="1">
                <a:effectLst/>
                <a:tableStyleId>{5C22544A-7EE6-4342-B048-85BDC9FD1C3A}</a:tableStyleId>
              </a:tblPr>
              <a:tblGrid>
                <a:gridCol w="899593">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gridCol w="576064">
                  <a:extLst>
                    <a:ext uri="{9D8B030D-6E8A-4147-A177-3AD203B41FA5}">
                      <a16:colId xmlns:a16="http://schemas.microsoft.com/office/drawing/2014/main" val="20002"/>
                    </a:ext>
                  </a:extLst>
                </a:gridCol>
                <a:gridCol w="504056">
                  <a:extLst>
                    <a:ext uri="{9D8B030D-6E8A-4147-A177-3AD203B41FA5}">
                      <a16:colId xmlns:a16="http://schemas.microsoft.com/office/drawing/2014/main" val="20003"/>
                    </a:ext>
                  </a:extLst>
                </a:gridCol>
                <a:gridCol w="504056">
                  <a:extLst>
                    <a:ext uri="{9D8B030D-6E8A-4147-A177-3AD203B41FA5}">
                      <a16:colId xmlns:a16="http://schemas.microsoft.com/office/drawing/2014/main" val="20004"/>
                    </a:ext>
                  </a:extLst>
                </a:gridCol>
                <a:gridCol w="576064">
                  <a:extLst>
                    <a:ext uri="{9D8B030D-6E8A-4147-A177-3AD203B41FA5}">
                      <a16:colId xmlns:a16="http://schemas.microsoft.com/office/drawing/2014/main" val="20005"/>
                    </a:ext>
                  </a:extLst>
                </a:gridCol>
                <a:gridCol w="576064">
                  <a:extLst>
                    <a:ext uri="{9D8B030D-6E8A-4147-A177-3AD203B41FA5}">
                      <a16:colId xmlns:a16="http://schemas.microsoft.com/office/drawing/2014/main" val="20006"/>
                    </a:ext>
                  </a:extLst>
                </a:gridCol>
                <a:gridCol w="576064">
                  <a:extLst>
                    <a:ext uri="{9D8B030D-6E8A-4147-A177-3AD203B41FA5}">
                      <a16:colId xmlns:a16="http://schemas.microsoft.com/office/drawing/2014/main" val="20007"/>
                    </a:ext>
                  </a:extLst>
                </a:gridCol>
                <a:gridCol w="576064">
                  <a:extLst>
                    <a:ext uri="{9D8B030D-6E8A-4147-A177-3AD203B41FA5}">
                      <a16:colId xmlns:a16="http://schemas.microsoft.com/office/drawing/2014/main" val="20008"/>
                    </a:ext>
                  </a:extLst>
                </a:gridCol>
                <a:gridCol w="648746">
                  <a:extLst>
                    <a:ext uri="{9D8B030D-6E8A-4147-A177-3AD203B41FA5}">
                      <a16:colId xmlns:a16="http://schemas.microsoft.com/office/drawing/2014/main" val="20009"/>
                    </a:ext>
                  </a:extLst>
                </a:gridCol>
                <a:gridCol w="672939">
                  <a:extLst>
                    <a:ext uri="{9D8B030D-6E8A-4147-A177-3AD203B41FA5}">
                      <a16:colId xmlns:a16="http://schemas.microsoft.com/office/drawing/2014/main" val="20010"/>
                    </a:ext>
                  </a:extLst>
                </a:gridCol>
                <a:gridCol w="596731">
                  <a:extLst>
                    <a:ext uri="{9D8B030D-6E8A-4147-A177-3AD203B41FA5}">
                      <a16:colId xmlns:a16="http://schemas.microsoft.com/office/drawing/2014/main" val="20011"/>
                    </a:ext>
                  </a:extLst>
                </a:gridCol>
                <a:gridCol w="596121">
                  <a:extLst>
                    <a:ext uri="{9D8B030D-6E8A-4147-A177-3AD203B41FA5}">
                      <a16:colId xmlns:a16="http://schemas.microsoft.com/office/drawing/2014/main" val="20012"/>
                    </a:ext>
                  </a:extLst>
                </a:gridCol>
                <a:gridCol w="596121">
                  <a:extLst>
                    <a:ext uri="{9D8B030D-6E8A-4147-A177-3AD203B41FA5}">
                      <a16:colId xmlns:a16="http://schemas.microsoft.com/office/drawing/2014/main" val="20013"/>
                    </a:ext>
                  </a:extLst>
                </a:gridCol>
                <a:gridCol w="669253">
                  <a:extLst>
                    <a:ext uri="{9D8B030D-6E8A-4147-A177-3AD203B41FA5}">
                      <a16:colId xmlns:a16="http://schemas.microsoft.com/office/drawing/2014/main" val="20014"/>
                    </a:ext>
                  </a:extLst>
                </a:gridCol>
              </a:tblGrid>
              <a:tr h="746269">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Priemer. </a:t>
                      </a:r>
                      <a:r>
                        <a:rPr lang="sk-SK" sz="1600" b="1" dirty="0" err="1">
                          <a:solidFill>
                            <a:schemeClr val="bg2"/>
                          </a:solidFill>
                        </a:rPr>
                        <a:t>osob.mzdový</a:t>
                      </a:r>
                      <a:r>
                        <a:rPr lang="sk-SK" sz="1600" b="1" dirty="0">
                          <a:solidFill>
                            <a:schemeClr val="bg2"/>
                          </a:solidFill>
                        </a:rPr>
                        <a:t> bod </a:t>
                      </a:r>
                      <a:endParaRPr lang="sk-SK" sz="16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0,4</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0,7</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1</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1,3</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1,6</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1,9</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2,2</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2,5</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2,8</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3</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3,5</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4</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4,5</a:t>
                      </a:r>
                      <a:endParaRPr lang="sk-SK" sz="18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endParaRPr lang="sk-SK" sz="1800" b="1" dirty="0">
                        <a:solidFill>
                          <a:schemeClr val="bg2"/>
                        </a:solidFill>
                      </a:endParaRPr>
                    </a:p>
                    <a:p>
                      <a:pPr lvl="0" algn="ctr">
                        <a:lnSpc>
                          <a:spcPct val="107000"/>
                        </a:lnSpc>
                        <a:spcAft>
                          <a:spcPts val="0"/>
                        </a:spcAft>
                      </a:pPr>
                      <a:r>
                        <a:rPr lang="sk-SK" sz="1800" b="1" dirty="0">
                          <a:solidFill>
                            <a:schemeClr val="bg2"/>
                          </a:solidFill>
                        </a:rPr>
                        <a:t>5</a:t>
                      </a:r>
                      <a:endParaRPr lang="sk-SK" sz="1800" b="1" dirty="0">
                        <a:solidFill>
                          <a:schemeClr val="bg2"/>
                        </a:solidFill>
                        <a:latin typeface="Calibri" pitchFamily="34"/>
                        <a:ea typeface="Calibri" pitchFamily="34"/>
                        <a:cs typeface="Times New Roman" pitchFamily="18"/>
                      </a:endParaRPr>
                    </a:p>
                  </a:txBody>
                  <a:tcPr marL="49741" marR="49741" marT="0" marB="0"/>
                </a:tc>
                <a:extLst>
                  <a:ext uri="{0D108BD9-81ED-4DB2-BD59-A6C34878D82A}">
                    <a16:rowId xmlns:a16="http://schemas.microsoft.com/office/drawing/2014/main" val="10000"/>
                  </a:ext>
                </a:extLst>
              </a:tr>
              <a:tr h="784761">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Dôchodok z I. piliera</a:t>
                      </a:r>
                      <a:endParaRPr lang="sk-SK" sz="1600" b="1" dirty="0">
                        <a:solidFill>
                          <a:schemeClr val="bg2"/>
                        </a:solidFill>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217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319</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422</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542</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633</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724</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816</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907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998</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1 057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1 057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1 057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1 057</a:t>
                      </a:r>
                      <a:endParaRPr lang="sk-SK" sz="1600" b="1" dirty="0">
                        <a:latin typeface="Calibri" pitchFamily="34"/>
                        <a:ea typeface="Calibri" pitchFamily="34"/>
                        <a:cs typeface="Times New Roman" pitchFamily="18"/>
                      </a:endParaRPr>
                    </a:p>
                  </a:txBody>
                  <a:tcPr marL="49741" marR="49741" marT="0" marB="0">
                    <a:solidFill>
                      <a:srgbClr val="F8CBAD"/>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1 057</a:t>
                      </a:r>
                      <a:endParaRPr lang="sk-SK" sz="1600" b="1" dirty="0">
                        <a:latin typeface="Calibri" pitchFamily="34"/>
                        <a:ea typeface="Calibri" pitchFamily="34"/>
                        <a:cs typeface="Times New Roman" pitchFamily="18"/>
                      </a:endParaRPr>
                    </a:p>
                  </a:txBody>
                  <a:tcPr marL="49741" marR="49741" marT="0" marB="0">
                    <a:solidFill>
                      <a:srgbClr val="F8CBAD"/>
                    </a:solidFill>
                  </a:tcPr>
                </a:tc>
                <a:extLst>
                  <a:ext uri="{0D108BD9-81ED-4DB2-BD59-A6C34878D82A}">
                    <a16:rowId xmlns:a16="http://schemas.microsoft.com/office/drawing/2014/main" val="10001"/>
                  </a:ext>
                </a:extLst>
              </a:tr>
              <a:tr h="930793">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Dôchodok z I. a II. piliera</a:t>
                      </a:r>
                      <a:endParaRPr lang="sk-SK" sz="1600" b="1" dirty="0">
                        <a:solidFill>
                          <a:schemeClr val="bg2"/>
                        </a:solidFill>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193</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299</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397</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511</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598</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687</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774</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862</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949</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1 008</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1 018</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1 028</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1 039</a:t>
                      </a:r>
                      <a:endParaRPr lang="sk-SK" sz="1600" b="1" dirty="0">
                        <a:latin typeface="Calibri" pitchFamily="34"/>
                        <a:ea typeface="Calibri" pitchFamily="34"/>
                        <a:cs typeface="Times New Roman" pitchFamily="18"/>
                      </a:endParaRPr>
                    </a:p>
                  </a:txBody>
                  <a:tcPr marL="49741" marR="49741" marT="0" marB="0">
                    <a:solidFill>
                      <a:srgbClr val="FFFF00"/>
                    </a:solidFill>
                  </a:tcPr>
                </a:tc>
                <a:tc>
                  <a:txBody>
                    <a:bodyPr/>
                    <a:lstStyle/>
                    <a:p>
                      <a:pPr lvl="0" algn="ctr">
                        <a:lnSpc>
                          <a:spcPct val="107000"/>
                        </a:lnSpc>
                        <a:spcAft>
                          <a:spcPts val="0"/>
                        </a:spcAft>
                      </a:pPr>
                      <a:endParaRPr lang="sk-SK" sz="1600" b="1" dirty="0"/>
                    </a:p>
                    <a:p>
                      <a:pPr lvl="0" algn="ctr">
                        <a:lnSpc>
                          <a:spcPct val="107000"/>
                        </a:lnSpc>
                        <a:spcAft>
                          <a:spcPts val="0"/>
                        </a:spcAft>
                      </a:pPr>
                      <a:r>
                        <a:rPr lang="sk-SK" sz="1600" b="1" dirty="0"/>
                        <a:t>1 049</a:t>
                      </a:r>
                      <a:endParaRPr lang="sk-SK" sz="1600" b="1" dirty="0">
                        <a:latin typeface="Calibri" pitchFamily="34"/>
                        <a:ea typeface="Calibri" pitchFamily="34"/>
                        <a:cs typeface="Times New Roman" pitchFamily="18"/>
                      </a:endParaRPr>
                    </a:p>
                  </a:txBody>
                  <a:tcPr marL="49741" marR="49741" marT="0" marB="0">
                    <a:solidFill>
                      <a:srgbClr val="FFFF00"/>
                    </a:solidFill>
                  </a:tcPr>
                </a:tc>
                <a:extLst>
                  <a:ext uri="{0D108BD9-81ED-4DB2-BD59-A6C34878D82A}">
                    <a16:rowId xmlns:a16="http://schemas.microsoft.com/office/drawing/2014/main" val="10002"/>
                  </a:ext>
                </a:extLst>
              </a:tr>
              <a:tr h="576190">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Z toho I. pilier</a:t>
                      </a:r>
                      <a:endParaRPr lang="sk-SK" sz="16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193</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285</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376</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484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565</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647</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728</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809</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a:t>944</a:t>
                      </a:r>
                      <a:endParaRPr lang="sk-SK" sz="1600" b="1">
                        <a:latin typeface="Calibri" pitchFamily="34"/>
                        <a:ea typeface="Calibri" pitchFamily="34"/>
                        <a:cs typeface="Times New Roman" pitchFamily="18"/>
                      </a:endParaRPr>
                    </a:p>
                  </a:txBody>
                  <a:tcPr marL="49741" marR="49741" marT="0" marB="0"/>
                </a:tc>
                <a:extLst>
                  <a:ext uri="{0D108BD9-81ED-4DB2-BD59-A6C34878D82A}">
                    <a16:rowId xmlns:a16="http://schemas.microsoft.com/office/drawing/2014/main" val="10003"/>
                  </a:ext>
                </a:extLst>
              </a:tr>
              <a:tr h="644309">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Z toho II. pilier</a:t>
                      </a:r>
                      <a:endParaRPr lang="sk-SK" sz="16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0</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14,45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20,8</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27,1</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33,45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39,85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46,15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52,5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58,8</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63,05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73,6</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84,2</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94,75</a:t>
                      </a:r>
                      <a:endParaRPr lang="sk-SK" sz="16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t>105,35</a:t>
                      </a:r>
                      <a:endParaRPr lang="sk-SK" sz="1600" b="1" dirty="0">
                        <a:latin typeface="Calibri" pitchFamily="34"/>
                        <a:ea typeface="Calibri" pitchFamily="34"/>
                        <a:cs typeface="Times New Roman" pitchFamily="18"/>
                      </a:endParaRPr>
                    </a:p>
                  </a:txBody>
                  <a:tcPr marL="49741" marR="49741" marT="0" marB="0"/>
                </a:tc>
                <a:extLst>
                  <a:ext uri="{0D108BD9-81ED-4DB2-BD59-A6C34878D82A}">
                    <a16:rowId xmlns:a16="http://schemas.microsoft.com/office/drawing/2014/main" val="10004"/>
                  </a:ext>
                </a:extLst>
              </a:tr>
              <a:tr h="746269">
                <a:tc>
                  <a:txBody>
                    <a:bodyPr/>
                    <a:lstStyle/>
                    <a:p>
                      <a:pPr lvl="0">
                        <a:lnSpc>
                          <a:spcPts val="1400"/>
                        </a:lnSpc>
                        <a:spcAft>
                          <a:spcPts val="0"/>
                        </a:spcAft>
                      </a:pPr>
                      <a:endParaRPr lang="sk-SK" sz="1600" b="1" dirty="0">
                        <a:solidFill>
                          <a:schemeClr val="bg2"/>
                        </a:solidFill>
                      </a:endParaRPr>
                    </a:p>
                    <a:p>
                      <a:pPr lvl="0">
                        <a:lnSpc>
                          <a:spcPts val="1400"/>
                        </a:lnSpc>
                        <a:spcAft>
                          <a:spcPts val="0"/>
                        </a:spcAft>
                      </a:pPr>
                      <a:r>
                        <a:rPr lang="sk-SK" sz="1600" b="1" dirty="0">
                          <a:solidFill>
                            <a:schemeClr val="bg2"/>
                          </a:solidFill>
                        </a:rPr>
                        <a:t>Nasporená suma </a:t>
                      </a:r>
                    </a:p>
                    <a:p>
                      <a:pPr lvl="0">
                        <a:lnSpc>
                          <a:spcPts val="1400"/>
                        </a:lnSpc>
                        <a:spcAft>
                          <a:spcPts val="0"/>
                        </a:spcAft>
                      </a:pPr>
                      <a:r>
                        <a:rPr lang="sk-SK" sz="1600" b="1" dirty="0">
                          <a:solidFill>
                            <a:schemeClr val="bg2"/>
                          </a:solidFill>
                        </a:rPr>
                        <a:t>v II. p.</a:t>
                      </a:r>
                      <a:endParaRPr lang="sk-SK" sz="1600" b="1" dirty="0">
                        <a:solidFill>
                          <a:schemeClr val="bg2"/>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2944</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5152</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7360</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9568</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11776</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13984</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16192</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18400</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20608</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22080</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25760</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29440</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33121</a:t>
                      </a:r>
                      <a:endParaRPr lang="sk-SK" sz="1500" b="1" dirty="0">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500" b="1" dirty="0"/>
                        <a:t>36801</a:t>
                      </a:r>
                      <a:endParaRPr lang="sk-SK" sz="1500" b="1" dirty="0">
                        <a:latin typeface="Calibri" pitchFamily="34"/>
                        <a:ea typeface="Calibri" pitchFamily="34"/>
                        <a:cs typeface="Times New Roman" pitchFamily="18"/>
                      </a:endParaRPr>
                    </a:p>
                  </a:txBody>
                  <a:tcPr marL="49741" marR="49741" marT="0" marB="0"/>
                </a:tc>
                <a:extLst>
                  <a:ext uri="{0D108BD9-81ED-4DB2-BD59-A6C34878D82A}">
                    <a16:rowId xmlns:a16="http://schemas.microsoft.com/office/drawing/2014/main" val="10005"/>
                  </a:ext>
                </a:extLst>
              </a:tr>
              <a:tr h="784761">
                <a:tc>
                  <a:txBody>
                    <a:bodyPr/>
                    <a:lstStyle/>
                    <a:p>
                      <a:pPr lvl="0">
                        <a:lnSpc>
                          <a:spcPts val="1400"/>
                        </a:lnSpc>
                        <a:spcAft>
                          <a:spcPts val="0"/>
                        </a:spcAft>
                      </a:pPr>
                      <a:endParaRPr lang="sk-SK" sz="1600" b="1" dirty="0">
                        <a:solidFill>
                          <a:srgbClr val="FF0000"/>
                        </a:solidFill>
                      </a:endParaRPr>
                    </a:p>
                    <a:p>
                      <a:pPr lvl="0">
                        <a:lnSpc>
                          <a:spcPts val="1400"/>
                        </a:lnSpc>
                        <a:spcAft>
                          <a:spcPts val="0"/>
                        </a:spcAft>
                      </a:pPr>
                      <a:r>
                        <a:rPr lang="sk-SK" sz="1600" b="1" dirty="0">
                          <a:solidFill>
                            <a:srgbClr val="FF0000"/>
                          </a:solidFill>
                        </a:rPr>
                        <a:t>Rozdiel  I./I. a II. p.</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24</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20</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25</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31</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35</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37</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42</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45</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49</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49</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39</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29</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18</a:t>
                      </a:r>
                      <a:endParaRPr lang="sk-SK" sz="1600" b="1" dirty="0">
                        <a:solidFill>
                          <a:srgbClr val="FF0000"/>
                        </a:solidFill>
                        <a:latin typeface="Calibri" pitchFamily="34"/>
                        <a:ea typeface="Calibri" pitchFamily="34"/>
                        <a:cs typeface="Times New Roman" pitchFamily="18"/>
                      </a:endParaRPr>
                    </a:p>
                  </a:txBody>
                  <a:tcPr marL="49741" marR="49741" marT="0" marB="0"/>
                </a:tc>
                <a:tc>
                  <a:txBody>
                    <a:bodyPr/>
                    <a:lstStyle/>
                    <a:p>
                      <a:pPr lvl="0" algn="ctr">
                        <a:lnSpc>
                          <a:spcPct val="107000"/>
                        </a:lnSpc>
                        <a:spcAft>
                          <a:spcPts val="0"/>
                        </a:spcAft>
                      </a:pPr>
                      <a:r>
                        <a:rPr lang="sk-SK" sz="1600" b="1" dirty="0">
                          <a:solidFill>
                            <a:srgbClr val="FF0000"/>
                          </a:solidFill>
                        </a:rPr>
                        <a:t>8</a:t>
                      </a:r>
                      <a:endParaRPr lang="sk-SK" sz="1600" b="1" dirty="0">
                        <a:solidFill>
                          <a:srgbClr val="FF0000"/>
                        </a:solidFill>
                        <a:latin typeface="Calibri" pitchFamily="34"/>
                        <a:ea typeface="Calibri" pitchFamily="34"/>
                        <a:cs typeface="Times New Roman" pitchFamily="18"/>
                      </a:endParaRPr>
                    </a:p>
                  </a:txBody>
                  <a:tcPr marL="49741" marR="49741" marT="0" marB="0"/>
                </a:tc>
                <a:extLst>
                  <a:ext uri="{0D108BD9-81ED-4DB2-BD59-A6C34878D82A}">
                    <a16:rowId xmlns:a16="http://schemas.microsoft.com/office/drawing/2014/main" val="10006"/>
                  </a:ext>
                </a:extLst>
              </a:tr>
            </a:tbl>
          </a:graphicData>
        </a:graphic>
      </p:graphicFrame>
      <p:sp>
        <p:nvSpPr>
          <p:cNvPr id="7" name="Rectangle 1"/>
          <p:cNvSpPr/>
          <p:nvPr/>
        </p:nvSpPr>
        <p:spPr>
          <a:xfrm>
            <a:off x="987425" y="2311400"/>
            <a:ext cx="138113" cy="276225"/>
          </a:xfrm>
          <a:prstGeom prst="rect">
            <a:avLst/>
          </a:prstGeom>
          <a:noFill/>
          <a:ln cap="flat">
            <a:noFill/>
            <a:prstDash val="solid"/>
          </a:ln>
        </p:spPr>
        <p:txBody>
          <a:bodyPr wrap="none" lIns="68580" tIns="34290" rIns="68580" bIns="34290" anchor="ctr">
            <a:spAutoFit/>
          </a:bodyPr>
          <a:lstStyle/>
          <a:p>
            <a:pPr defTabSz="685800" fontAlgn="auto" hangingPunct="1">
              <a:spcBef>
                <a:spcPts val="0"/>
              </a:spcBef>
              <a:spcAft>
                <a:spcPts val="0"/>
              </a:spcAft>
              <a:defRPr sz="1800" b="0" i="0" u="none" strike="noStrike" kern="0" cap="none" spc="0" baseline="0">
                <a:solidFill>
                  <a:srgbClr val="000000"/>
                </a:solidFill>
                <a:uFillTx/>
              </a:defRPr>
            </a:pPr>
            <a:endParaRPr lang="sk-SK" sz="1350" kern="0">
              <a:solidFill>
                <a:srgbClr val="000000"/>
              </a:solidFill>
              <a:latin typeface="Calibri"/>
            </a:endParaRPr>
          </a:p>
        </p:txBody>
      </p:sp>
    </p:spTree>
  </p:cSld>
  <p:clrMapOvr>
    <a:masterClrMapping/>
  </p:clrMapOvr>
  <p:transition>
    <p:zoom/>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395288" y="1019175"/>
            <a:ext cx="8497887" cy="5649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609600" indent="-608013">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1pPr>
            <a:lvl2pPr marL="742950" indent="-28575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3pPr>
            <a:lvl4pPr marL="16002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4pPr>
            <a:lvl5pPr marL="20574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9pPr>
          </a:lstStyle>
          <a:p>
            <a:pPr>
              <a:lnSpc>
                <a:spcPct val="80000"/>
              </a:lnSpc>
            </a:pPr>
            <a:r>
              <a:rPr lang="sk-SK" altLang="sk-SK">
                <a:solidFill>
                  <a:srgbClr val="FFFF00"/>
                </a:solidFill>
                <a:ea typeface="SimSun" panose="02010600030101010101" pitchFamily="2" charset="-122"/>
              </a:rPr>
              <a:t>Posledný návrh novelizácie zákona č. 43/2004 Z. z. o starobnom dôchodkovom sporení </a:t>
            </a:r>
            <a:r>
              <a:rPr lang="sk-SK" altLang="sk-SK" b="1">
                <a:solidFill>
                  <a:srgbClr val="FFFF00"/>
                </a:solidFill>
                <a:ea typeface="SimSun" panose="02010600030101010101" pitchFamily="2" charset="-122"/>
              </a:rPr>
              <a:t>rozšíril okruh dôchodcov, ktorí si môžu zvoliť jednorazový programový výber z povinného kapitalizačného piliera </a:t>
            </a:r>
            <a:r>
              <a:rPr lang="sk-SK" altLang="sk-SK">
                <a:solidFill>
                  <a:srgbClr val="FFFF00"/>
                </a:solidFill>
                <a:ea typeface="SimSun" panose="02010600030101010101" pitchFamily="2" charset="-122"/>
              </a:rPr>
              <a:t>a to na sporiteľov s nižšími dôchodkami. Táto možnosť však môže viesť k tomu, že budeme mať ešte viac chudobných dôchodcov ktorých nedostatočný príjem bude v budúcnosti sanovať štátny rozpočet – teda zaťaží budúce generácie platiteľov daní.</a:t>
            </a:r>
          </a:p>
          <a:p>
            <a:pPr>
              <a:lnSpc>
                <a:spcPct val="80000"/>
              </a:lnSpc>
            </a:pPr>
            <a:r>
              <a:rPr lang="sk-SK" altLang="sk-SK" b="1">
                <a:solidFill>
                  <a:srgbClr val="FFFF00"/>
                </a:solidFill>
                <a:ea typeface="SimSun" panose="02010600030101010101" pitchFamily="2" charset="-122"/>
              </a:rPr>
              <a:t>Z pohľadu teórie dôchodkového zabezpečenia  je programový výber nesystémový</a:t>
            </a:r>
            <a:r>
              <a:rPr lang="sk-SK" altLang="sk-SK">
                <a:solidFill>
                  <a:srgbClr val="FFFF00"/>
                </a:solidFill>
                <a:ea typeface="SimSun" panose="02010600030101010101" pitchFamily="2" charset="-122"/>
              </a:rPr>
              <a:t>, lebo neslúži na zabezpečenie človeka v postproduktívnom období života dávkou, ale urobil z dôchodkového zabezpečenia sporenie, ktoré môže byť použité na čokoľvek.</a:t>
            </a:r>
          </a:p>
        </p:txBody>
      </p:sp>
      <p:sp>
        <p:nvSpPr>
          <p:cNvPr id="10243" name="Text Box 2"/>
          <p:cNvSpPr txBox="1">
            <a:spLocks noChangeArrowheads="1"/>
          </p:cNvSpPr>
          <p:nvPr/>
        </p:nvSpPr>
        <p:spPr bwMode="auto">
          <a:xfrm>
            <a:off x="0" y="257175"/>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9pPr>
          </a:lstStyle>
          <a:p>
            <a:pPr algn="ctr"/>
            <a:r>
              <a:rPr lang="sk-SK" altLang="sk-SK" sz="3600" b="1">
                <a:solidFill>
                  <a:srgbClr val="FF9900"/>
                </a:solidFill>
                <a:ea typeface="SimSun" panose="02010600030101010101" pitchFamily="2" charset="-122"/>
              </a:rPr>
              <a:t>Rozširovanie možnosti programového výberu</a:t>
            </a:r>
            <a:endParaRPr lang="en-GB" altLang="sk-SK" sz="3600">
              <a:solidFill>
                <a:srgbClr val="FFCC66"/>
              </a:solidFill>
              <a:ea typeface="SimSun" panose="02010600030101010101" pitchFamily="2" charset="-122"/>
            </a:endParaRPr>
          </a:p>
        </p:txBody>
      </p:sp>
    </p:spTree>
    <p:extLst>
      <p:ext uri="{BB962C8B-B14F-4D97-AF65-F5344CB8AC3E}">
        <p14:creationId xmlns:p14="http://schemas.microsoft.com/office/powerpoint/2010/main" val="2112184296"/>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idx="4294967295"/>
          </p:nvPr>
        </p:nvSpPr>
        <p:spPr>
          <a:xfrm>
            <a:off x="304800" y="381000"/>
            <a:ext cx="8610600" cy="533400"/>
          </a:xfrm>
        </p:spPr>
        <p:txBody>
          <a:bodyPr/>
          <a:lstStyle/>
          <a:p>
            <a:r>
              <a:rPr lang="sk-SK" altLang="sk-SK" b="1"/>
              <a:t>Povinné dôchodkové zabezpečenie</a:t>
            </a:r>
            <a:endParaRPr lang="sk-SK" altLang="sk-SK"/>
          </a:p>
        </p:txBody>
      </p:sp>
      <p:sp>
        <p:nvSpPr>
          <p:cNvPr id="7171" name="Rectangle 3"/>
          <p:cNvSpPr>
            <a:spLocks noGrp="1" noChangeArrowheads="1"/>
          </p:cNvSpPr>
          <p:nvPr>
            <p:ph type="body" sz="half" idx="4294967295"/>
          </p:nvPr>
        </p:nvSpPr>
        <p:spPr>
          <a:xfrm>
            <a:off x="228600" y="1371600"/>
            <a:ext cx="3657600" cy="4724400"/>
          </a:xfrm>
        </p:spPr>
        <p:txBody>
          <a:bodyPr/>
          <a:lstStyle/>
          <a:p>
            <a:r>
              <a:rPr lang="sk-SK" altLang="sk-SK" b="1"/>
              <a:t>I. Pilier</a:t>
            </a:r>
            <a:r>
              <a:rPr lang="sk-SK" altLang="sk-SK" sz="2800" b="1"/>
              <a:t> </a:t>
            </a:r>
            <a:endParaRPr lang="sk-SK" altLang="sk-SK" sz="2800"/>
          </a:p>
          <a:p>
            <a:r>
              <a:rPr lang="sk-SK" altLang="sk-SK" sz="2800"/>
              <a:t>priebežne financovaný</a:t>
            </a:r>
          </a:p>
          <a:p>
            <a:r>
              <a:rPr lang="sk-SK" altLang="sk-SK" sz="2800"/>
              <a:t>výber poisteného a výplatu dôchodkov vykonáva Sociálna poisťovňa</a:t>
            </a:r>
          </a:p>
          <a:p>
            <a:r>
              <a:rPr lang="sk-SK" altLang="sk-SK" sz="2800"/>
              <a:t>upravuje zákon č. 461/2003 Z. z. o sociálnom poistení</a:t>
            </a:r>
          </a:p>
        </p:txBody>
      </p:sp>
      <p:sp>
        <p:nvSpPr>
          <p:cNvPr id="7172" name="Rectangle 4"/>
          <p:cNvSpPr>
            <a:spLocks noGrp="1" noChangeArrowheads="1"/>
          </p:cNvSpPr>
          <p:nvPr>
            <p:ph type="body" sz="half" idx="4294967295"/>
          </p:nvPr>
        </p:nvSpPr>
        <p:spPr>
          <a:xfrm>
            <a:off x="3657600" y="1371600"/>
            <a:ext cx="5486400" cy="5486400"/>
          </a:xfrm>
        </p:spPr>
        <p:txBody>
          <a:bodyPr/>
          <a:lstStyle/>
          <a:p>
            <a:r>
              <a:rPr lang="sk-SK" altLang="sk-SK" b="1"/>
              <a:t>II. Pilier</a:t>
            </a:r>
          </a:p>
          <a:p>
            <a:r>
              <a:rPr lang="sk-SK" altLang="sk-SK" sz="2800"/>
              <a:t>sporenie na osobných účtoch v dôchodkových správcovských spoločnostiach (DSS) </a:t>
            </a:r>
          </a:p>
          <a:p>
            <a:r>
              <a:rPr lang="sk-SK" altLang="sk-SK" sz="2800"/>
              <a:t>výber poistného pre DSS vykonáva SP</a:t>
            </a:r>
          </a:p>
          <a:p>
            <a:r>
              <a:rPr lang="sk-SK" altLang="sk-SK" sz="2800"/>
              <a:t>dôchodky vypláca komerčná poisťovňa a prebytok DSS</a:t>
            </a:r>
          </a:p>
          <a:p>
            <a:r>
              <a:rPr lang="sk-SK" altLang="sk-SK" sz="2800"/>
              <a:t>zákon č. 43/2004 Z. z.  o starobnom dôchodkovom sporení</a:t>
            </a:r>
          </a:p>
        </p:txBody>
      </p:sp>
    </p:spTree>
  </p:cSld>
  <p:clrMapOvr>
    <a:masterClrMapping/>
  </p:clrMapOvr>
  <p:transition>
    <p:zoom/>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4294967295"/>
          </p:nvPr>
        </p:nvSpPr>
        <p:spPr>
          <a:xfrm>
            <a:off x="0" y="1295400"/>
            <a:ext cx="9144000" cy="5181600"/>
          </a:xfrm>
        </p:spPr>
        <p:txBody>
          <a:bodyPr/>
          <a:lstStyle/>
          <a:p>
            <a:pPr marL="609600" indent="-609600">
              <a:lnSpc>
                <a:spcPct val="75000"/>
              </a:lnSpc>
              <a:buFontTx/>
              <a:buNone/>
            </a:pPr>
            <a:endParaRPr lang="sk-SK" altLang="sk-SK" dirty="0"/>
          </a:p>
        </p:txBody>
      </p:sp>
      <p:sp>
        <p:nvSpPr>
          <p:cNvPr id="4099" name="Rectangle 3"/>
          <p:cNvSpPr>
            <a:spLocks noGrp="1" noChangeArrowheads="1"/>
          </p:cNvSpPr>
          <p:nvPr>
            <p:ph type="title" idx="4294967295"/>
          </p:nvPr>
        </p:nvSpPr>
        <p:spPr>
          <a:xfrm>
            <a:off x="0" y="476250"/>
            <a:ext cx="9036496" cy="649288"/>
          </a:xfrm>
        </p:spPr>
        <p:txBody>
          <a:bodyPr/>
          <a:lstStyle/>
          <a:p>
            <a:pPr>
              <a:lnSpc>
                <a:spcPct val="75000"/>
              </a:lnSpc>
            </a:pPr>
            <a:r>
              <a:rPr lang="en-US" sz="2800" b="1" dirty="0"/>
              <a:t> </a:t>
            </a:r>
            <a:br>
              <a:rPr lang="sk-SK" sz="2800" b="1" dirty="0"/>
            </a:br>
            <a:r>
              <a:rPr lang="en-US" sz="3200" b="1" dirty="0" err="1">
                <a:solidFill>
                  <a:schemeClr val="accent1"/>
                </a:solidFill>
              </a:rPr>
              <a:t>Počet</a:t>
            </a:r>
            <a:r>
              <a:rPr lang="en-US" sz="3200" b="1" dirty="0">
                <a:solidFill>
                  <a:schemeClr val="accent1"/>
                </a:solidFill>
              </a:rPr>
              <a:t> </a:t>
            </a:r>
            <a:r>
              <a:rPr lang="en-US" sz="3200" b="1" dirty="0" err="1">
                <a:solidFill>
                  <a:schemeClr val="accent1"/>
                </a:solidFill>
              </a:rPr>
              <a:t>sporiteľov</a:t>
            </a:r>
            <a:r>
              <a:rPr lang="en-US" sz="3200" b="1" dirty="0">
                <a:solidFill>
                  <a:schemeClr val="accent1"/>
                </a:solidFill>
              </a:rPr>
              <a:t>, </a:t>
            </a:r>
            <a:r>
              <a:rPr lang="en-US" sz="3200" b="1" dirty="0" err="1">
                <a:solidFill>
                  <a:schemeClr val="accent1"/>
                </a:solidFill>
              </a:rPr>
              <a:t>ktorí</a:t>
            </a:r>
            <a:r>
              <a:rPr lang="en-US" sz="3200" b="1" dirty="0">
                <a:solidFill>
                  <a:schemeClr val="accent1"/>
                </a:solidFill>
              </a:rPr>
              <a:t> </a:t>
            </a:r>
            <a:r>
              <a:rPr lang="en-US" sz="3200" b="1" dirty="0" err="1">
                <a:solidFill>
                  <a:schemeClr val="accent1"/>
                </a:solidFill>
              </a:rPr>
              <a:t>požiadali</a:t>
            </a:r>
            <a:r>
              <a:rPr lang="en-US" sz="3200" b="1" dirty="0">
                <a:solidFill>
                  <a:schemeClr val="accent1"/>
                </a:solidFill>
              </a:rPr>
              <a:t> o </a:t>
            </a:r>
            <a:r>
              <a:rPr lang="en-US" sz="3200" b="1" dirty="0" err="1">
                <a:solidFill>
                  <a:schemeClr val="accent1"/>
                </a:solidFill>
              </a:rPr>
              <a:t>dôchodkovú</a:t>
            </a:r>
            <a:r>
              <a:rPr lang="en-US" sz="3200" b="1" dirty="0">
                <a:solidFill>
                  <a:schemeClr val="accent1"/>
                </a:solidFill>
              </a:rPr>
              <a:t> </a:t>
            </a:r>
            <a:r>
              <a:rPr lang="en-US" sz="3200" b="1" dirty="0" err="1">
                <a:solidFill>
                  <a:schemeClr val="accent1"/>
                </a:solidFill>
              </a:rPr>
              <a:t>dávku</a:t>
            </a:r>
            <a:r>
              <a:rPr lang="en-US" sz="3200" b="1" dirty="0">
                <a:solidFill>
                  <a:schemeClr val="accent1"/>
                </a:solidFill>
              </a:rPr>
              <a:t> z II. </a:t>
            </a:r>
            <a:r>
              <a:rPr lang="en-US" sz="3200" b="1" dirty="0" err="1">
                <a:solidFill>
                  <a:schemeClr val="accent1"/>
                </a:solidFill>
              </a:rPr>
              <a:t>piliera</a:t>
            </a:r>
            <a:r>
              <a:rPr lang="en-US" sz="3200" b="1" dirty="0">
                <a:solidFill>
                  <a:schemeClr val="accent1"/>
                </a:solidFill>
              </a:rPr>
              <a:t> a </a:t>
            </a:r>
            <a:r>
              <a:rPr lang="en-US" sz="3200" b="1" dirty="0" err="1">
                <a:solidFill>
                  <a:schemeClr val="accent1"/>
                </a:solidFill>
              </a:rPr>
              <a:t>uzavreli</a:t>
            </a:r>
            <a:r>
              <a:rPr lang="en-US" sz="3200" b="1" dirty="0">
                <a:solidFill>
                  <a:schemeClr val="accent1"/>
                </a:solidFill>
              </a:rPr>
              <a:t> </a:t>
            </a:r>
            <a:r>
              <a:rPr lang="en-US" sz="3200" b="1" dirty="0" err="1">
                <a:solidFill>
                  <a:schemeClr val="accent1"/>
                </a:solidFill>
              </a:rPr>
              <a:t>zmluvu</a:t>
            </a:r>
            <a:r>
              <a:rPr lang="en-US" sz="3200" b="1" dirty="0">
                <a:solidFill>
                  <a:schemeClr val="accent1"/>
                </a:solidFill>
              </a:rPr>
              <a:t>, </a:t>
            </a:r>
            <a:br>
              <a:rPr lang="sk-SK" sz="3200" b="1" dirty="0">
                <a:solidFill>
                  <a:schemeClr val="accent1"/>
                </a:solidFill>
              </a:rPr>
            </a:br>
            <a:r>
              <a:rPr lang="en-US" sz="3200" b="1" dirty="0" err="1">
                <a:solidFill>
                  <a:schemeClr val="accent1"/>
                </a:solidFill>
              </a:rPr>
              <a:t>roky</a:t>
            </a:r>
            <a:r>
              <a:rPr lang="en-US" sz="3200" b="1" dirty="0">
                <a:solidFill>
                  <a:schemeClr val="accent1"/>
                </a:solidFill>
              </a:rPr>
              <a:t> 2015 a 2016</a:t>
            </a:r>
            <a:endParaRPr lang="cs-CZ" altLang="sk-SK" sz="2800" b="1" dirty="0">
              <a:solidFill>
                <a:schemeClr val="accent1"/>
              </a:solidFill>
            </a:endParaRPr>
          </a:p>
        </p:txBody>
      </p:sp>
      <p:graphicFrame>
        <p:nvGraphicFramePr>
          <p:cNvPr id="2" name="Tabuľka 1"/>
          <p:cNvGraphicFramePr>
            <a:graphicFrameLocks noGrp="1"/>
          </p:cNvGraphicFramePr>
          <p:nvPr>
            <p:extLst/>
          </p:nvPr>
        </p:nvGraphicFramePr>
        <p:xfrm>
          <a:off x="611561" y="1916831"/>
          <a:ext cx="7579096" cy="4434839"/>
        </p:xfrm>
        <a:graphic>
          <a:graphicData uri="http://schemas.openxmlformats.org/drawingml/2006/table">
            <a:tbl>
              <a:tblPr firstRow="1" firstCol="1" bandRow="1">
                <a:tableStyleId>{5C22544A-7EE6-4342-B048-85BDC9FD1C3A}</a:tableStyleId>
              </a:tblPr>
              <a:tblGrid>
                <a:gridCol w="2836291">
                  <a:extLst>
                    <a:ext uri="{9D8B030D-6E8A-4147-A177-3AD203B41FA5}">
                      <a16:colId xmlns:a16="http://schemas.microsoft.com/office/drawing/2014/main" val="20000"/>
                    </a:ext>
                  </a:extLst>
                </a:gridCol>
                <a:gridCol w="1816354">
                  <a:extLst>
                    <a:ext uri="{9D8B030D-6E8A-4147-A177-3AD203B41FA5}">
                      <a16:colId xmlns:a16="http://schemas.microsoft.com/office/drawing/2014/main" val="20001"/>
                    </a:ext>
                  </a:extLst>
                </a:gridCol>
                <a:gridCol w="2926451">
                  <a:extLst>
                    <a:ext uri="{9D8B030D-6E8A-4147-A177-3AD203B41FA5}">
                      <a16:colId xmlns:a16="http://schemas.microsoft.com/office/drawing/2014/main" val="20002"/>
                    </a:ext>
                  </a:extLst>
                </a:gridCol>
              </a:tblGrid>
              <a:tr h="1155759">
                <a:tc>
                  <a:txBody>
                    <a:bodyPr/>
                    <a:lstStyle/>
                    <a:p>
                      <a:pPr algn="ctr">
                        <a:spcAft>
                          <a:spcPts val="0"/>
                        </a:spcAft>
                      </a:pPr>
                      <a:r>
                        <a:rPr lang="en-GB" sz="1800" dirty="0">
                          <a:solidFill>
                            <a:schemeClr val="accent2"/>
                          </a:solidFill>
                          <a:effectLst/>
                        </a:rPr>
                        <a:t> </a:t>
                      </a:r>
                      <a:endParaRPr lang="sk-SK" sz="1800" dirty="0">
                        <a:solidFill>
                          <a:schemeClr val="accent2"/>
                        </a:solidFill>
                        <a:effectLst/>
                      </a:endParaRPr>
                    </a:p>
                    <a:p>
                      <a:pPr algn="ctr">
                        <a:spcAft>
                          <a:spcPts val="0"/>
                        </a:spcAft>
                      </a:pPr>
                      <a:r>
                        <a:rPr lang="en-GB" sz="1800" dirty="0" err="1">
                          <a:solidFill>
                            <a:schemeClr val="accent2"/>
                          </a:solidFill>
                          <a:effectLst/>
                        </a:rPr>
                        <a:t>Druh</a:t>
                      </a:r>
                      <a:r>
                        <a:rPr lang="en-GB" sz="1800" dirty="0">
                          <a:solidFill>
                            <a:schemeClr val="accent2"/>
                          </a:solidFill>
                          <a:effectLst/>
                        </a:rPr>
                        <a:t> </a:t>
                      </a:r>
                      <a:r>
                        <a:rPr lang="en-GB" sz="1800" dirty="0" err="1">
                          <a:solidFill>
                            <a:schemeClr val="accent2"/>
                          </a:solidFill>
                          <a:effectLst/>
                        </a:rPr>
                        <a:t>dôchodkovej</a:t>
                      </a:r>
                      <a:r>
                        <a:rPr lang="en-GB" sz="1800" dirty="0">
                          <a:solidFill>
                            <a:schemeClr val="accent2"/>
                          </a:solidFill>
                          <a:effectLst/>
                        </a:rPr>
                        <a:t> </a:t>
                      </a:r>
                      <a:r>
                        <a:rPr lang="en-GB" sz="1800" dirty="0" err="1">
                          <a:solidFill>
                            <a:schemeClr val="accent2"/>
                          </a:solidFill>
                          <a:effectLst/>
                        </a:rPr>
                        <a:t>dávky</a:t>
                      </a:r>
                      <a:r>
                        <a:rPr lang="en-GB" sz="1800" dirty="0">
                          <a:solidFill>
                            <a:schemeClr val="accent2"/>
                          </a:solidFill>
                          <a:effectLst/>
                        </a:rPr>
                        <a:t> z II. </a:t>
                      </a:r>
                      <a:r>
                        <a:rPr lang="en-GB" sz="1800" dirty="0" err="1">
                          <a:solidFill>
                            <a:schemeClr val="accent2"/>
                          </a:solidFill>
                          <a:effectLst/>
                        </a:rPr>
                        <a:t>piliera</a:t>
                      </a:r>
                      <a:endParaRPr lang="sk-SK" sz="1800"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1800">
                          <a:solidFill>
                            <a:schemeClr val="accent2"/>
                          </a:solidFill>
                          <a:effectLst/>
                        </a:rPr>
                        <a:t>Počet osôb, ktoré dostali ponuku od poisťovne</a:t>
                      </a:r>
                      <a:endParaRPr lang="sk-SK" sz="180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1800">
                          <a:solidFill>
                            <a:schemeClr val="accent2"/>
                          </a:solidFill>
                          <a:effectLst/>
                        </a:rPr>
                        <a:t>Počet osôb, ktoré akceptovali ponuku na dôchodkovú dávku a uzavreli zmluvu</a:t>
                      </a:r>
                      <a:endParaRPr lang="sk-SK" sz="180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644442">
                <a:tc>
                  <a:txBody>
                    <a:bodyPr/>
                    <a:lstStyle/>
                    <a:p>
                      <a:pPr>
                        <a:spcAft>
                          <a:spcPts val="0"/>
                        </a:spcAft>
                      </a:pPr>
                      <a:r>
                        <a:rPr lang="en-GB" sz="1800" dirty="0" err="1">
                          <a:solidFill>
                            <a:schemeClr val="accent2"/>
                          </a:solidFill>
                          <a:effectLst/>
                        </a:rPr>
                        <a:t>Doživotný</a:t>
                      </a:r>
                      <a:r>
                        <a:rPr lang="en-GB" sz="1800" dirty="0">
                          <a:solidFill>
                            <a:schemeClr val="accent2"/>
                          </a:solidFill>
                          <a:effectLst/>
                        </a:rPr>
                        <a:t> </a:t>
                      </a:r>
                      <a:r>
                        <a:rPr lang="en-GB" sz="1800" dirty="0" err="1">
                          <a:solidFill>
                            <a:schemeClr val="accent2"/>
                          </a:solidFill>
                          <a:effectLst/>
                        </a:rPr>
                        <a:t>dôchodok</a:t>
                      </a:r>
                      <a:endParaRPr lang="sk-SK" sz="1800"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dirty="0">
                          <a:solidFill>
                            <a:schemeClr val="accent2"/>
                          </a:solidFill>
                          <a:effectLst/>
                        </a:rPr>
                        <a:t>1 281</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a:solidFill>
                            <a:schemeClr val="accent2"/>
                          </a:solidFill>
                          <a:effectLst/>
                        </a:rPr>
                        <a:t>458</a:t>
                      </a:r>
                      <a:endParaRPr lang="sk-SK" sz="2400" b="1">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718538">
                <a:tc>
                  <a:txBody>
                    <a:bodyPr/>
                    <a:lstStyle/>
                    <a:p>
                      <a:pPr>
                        <a:spcAft>
                          <a:spcPts val="0"/>
                        </a:spcAft>
                      </a:pPr>
                      <a:r>
                        <a:rPr lang="en-GB" sz="1800" dirty="0" err="1">
                          <a:solidFill>
                            <a:schemeClr val="accent2"/>
                          </a:solidFill>
                          <a:effectLst/>
                        </a:rPr>
                        <a:t>Doživotný</a:t>
                      </a:r>
                      <a:r>
                        <a:rPr lang="en-GB" sz="1800" dirty="0">
                          <a:solidFill>
                            <a:schemeClr val="accent2"/>
                          </a:solidFill>
                          <a:effectLst/>
                        </a:rPr>
                        <a:t> </a:t>
                      </a:r>
                      <a:r>
                        <a:rPr lang="en-GB" sz="1800" dirty="0" err="1">
                          <a:solidFill>
                            <a:schemeClr val="accent2"/>
                          </a:solidFill>
                          <a:effectLst/>
                        </a:rPr>
                        <a:t>dôchodok</a:t>
                      </a:r>
                      <a:r>
                        <a:rPr lang="en-GB" sz="1800" dirty="0">
                          <a:solidFill>
                            <a:schemeClr val="accent2"/>
                          </a:solidFill>
                          <a:effectLst/>
                        </a:rPr>
                        <a:t> a </a:t>
                      </a:r>
                      <a:r>
                        <a:rPr lang="en-GB" sz="1800" dirty="0" err="1">
                          <a:solidFill>
                            <a:schemeClr val="accent2"/>
                          </a:solidFill>
                          <a:effectLst/>
                        </a:rPr>
                        <a:t>programový</a:t>
                      </a:r>
                      <a:r>
                        <a:rPr lang="en-GB" sz="1800" dirty="0">
                          <a:solidFill>
                            <a:schemeClr val="accent2"/>
                          </a:solidFill>
                          <a:effectLst/>
                        </a:rPr>
                        <a:t> </a:t>
                      </a:r>
                      <a:r>
                        <a:rPr lang="en-GB" sz="1800" dirty="0" err="1">
                          <a:solidFill>
                            <a:schemeClr val="accent2"/>
                          </a:solidFill>
                          <a:effectLst/>
                        </a:rPr>
                        <a:t>výber</a:t>
                      </a:r>
                      <a:endParaRPr lang="sk-SK" sz="1800"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dirty="0">
                          <a:solidFill>
                            <a:schemeClr val="accent2"/>
                          </a:solidFill>
                          <a:effectLst/>
                        </a:rPr>
                        <a:t>187</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a:solidFill>
                            <a:schemeClr val="accent2"/>
                          </a:solidFill>
                          <a:effectLst/>
                        </a:rPr>
                        <a:t>79</a:t>
                      </a:r>
                      <a:endParaRPr lang="sk-SK" sz="2400" b="1">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1437075">
                <a:tc>
                  <a:txBody>
                    <a:bodyPr/>
                    <a:lstStyle/>
                    <a:p>
                      <a:pPr>
                        <a:spcAft>
                          <a:spcPts val="0"/>
                        </a:spcAft>
                      </a:pPr>
                      <a:r>
                        <a:rPr lang="en-GB" sz="1800" dirty="0" err="1">
                          <a:solidFill>
                            <a:schemeClr val="accent2"/>
                          </a:solidFill>
                          <a:effectLst/>
                        </a:rPr>
                        <a:t>Sporiteľ</a:t>
                      </a:r>
                      <a:r>
                        <a:rPr lang="en-GB" sz="1800" dirty="0">
                          <a:solidFill>
                            <a:schemeClr val="accent2"/>
                          </a:solidFill>
                          <a:effectLst/>
                        </a:rPr>
                        <a:t> s </a:t>
                      </a:r>
                      <a:r>
                        <a:rPr lang="en-GB" sz="1800" dirty="0" err="1">
                          <a:solidFill>
                            <a:schemeClr val="accent2"/>
                          </a:solidFill>
                          <a:effectLst/>
                        </a:rPr>
                        <a:t>nízkou</a:t>
                      </a:r>
                      <a:r>
                        <a:rPr lang="en-GB" sz="1800" dirty="0">
                          <a:solidFill>
                            <a:schemeClr val="accent2"/>
                          </a:solidFill>
                          <a:effectLst/>
                        </a:rPr>
                        <a:t> </a:t>
                      </a:r>
                      <a:r>
                        <a:rPr lang="en-GB" sz="1800" dirty="0" err="1">
                          <a:solidFill>
                            <a:schemeClr val="accent2"/>
                          </a:solidFill>
                          <a:effectLst/>
                        </a:rPr>
                        <a:t>nasporenou</a:t>
                      </a:r>
                      <a:r>
                        <a:rPr lang="en-GB" sz="1800" dirty="0">
                          <a:solidFill>
                            <a:schemeClr val="accent2"/>
                          </a:solidFill>
                          <a:effectLst/>
                        </a:rPr>
                        <a:t> </a:t>
                      </a:r>
                      <a:r>
                        <a:rPr lang="en-GB" sz="1800" dirty="0" err="1">
                          <a:solidFill>
                            <a:schemeClr val="accent2"/>
                          </a:solidFill>
                          <a:effectLst/>
                        </a:rPr>
                        <a:t>sumou</a:t>
                      </a:r>
                      <a:r>
                        <a:rPr lang="en-GB" sz="1800" dirty="0">
                          <a:solidFill>
                            <a:schemeClr val="accent2"/>
                          </a:solidFill>
                          <a:effectLst/>
                        </a:rPr>
                        <a:t> – </a:t>
                      </a:r>
                      <a:r>
                        <a:rPr lang="en-GB" sz="1800" dirty="0" err="1">
                          <a:solidFill>
                            <a:schemeClr val="accent2"/>
                          </a:solidFill>
                          <a:effectLst/>
                        </a:rPr>
                        <a:t>nedostal</a:t>
                      </a:r>
                      <a:r>
                        <a:rPr lang="en-GB" sz="1800" dirty="0">
                          <a:solidFill>
                            <a:schemeClr val="accent2"/>
                          </a:solidFill>
                          <a:effectLst/>
                        </a:rPr>
                        <a:t> </a:t>
                      </a:r>
                      <a:r>
                        <a:rPr lang="en-GB" sz="1800" dirty="0" err="1">
                          <a:solidFill>
                            <a:schemeClr val="accent2"/>
                          </a:solidFill>
                          <a:effectLst/>
                        </a:rPr>
                        <a:t>ponuku</a:t>
                      </a:r>
                      <a:r>
                        <a:rPr lang="en-GB" sz="1800" dirty="0">
                          <a:solidFill>
                            <a:schemeClr val="accent2"/>
                          </a:solidFill>
                          <a:effectLst/>
                        </a:rPr>
                        <a:t> </a:t>
                      </a:r>
                      <a:r>
                        <a:rPr lang="en-GB" sz="1800" dirty="0" err="1">
                          <a:solidFill>
                            <a:schemeClr val="accent2"/>
                          </a:solidFill>
                          <a:effectLst/>
                        </a:rPr>
                        <a:t>na</a:t>
                      </a:r>
                      <a:r>
                        <a:rPr lang="en-GB" sz="1800" dirty="0">
                          <a:solidFill>
                            <a:schemeClr val="accent2"/>
                          </a:solidFill>
                          <a:effectLst/>
                        </a:rPr>
                        <a:t> </a:t>
                      </a:r>
                      <a:r>
                        <a:rPr lang="en-GB" sz="1800" dirty="0" err="1">
                          <a:solidFill>
                            <a:schemeClr val="accent2"/>
                          </a:solidFill>
                          <a:effectLst/>
                        </a:rPr>
                        <a:t>kúpu</a:t>
                      </a:r>
                      <a:r>
                        <a:rPr lang="en-GB" sz="1800" dirty="0">
                          <a:solidFill>
                            <a:schemeClr val="accent2"/>
                          </a:solidFill>
                          <a:effectLst/>
                        </a:rPr>
                        <a:t> </a:t>
                      </a:r>
                      <a:r>
                        <a:rPr lang="en-GB" sz="1800" dirty="0" err="1">
                          <a:solidFill>
                            <a:schemeClr val="accent2"/>
                          </a:solidFill>
                          <a:effectLst/>
                        </a:rPr>
                        <a:t>dôchodku</a:t>
                      </a:r>
                      <a:endParaRPr lang="sk-SK" sz="1800"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endParaRPr lang="sk-SK" sz="2400" b="1" dirty="0">
                        <a:solidFill>
                          <a:schemeClr val="accent2"/>
                        </a:solidFill>
                        <a:effectLst/>
                      </a:endParaRPr>
                    </a:p>
                    <a:p>
                      <a:pPr algn="ctr">
                        <a:spcAft>
                          <a:spcPts val="0"/>
                        </a:spcAft>
                      </a:pPr>
                      <a:r>
                        <a:rPr lang="en-GB" sz="2400" b="1" dirty="0">
                          <a:solidFill>
                            <a:schemeClr val="accent2"/>
                          </a:solidFill>
                          <a:effectLst/>
                        </a:rPr>
                        <a:t>348</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endParaRPr lang="sk-SK" sz="2400" b="1" dirty="0">
                        <a:solidFill>
                          <a:schemeClr val="accent2"/>
                        </a:solidFill>
                        <a:effectLst/>
                      </a:endParaRPr>
                    </a:p>
                    <a:p>
                      <a:pPr algn="ctr">
                        <a:spcAft>
                          <a:spcPts val="0"/>
                        </a:spcAft>
                      </a:pPr>
                      <a:r>
                        <a:rPr lang="en-GB" sz="2400" b="1" dirty="0">
                          <a:solidFill>
                            <a:schemeClr val="accent2"/>
                          </a:solidFill>
                          <a:effectLst/>
                        </a:rPr>
                        <a:t>171</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79025">
                <a:tc>
                  <a:txBody>
                    <a:bodyPr/>
                    <a:lstStyle/>
                    <a:p>
                      <a:pPr>
                        <a:spcAft>
                          <a:spcPts val="0"/>
                        </a:spcAft>
                      </a:pPr>
                      <a:r>
                        <a:rPr lang="en-GB" sz="1800" dirty="0" err="1">
                          <a:solidFill>
                            <a:schemeClr val="accent2"/>
                          </a:solidFill>
                          <a:effectLst/>
                        </a:rPr>
                        <a:t>Spolu</a:t>
                      </a:r>
                      <a:r>
                        <a:rPr lang="en-GB" sz="1800" dirty="0">
                          <a:solidFill>
                            <a:schemeClr val="accent2"/>
                          </a:solidFill>
                          <a:effectLst/>
                        </a:rPr>
                        <a:t> </a:t>
                      </a:r>
                      <a:endParaRPr lang="sk-SK" sz="1800"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dirty="0">
                          <a:solidFill>
                            <a:schemeClr val="accent2"/>
                          </a:solidFill>
                          <a:effectLst/>
                        </a:rPr>
                        <a:t>1 816</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GB" sz="2400" b="1" dirty="0">
                          <a:solidFill>
                            <a:schemeClr val="accent2"/>
                          </a:solidFill>
                          <a:effectLst/>
                        </a:rPr>
                        <a:t>708</a:t>
                      </a:r>
                      <a:endParaRPr lang="sk-SK" sz="2400" b="1" dirty="0">
                        <a:solidFill>
                          <a:schemeClr val="accent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1296773995"/>
      </p:ext>
    </p:extLst>
  </p:cSld>
  <p:clrMapOvr>
    <a:masterClrMapping/>
  </p:clrMapOvr>
  <p:transition>
    <p:zoom/>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ext Box 1"/>
          <p:cNvSpPr txBox="1">
            <a:spLocks noChangeArrowheads="1"/>
          </p:cNvSpPr>
          <p:nvPr/>
        </p:nvSpPr>
        <p:spPr bwMode="auto">
          <a:xfrm>
            <a:off x="323850" y="404813"/>
            <a:ext cx="8712200" cy="8143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80000"/>
              </a:lnSpc>
              <a:spcBef>
                <a:spcPct val="0"/>
              </a:spcBef>
              <a:buFontTx/>
              <a:buNone/>
            </a:pPr>
            <a:endParaRPr lang="sk-SK" altLang="sk-SK" b="1">
              <a:solidFill>
                <a:srgbClr val="FFCC66"/>
              </a:solidFill>
              <a:ea typeface="SimSun" panose="02010600030101010101" pitchFamily="2" charset="-122"/>
            </a:endParaRPr>
          </a:p>
          <a:p>
            <a:pPr algn="ctr">
              <a:lnSpc>
                <a:spcPct val="80000"/>
              </a:lnSpc>
              <a:spcBef>
                <a:spcPct val="0"/>
              </a:spcBef>
              <a:buFontTx/>
              <a:buNone/>
            </a:pPr>
            <a:r>
              <a:rPr lang="sk-SK" altLang="sk-SK" b="1">
                <a:solidFill>
                  <a:srgbClr val="FFCC66"/>
                </a:solidFill>
                <a:ea typeface="SimSun" panose="02010600030101010101" pitchFamily="2" charset="-122"/>
              </a:rPr>
              <a:t>Zmeny v odvodoch do II. piliera v štátoch strednej Európy</a:t>
            </a:r>
            <a:br>
              <a:rPr lang="en-GB" altLang="sk-SK" b="1">
                <a:solidFill>
                  <a:srgbClr val="FFCC66"/>
                </a:solidFill>
                <a:ea typeface="SimSun" panose="02010600030101010101" pitchFamily="2" charset="-122"/>
              </a:rPr>
            </a:br>
            <a:endParaRPr lang="en-GB" altLang="sk-SK" b="1">
              <a:solidFill>
                <a:srgbClr val="FFCC66"/>
              </a:solidFill>
              <a:ea typeface="SimSun" panose="02010600030101010101" pitchFamily="2" charset="-122"/>
            </a:endParaRPr>
          </a:p>
        </p:txBody>
      </p:sp>
      <p:sp>
        <p:nvSpPr>
          <p:cNvPr id="57347" name="Text Box 2"/>
          <p:cNvSpPr txBox="1">
            <a:spLocks noChangeArrowheads="1"/>
          </p:cNvSpPr>
          <p:nvPr/>
        </p:nvSpPr>
        <p:spPr bwMode="auto">
          <a:xfrm>
            <a:off x="539750" y="1628775"/>
            <a:ext cx="8353425" cy="52816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nSpc>
                <a:spcPct val="80000"/>
              </a:lnSpc>
              <a:spcBef>
                <a:spcPts val="600"/>
              </a:spcBef>
              <a:buFontTx/>
              <a:buNone/>
            </a:pPr>
            <a:r>
              <a:rPr lang="sk-SK" altLang="sk-SK" sz="2400" b="1">
                <a:solidFill>
                  <a:srgbClr val="FFFFFF"/>
                </a:solidFill>
                <a:ea typeface="SimSun" panose="02010600030101010101" pitchFamily="2" charset="-122"/>
              </a:rPr>
              <a:t>Štát/rok 	      II. pilier, %	    zmeny  	 	rok</a:t>
            </a:r>
          </a:p>
          <a:p>
            <a:pPr>
              <a:lnSpc>
                <a:spcPct val="80000"/>
              </a:lnSpc>
              <a:spcBef>
                <a:spcPts val="600"/>
              </a:spcBef>
              <a:buFontTx/>
              <a:buNone/>
            </a:pPr>
            <a:r>
              <a:rPr lang="sk-SK" altLang="sk-SK" sz="2400" b="1" u="sng">
                <a:solidFill>
                  <a:srgbClr val="FFFFFF"/>
                </a:solidFill>
                <a:ea typeface="SimSun" panose="02010600030101010101" pitchFamily="2" charset="-122"/>
              </a:rPr>
              <a:t>Implementácie</a:t>
            </a:r>
            <a:r>
              <a:rPr lang="sk-SK" altLang="sk-SK" sz="2400" b="1">
                <a:solidFill>
                  <a:srgbClr val="FFFFFF"/>
                </a:solidFill>
                <a:ea typeface="SimSun" panose="02010600030101010101" pitchFamily="2" charset="-122"/>
              </a:rPr>
              <a:t>     </a:t>
            </a:r>
            <a:r>
              <a:rPr lang="sk-SK" altLang="sk-SK" sz="2400" b="1" u="sng">
                <a:solidFill>
                  <a:srgbClr val="FFFFFF"/>
                </a:solidFill>
                <a:ea typeface="SimSun" panose="02010600030101010101" pitchFamily="2" charset="-122"/>
              </a:rPr>
              <a:t>pôvodne</a:t>
            </a:r>
            <a:r>
              <a:rPr lang="sk-SK" altLang="sk-SK" sz="2400" b="1">
                <a:solidFill>
                  <a:srgbClr val="FFFFFF"/>
                </a:solidFill>
                <a:ea typeface="SimSun" panose="02010600030101010101" pitchFamily="2" charset="-122"/>
              </a:rPr>
              <a:t>		</a:t>
            </a:r>
            <a:r>
              <a:rPr lang="sk-SK" altLang="sk-SK" sz="2400" b="1" u="sng">
                <a:solidFill>
                  <a:srgbClr val="FFFFFF"/>
                </a:solidFill>
                <a:ea typeface="SimSun" panose="02010600030101010101" pitchFamily="2" charset="-122"/>
              </a:rPr>
              <a:t>      v  %	</a:t>
            </a:r>
            <a:r>
              <a:rPr lang="sk-SK" altLang="sk-SK" sz="2400" b="1">
                <a:solidFill>
                  <a:srgbClr val="FFFFFF"/>
                </a:solidFill>
                <a:ea typeface="SimSun" panose="02010600030101010101" pitchFamily="2" charset="-122"/>
              </a:rPr>
              <a:t>      </a:t>
            </a:r>
            <a:r>
              <a:rPr lang="sk-SK" altLang="sk-SK" sz="2400" b="1" u="sng">
                <a:solidFill>
                  <a:srgbClr val="FFFFFF"/>
                </a:solidFill>
                <a:ea typeface="SimSun" panose="02010600030101010101" pitchFamily="2" charset="-122"/>
              </a:rPr>
              <a:t>redukcie</a:t>
            </a:r>
          </a:p>
          <a:p>
            <a:pPr>
              <a:lnSpc>
                <a:spcPct val="35000"/>
              </a:lnSpc>
              <a:spcBef>
                <a:spcPct val="0"/>
              </a:spcBef>
              <a:buFontTx/>
              <a:buNone/>
            </a:pPr>
            <a:endParaRPr lang="sk-SK" altLang="sk-SK" sz="2400" b="1">
              <a:solidFill>
                <a:srgbClr val="FF0000"/>
              </a:solidFill>
              <a:ea typeface="SimSun" panose="02010600030101010101" pitchFamily="2" charset="-122"/>
            </a:endParaRPr>
          </a:p>
          <a:p>
            <a:pPr>
              <a:spcBef>
                <a:spcPct val="0"/>
              </a:spcBef>
              <a:buFontTx/>
              <a:buNone/>
            </a:pPr>
            <a:r>
              <a:rPr lang="sk-SK" altLang="sk-SK" sz="2500" b="1">
                <a:solidFill>
                  <a:srgbClr val="FF0000"/>
                </a:solidFill>
                <a:ea typeface="SimSun" panose="02010600030101010101" pitchFamily="2" charset="-122"/>
              </a:rPr>
              <a:t>Maďarsko	       6 zvýš. na 8                   0          	         2011</a:t>
            </a:r>
          </a:p>
          <a:p>
            <a:pPr>
              <a:spcBef>
                <a:spcPts val="600"/>
              </a:spcBef>
              <a:buFontTx/>
              <a:buNone/>
            </a:pPr>
            <a:r>
              <a:rPr lang="sk-SK" altLang="sk-SK" sz="2500" b="1">
                <a:solidFill>
                  <a:srgbClr val="FFFFFF"/>
                </a:solidFill>
                <a:ea typeface="SimSun" panose="02010600030101010101" pitchFamily="2" charset="-122"/>
              </a:rPr>
              <a:t>Poľsko	   </a:t>
            </a:r>
            <a:r>
              <a:rPr lang="sk-SK" altLang="sk-SK" sz="2500" b="1">
                <a:solidFill>
                  <a:srgbClr val="FFFFFF"/>
                </a:solidFill>
              </a:rPr>
              <a:t>  </a:t>
            </a:r>
            <a:r>
              <a:rPr lang="sk-SK" altLang="sk-SK" sz="2500" b="1">
                <a:solidFill>
                  <a:srgbClr val="FFFFFF"/>
                </a:solidFill>
                <a:ea typeface="SimSun" panose="02010600030101010101" pitchFamily="2" charset="-122"/>
              </a:rPr>
              <a:t>	7,3 	                      2,3 	         2011</a:t>
            </a:r>
          </a:p>
          <a:p>
            <a:pPr>
              <a:spcBef>
                <a:spcPts val="600"/>
              </a:spcBef>
              <a:buFontTx/>
              <a:buNone/>
            </a:pPr>
            <a:r>
              <a:rPr lang="sk-SK" altLang="sk-SK" sz="2500" b="1">
                <a:solidFill>
                  <a:srgbClr val="FFFFFF"/>
                </a:solidFill>
                <a:ea typeface="SimSun" panose="02010600030101010101" pitchFamily="2" charset="-122"/>
              </a:rPr>
              <a:t>Estónsko	            4 	                      2                    2011</a:t>
            </a:r>
          </a:p>
          <a:p>
            <a:pPr>
              <a:spcBef>
                <a:spcPts val="600"/>
              </a:spcBef>
              <a:buFontTx/>
              <a:buNone/>
            </a:pPr>
            <a:r>
              <a:rPr lang="sk-SK" altLang="sk-SK" sz="2500" b="1">
                <a:solidFill>
                  <a:srgbClr val="FFFFFF"/>
                </a:solidFill>
                <a:ea typeface="SimSun" panose="02010600030101010101" pitchFamily="2" charset="-122"/>
              </a:rPr>
              <a:t>Lotyšsko                    8 	   	          2 	          2009</a:t>
            </a:r>
          </a:p>
          <a:p>
            <a:pPr>
              <a:spcBef>
                <a:spcPts val="600"/>
              </a:spcBef>
              <a:buFontTx/>
              <a:buNone/>
            </a:pPr>
            <a:r>
              <a:rPr lang="sk-SK" altLang="sk-SK" sz="2500" b="1">
                <a:solidFill>
                  <a:srgbClr val="FFFFFF"/>
                </a:solidFill>
                <a:ea typeface="SimSun" panose="02010600030101010101" pitchFamily="2" charset="-122"/>
              </a:rPr>
              <a:t>Litva		            5,5 		          1,5 	          2011</a:t>
            </a:r>
          </a:p>
          <a:p>
            <a:pPr>
              <a:spcBef>
                <a:spcPts val="600"/>
              </a:spcBef>
              <a:buFontTx/>
              <a:buNone/>
            </a:pPr>
            <a:r>
              <a:rPr lang="sk-SK" altLang="sk-SK" sz="2500" b="1">
                <a:solidFill>
                  <a:srgbClr val="FFFF00"/>
                </a:solidFill>
                <a:ea typeface="SimSun" panose="02010600030101010101" pitchFamily="2" charset="-122"/>
              </a:rPr>
              <a:t>Slovensko      	 9 	  	          4                     2012</a:t>
            </a:r>
          </a:p>
          <a:p>
            <a:pPr>
              <a:spcBef>
                <a:spcPts val="600"/>
              </a:spcBef>
              <a:buFontTx/>
              <a:buNone/>
            </a:pPr>
            <a:r>
              <a:rPr lang="sk-SK" altLang="sk-SK" sz="2500" b="1">
                <a:solidFill>
                  <a:srgbClr val="FF0000"/>
                </a:solidFill>
                <a:ea typeface="SimSun" panose="02010600030101010101" pitchFamily="2" charset="-122"/>
              </a:rPr>
              <a:t>Česká rep.	             3                              0                     2015</a:t>
            </a:r>
          </a:p>
          <a:p>
            <a:pPr>
              <a:spcBef>
                <a:spcPts val="600"/>
              </a:spcBef>
              <a:buFontTx/>
              <a:buNone/>
            </a:pPr>
            <a:r>
              <a:rPr lang="sk-SK" altLang="sk-SK" sz="2500" b="1">
                <a:ea typeface="SimSun" panose="02010600030101010101" pitchFamily="2" charset="-122"/>
              </a:rPr>
              <a:t>Slovinsko		 0		          0</a:t>
            </a:r>
          </a:p>
          <a:p>
            <a:pPr>
              <a:lnSpc>
                <a:spcPct val="90000"/>
              </a:lnSpc>
              <a:spcBef>
                <a:spcPts val="600"/>
              </a:spcBef>
              <a:buFontTx/>
              <a:buNone/>
            </a:pPr>
            <a:endParaRPr lang="en-GB" altLang="sk-SK" sz="2500" b="1">
              <a:solidFill>
                <a:srgbClr val="FF0000"/>
              </a:solidFill>
              <a:ea typeface="SimSun" panose="02010600030101010101" pitchFamily="2" charset="-122"/>
            </a:endParaRPr>
          </a:p>
        </p:txBody>
      </p:sp>
    </p:spTree>
    <p:extLst>
      <p:ext uri="{BB962C8B-B14F-4D97-AF65-F5344CB8AC3E}">
        <p14:creationId xmlns:p14="http://schemas.microsoft.com/office/powerpoint/2010/main" val="3809409794"/>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body" idx="4294967295"/>
          </p:nvPr>
        </p:nvSpPr>
        <p:spPr>
          <a:xfrm>
            <a:off x="0" y="1295400"/>
            <a:ext cx="9144000" cy="5181600"/>
          </a:xfrm>
        </p:spPr>
        <p:txBody>
          <a:bodyPr/>
          <a:lstStyle/>
          <a:p>
            <a:pPr marL="609600" indent="-609600">
              <a:lnSpc>
                <a:spcPct val="75000"/>
              </a:lnSpc>
              <a:buFontTx/>
              <a:buNone/>
            </a:pPr>
            <a:endParaRPr lang="sk-SK" altLang="sk-SK" dirty="0"/>
          </a:p>
          <a:p>
            <a:pPr marL="0" indent="0">
              <a:buNone/>
            </a:pPr>
            <a:r>
              <a:rPr lang="cs-CZ" altLang="sk-SK" sz="2800" dirty="0"/>
              <a:t> </a:t>
            </a:r>
          </a:p>
        </p:txBody>
      </p:sp>
      <p:sp>
        <p:nvSpPr>
          <p:cNvPr id="4099" name="Rectangle 3"/>
          <p:cNvSpPr>
            <a:spLocks noGrp="1" noChangeArrowheads="1"/>
          </p:cNvSpPr>
          <p:nvPr>
            <p:ph type="title" idx="4294967295"/>
          </p:nvPr>
        </p:nvSpPr>
        <p:spPr>
          <a:xfrm>
            <a:off x="250824" y="476250"/>
            <a:ext cx="8893175" cy="649288"/>
          </a:xfrm>
        </p:spPr>
        <p:txBody>
          <a:bodyPr/>
          <a:lstStyle/>
          <a:p>
            <a:br>
              <a:rPr lang="cs-CZ" sz="3600" b="1" dirty="0">
                <a:solidFill>
                  <a:schemeClr val="accent1"/>
                </a:solidFill>
              </a:rPr>
            </a:br>
            <a:r>
              <a:rPr lang="en-US" sz="2600" b="1" dirty="0" err="1"/>
              <a:t>Dátum</a:t>
            </a:r>
            <a:r>
              <a:rPr lang="en-US" sz="2600" b="1" dirty="0"/>
              <a:t> </a:t>
            </a:r>
            <a:r>
              <a:rPr lang="en-US" sz="2600" b="1" dirty="0" err="1"/>
              <a:t>čiastočnej</a:t>
            </a:r>
            <a:r>
              <a:rPr lang="en-US" sz="2600" b="1" dirty="0"/>
              <a:t> </a:t>
            </a:r>
            <a:r>
              <a:rPr lang="en-US" sz="2600" b="1" dirty="0" err="1"/>
              <a:t>privatizácie</a:t>
            </a:r>
            <a:r>
              <a:rPr lang="en-US" sz="2600" b="1" dirty="0"/>
              <a:t> </a:t>
            </a:r>
            <a:r>
              <a:rPr lang="en-US" sz="2600" b="1" dirty="0" err="1"/>
              <a:t>dôchodkov</a:t>
            </a:r>
            <a:r>
              <a:rPr lang="en-US" sz="2600" b="1" dirty="0"/>
              <a:t> a </a:t>
            </a:r>
            <a:r>
              <a:rPr lang="en-US" sz="2600" b="1" dirty="0" err="1"/>
              <a:t>výška</a:t>
            </a:r>
            <a:r>
              <a:rPr lang="en-US" sz="2600" b="1" dirty="0"/>
              <a:t> </a:t>
            </a:r>
            <a:r>
              <a:rPr lang="en-US" sz="2600" b="1" dirty="0" err="1"/>
              <a:t>príspevkov</a:t>
            </a:r>
            <a:r>
              <a:rPr lang="en-US" sz="2600" b="1" dirty="0"/>
              <a:t> </a:t>
            </a:r>
            <a:br>
              <a:rPr lang="sk-SK" sz="2600" b="1" dirty="0"/>
            </a:br>
            <a:r>
              <a:rPr lang="en-US" sz="2600" b="1" dirty="0"/>
              <a:t>do II. </a:t>
            </a:r>
            <a:r>
              <a:rPr lang="en-US" sz="2600" b="1" dirty="0" err="1"/>
              <a:t>piliera</a:t>
            </a:r>
            <a:r>
              <a:rPr lang="en-US" sz="2600" b="1" dirty="0"/>
              <a:t> v </a:t>
            </a:r>
            <a:r>
              <a:rPr lang="en-US" sz="2600" b="1" dirty="0" err="1"/>
              <a:t>čase</a:t>
            </a:r>
            <a:r>
              <a:rPr lang="en-US" sz="2600" b="1" dirty="0"/>
              <a:t> </a:t>
            </a:r>
            <a:r>
              <a:rPr lang="en-US" sz="2600" b="1" dirty="0" err="1"/>
              <a:t>vzniku</a:t>
            </a:r>
            <a:r>
              <a:rPr lang="en-US" sz="2600" b="1" dirty="0"/>
              <a:t> a v </a:t>
            </a:r>
            <a:r>
              <a:rPr lang="en-US" sz="2600" b="1" dirty="0" err="1"/>
              <a:t>súčasnosti</a:t>
            </a:r>
            <a:r>
              <a:rPr lang="en-US" sz="2600" b="1" dirty="0"/>
              <a:t> v </a:t>
            </a:r>
            <a:r>
              <a:rPr lang="en-US" sz="2600" b="1" dirty="0" err="1"/>
              <a:t>niektorých</a:t>
            </a:r>
            <a:r>
              <a:rPr lang="en-US" sz="2600" b="1" dirty="0"/>
              <a:t> </a:t>
            </a:r>
            <a:r>
              <a:rPr lang="en-US" sz="2600" b="1" dirty="0" err="1"/>
              <a:t>členských</a:t>
            </a:r>
            <a:r>
              <a:rPr lang="en-US" sz="2600" b="1" dirty="0"/>
              <a:t> </a:t>
            </a:r>
            <a:r>
              <a:rPr lang="en-US" sz="2600" b="1" dirty="0" err="1"/>
              <a:t>štátoch</a:t>
            </a:r>
            <a:r>
              <a:rPr lang="en-US" sz="2600" b="1" dirty="0"/>
              <a:t> EÚ,  </a:t>
            </a:r>
            <a:r>
              <a:rPr lang="en-US" sz="2000" b="1" dirty="0"/>
              <a:t>% z </a:t>
            </a:r>
            <a:r>
              <a:rPr lang="en-US" sz="2000" b="1" dirty="0" err="1"/>
              <a:t>vymeriavacieho</a:t>
            </a:r>
            <a:r>
              <a:rPr lang="en-US" sz="2000" b="1" dirty="0"/>
              <a:t> </a:t>
            </a:r>
            <a:r>
              <a:rPr lang="en-US" sz="2000" b="1" dirty="0" err="1"/>
              <a:t>základu</a:t>
            </a:r>
            <a:br>
              <a:rPr lang="sk-SK" sz="2600" b="1" dirty="0"/>
            </a:br>
            <a:endParaRPr lang="cs-CZ" altLang="sk-SK" sz="2600" b="1" dirty="0">
              <a:solidFill>
                <a:schemeClr val="accent1"/>
              </a:solidFill>
            </a:endParaRPr>
          </a:p>
        </p:txBody>
      </p:sp>
      <p:graphicFrame>
        <p:nvGraphicFramePr>
          <p:cNvPr id="2" name="Tabuľka 1"/>
          <p:cNvGraphicFramePr>
            <a:graphicFrameLocks noGrp="1"/>
          </p:cNvGraphicFramePr>
          <p:nvPr>
            <p:extLst/>
          </p:nvPr>
        </p:nvGraphicFramePr>
        <p:xfrm>
          <a:off x="395536" y="1772815"/>
          <a:ext cx="8568951" cy="4728181"/>
        </p:xfrm>
        <a:graphic>
          <a:graphicData uri="http://schemas.openxmlformats.org/drawingml/2006/table">
            <a:tbl>
              <a:tblPr firstRow="1" firstCol="1" bandRow="1">
                <a:tableStyleId>{5C22544A-7EE6-4342-B048-85BDC9FD1C3A}</a:tableStyleId>
              </a:tblPr>
              <a:tblGrid>
                <a:gridCol w="2304581">
                  <a:extLst>
                    <a:ext uri="{9D8B030D-6E8A-4147-A177-3AD203B41FA5}">
                      <a16:colId xmlns:a16="http://schemas.microsoft.com/office/drawing/2014/main" val="20000"/>
                    </a:ext>
                  </a:extLst>
                </a:gridCol>
                <a:gridCol w="2317489">
                  <a:extLst>
                    <a:ext uri="{9D8B030D-6E8A-4147-A177-3AD203B41FA5}">
                      <a16:colId xmlns:a16="http://schemas.microsoft.com/office/drawing/2014/main" val="20001"/>
                    </a:ext>
                  </a:extLst>
                </a:gridCol>
                <a:gridCol w="1706840">
                  <a:extLst>
                    <a:ext uri="{9D8B030D-6E8A-4147-A177-3AD203B41FA5}">
                      <a16:colId xmlns:a16="http://schemas.microsoft.com/office/drawing/2014/main" val="20002"/>
                    </a:ext>
                  </a:extLst>
                </a:gridCol>
                <a:gridCol w="2240041">
                  <a:extLst>
                    <a:ext uri="{9D8B030D-6E8A-4147-A177-3AD203B41FA5}">
                      <a16:colId xmlns:a16="http://schemas.microsoft.com/office/drawing/2014/main" val="20003"/>
                    </a:ext>
                  </a:extLst>
                </a:gridCol>
              </a:tblGrid>
              <a:tr h="524645">
                <a:tc>
                  <a:txBody>
                    <a:bodyPr/>
                    <a:lstStyle/>
                    <a:p>
                      <a:pPr algn="ctr">
                        <a:spcAft>
                          <a:spcPts val="0"/>
                        </a:spcAft>
                      </a:pPr>
                      <a:r>
                        <a:rPr lang="en-US" sz="1800" b="1" dirty="0" err="1">
                          <a:solidFill>
                            <a:schemeClr val="bg2"/>
                          </a:solidFill>
                          <a:effectLst/>
                        </a:rPr>
                        <a:t>Štát</a:t>
                      </a:r>
                      <a:endParaRPr lang="sk-SK" sz="18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1800" b="1">
                          <a:solidFill>
                            <a:schemeClr val="bg2"/>
                          </a:solidFill>
                          <a:effectLst/>
                        </a:rPr>
                        <a:t>Začiatok privatizácie dôchodkov</a:t>
                      </a:r>
                      <a:endParaRPr lang="sk-SK" sz="18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1800" b="1" dirty="0" err="1">
                          <a:solidFill>
                            <a:schemeClr val="bg2"/>
                          </a:solidFill>
                          <a:effectLst/>
                        </a:rPr>
                        <a:t>Príspevky</a:t>
                      </a:r>
                      <a:r>
                        <a:rPr lang="en-US" sz="1800" b="1" dirty="0">
                          <a:solidFill>
                            <a:schemeClr val="bg2"/>
                          </a:solidFill>
                          <a:effectLst/>
                        </a:rPr>
                        <a:t> v </a:t>
                      </a:r>
                      <a:r>
                        <a:rPr lang="en-US" sz="1800" b="1" dirty="0" err="1">
                          <a:solidFill>
                            <a:schemeClr val="bg2"/>
                          </a:solidFill>
                          <a:effectLst/>
                        </a:rPr>
                        <a:t>čase</a:t>
                      </a:r>
                      <a:r>
                        <a:rPr lang="en-US" sz="1800" b="1" dirty="0">
                          <a:solidFill>
                            <a:schemeClr val="bg2"/>
                          </a:solidFill>
                          <a:effectLst/>
                        </a:rPr>
                        <a:t> </a:t>
                      </a:r>
                      <a:r>
                        <a:rPr lang="en-US" sz="1800" b="1" dirty="0" err="1">
                          <a:solidFill>
                            <a:schemeClr val="bg2"/>
                          </a:solidFill>
                          <a:effectLst/>
                        </a:rPr>
                        <a:t>vzniku</a:t>
                      </a:r>
                      <a:endParaRPr lang="sk-SK" sz="18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1800" b="1">
                          <a:solidFill>
                            <a:schemeClr val="bg2"/>
                          </a:solidFill>
                          <a:effectLst/>
                        </a:rPr>
                        <a:t>Príspevky v súčasnosti (2017)</a:t>
                      </a:r>
                      <a:endParaRPr lang="sk-SK" sz="18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0"/>
                  </a:ext>
                </a:extLst>
              </a:tr>
              <a:tr h="419874">
                <a:tc>
                  <a:txBody>
                    <a:bodyPr/>
                    <a:lstStyle/>
                    <a:p>
                      <a:pPr algn="ctr">
                        <a:spcAft>
                          <a:spcPts val="0"/>
                        </a:spcAft>
                      </a:pPr>
                      <a:r>
                        <a:rPr lang="en-US" sz="2400" b="0" dirty="0" err="1">
                          <a:solidFill>
                            <a:schemeClr val="bg2"/>
                          </a:solidFill>
                          <a:effectLst/>
                        </a:rPr>
                        <a:t>Maďarsko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1998</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6 </a:t>
                      </a:r>
                      <a:r>
                        <a:rPr lang="sk-SK" sz="2400" b="1" dirty="0">
                          <a:solidFill>
                            <a:schemeClr val="bg2"/>
                          </a:solidFill>
                          <a:effectLst/>
                        </a:rPr>
                        <a:t>zvýš.</a:t>
                      </a:r>
                      <a:r>
                        <a:rPr lang="en-US" sz="2400" b="1" dirty="0">
                          <a:solidFill>
                            <a:schemeClr val="bg2"/>
                          </a:solidFill>
                          <a:effectLst/>
                        </a:rPr>
                        <a:t> 8 %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0 %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1"/>
                  </a:ext>
                </a:extLst>
              </a:tr>
              <a:tr h="419874">
                <a:tc>
                  <a:txBody>
                    <a:bodyPr/>
                    <a:lstStyle/>
                    <a:p>
                      <a:pPr algn="ctr">
                        <a:spcAft>
                          <a:spcPts val="0"/>
                        </a:spcAft>
                      </a:pPr>
                      <a:r>
                        <a:rPr lang="en-US" sz="2400" b="0" dirty="0" err="1">
                          <a:solidFill>
                            <a:schemeClr val="bg2"/>
                          </a:solidFill>
                          <a:effectLst/>
                        </a:rPr>
                        <a:t>Poľsko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1999</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7,3 %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2,3 %</a:t>
                      </a:r>
                      <a:r>
                        <a:rPr lang="sk-SK" sz="2400" b="1" dirty="0">
                          <a:solidFill>
                            <a:schemeClr val="bg2"/>
                          </a:solidFill>
                          <a:effectLst/>
                        </a:rPr>
                        <a:t>   0 %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2"/>
                  </a:ext>
                </a:extLst>
              </a:tr>
              <a:tr h="419874">
                <a:tc>
                  <a:txBody>
                    <a:bodyPr/>
                    <a:lstStyle/>
                    <a:p>
                      <a:pPr algn="ctr">
                        <a:spcAft>
                          <a:spcPts val="0"/>
                        </a:spcAft>
                      </a:pPr>
                      <a:r>
                        <a:rPr lang="en-US" sz="2400" b="0" dirty="0" err="1">
                          <a:solidFill>
                            <a:schemeClr val="bg2"/>
                          </a:solidFill>
                          <a:effectLst/>
                        </a:rPr>
                        <a:t>Lotyšsko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2001</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2 </a:t>
                      </a:r>
                      <a:r>
                        <a:rPr lang="sk-SK" sz="2400" b="1" dirty="0">
                          <a:solidFill>
                            <a:schemeClr val="bg2"/>
                          </a:solidFill>
                          <a:effectLst/>
                        </a:rPr>
                        <a:t>zvýš.</a:t>
                      </a:r>
                      <a:r>
                        <a:rPr lang="en-US" sz="2400" b="1" dirty="0">
                          <a:solidFill>
                            <a:schemeClr val="bg2"/>
                          </a:solidFill>
                          <a:effectLst/>
                        </a:rPr>
                        <a:t> 8 %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6 %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3"/>
                  </a:ext>
                </a:extLst>
              </a:tr>
              <a:tr h="419874">
                <a:tc>
                  <a:txBody>
                    <a:bodyPr/>
                    <a:lstStyle/>
                    <a:p>
                      <a:pPr algn="ctr">
                        <a:spcAft>
                          <a:spcPts val="0"/>
                        </a:spcAft>
                      </a:pPr>
                      <a:r>
                        <a:rPr lang="en-US" sz="2400" b="0" dirty="0" err="1">
                          <a:solidFill>
                            <a:schemeClr val="bg2"/>
                          </a:solidFill>
                          <a:effectLst/>
                        </a:rPr>
                        <a:t>Estónsko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2002</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6 %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6 %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4"/>
                  </a:ext>
                </a:extLst>
              </a:tr>
              <a:tr h="419874">
                <a:tc>
                  <a:txBody>
                    <a:bodyPr/>
                    <a:lstStyle/>
                    <a:p>
                      <a:pPr algn="ctr">
                        <a:spcAft>
                          <a:spcPts val="0"/>
                        </a:spcAft>
                      </a:pPr>
                      <a:r>
                        <a:rPr lang="en-US" sz="2400" b="0" dirty="0" err="1">
                          <a:solidFill>
                            <a:schemeClr val="bg2"/>
                          </a:solidFill>
                          <a:effectLst/>
                        </a:rPr>
                        <a:t>Bulharsko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2002</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2 %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5 %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5"/>
                  </a:ext>
                </a:extLst>
              </a:tr>
              <a:tr h="419874">
                <a:tc>
                  <a:txBody>
                    <a:bodyPr/>
                    <a:lstStyle/>
                    <a:p>
                      <a:pPr algn="ctr">
                        <a:spcAft>
                          <a:spcPts val="0"/>
                        </a:spcAft>
                      </a:pPr>
                      <a:r>
                        <a:rPr lang="en-US" sz="2400" b="0" dirty="0" err="1">
                          <a:solidFill>
                            <a:schemeClr val="bg2"/>
                          </a:solidFill>
                          <a:effectLst/>
                        </a:rPr>
                        <a:t>Chorvátsko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2002</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5 %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5 %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419874">
                <a:tc>
                  <a:txBody>
                    <a:bodyPr/>
                    <a:lstStyle/>
                    <a:p>
                      <a:pPr algn="ctr">
                        <a:spcAft>
                          <a:spcPts val="0"/>
                        </a:spcAft>
                      </a:pPr>
                      <a:r>
                        <a:rPr lang="en-US" sz="2400" b="0" dirty="0" err="1">
                          <a:solidFill>
                            <a:schemeClr val="bg2"/>
                          </a:solidFill>
                          <a:effectLst/>
                        </a:rPr>
                        <a:t>Litva</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2004</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2,5 %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7"/>
                  </a:ext>
                </a:extLst>
              </a:tr>
              <a:tr h="400675">
                <a:tc>
                  <a:txBody>
                    <a:bodyPr/>
                    <a:lstStyle/>
                    <a:p>
                      <a:pPr algn="ctr">
                        <a:spcAft>
                          <a:spcPts val="0"/>
                        </a:spcAft>
                      </a:pPr>
                      <a:r>
                        <a:rPr lang="en-US" sz="2400" b="0" dirty="0">
                          <a:solidFill>
                            <a:schemeClr val="bg2"/>
                          </a:solidFill>
                          <a:effectLst/>
                        </a:rPr>
                        <a:t>Slovensko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2005</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a:solidFill>
                            <a:schemeClr val="bg2"/>
                          </a:solidFill>
                          <a:effectLst/>
                        </a:rPr>
                        <a:t>9 %</a:t>
                      </a:r>
                      <a:endParaRPr lang="sk-SK" sz="2400" b="1">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4,25</a:t>
                      </a:r>
                      <a:r>
                        <a:rPr lang="sk-SK" sz="2400" b="1" dirty="0">
                          <a:solidFill>
                            <a:schemeClr val="bg2"/>
                          </a:solidFill>
                          <a:effectLst/>
                        </a:rPr>
                        <a:t> %   6 %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8"/>
                  </a:ext>
                </a:extLst>
              </a:tr>
              <a:tr h="419874">
                <a:tc>
                  <a:txBody>
                    <a:bodyPr/>
                    <a:lstStyle/>
                    <a:p>
                      <a:pPr algn="ctr">
                        <a:spcAft>
                          <a:spcPts val="0"/>
                        </a:spcAft>
                      </a:pPr>
                      <a:r>
                        <a:rPr lang="en-US" sz="2400" b="0" dirty="0" err="1">
                          <a:solidFill>
                            <a:schemeClr val="bg2"/>
                          </a:solidFill>
                          <a:effectLst/>
                        </a:rPr>
                        <a:t>Macedónsko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2006</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6 %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6 %</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09"/>
                  </a:ext>
                </a:extLst>
              </a:tr>
              <a:tr h="419874">
                <a:tc>
                  <a:txBody>
                    <a:bodyPr/>
                    <a:lstStyle/>
                    <a:p>
                      <a:pPr algn="ctr">
                        <a:spcAft>
                          <a:spcPts val="0"/>
                        </a:spcAft>
                      </a:pPr>
                      <a:r>
                        <a:rPr lang="en-US" sz="2400" b="0" dirty="0" err="1">
                          <a:solidFill>
                            <a:schemeClr val="bg2"/>
                          </a:solidFill>
                          <a:effectLst/>
                        </a:rPr>
                        <a:t>Rumunsko</a:t>
                      </a:r>
                      <a:endParaRPr lang="sk-SK" sz="2400" b="0"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2008</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5.1%</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tc>
                  <a:txBody>
                    <a:bodyPr/>
                    <a:lstStyle/>
                    <a:p>
                      <a:pPr algn="ctr">
                        <a:spcAft>
                          <a:spcPts val="0"/>
                        </a:spcAft>
                      </a:pPr>
                      <a:r>
                        <a:rPr lang="en-US" sz="2400" b="1" dirty="0">
                          <a:solidFill>
                            <a:schemeClr val="bg2"/>
                          </a:solidFill>
                          <a:effectLst/>
                        </a:rPr>
                        <a:t>5.1%</a:t>
                      </a:r>
                      <a:endParaRPr lang="sk-SK" sz="2400" b="1" dirty="0">
                        <a:solidFill>
                          <a:schemeClr val="bg2"/>
                        </a:solidFill>
                        <a:effectLst/>
                        <a:latin typeface="Cambria" panose="02040503050406030204" pitchFamily="18" charset="0"/>
                        <a:ea typeface="MS Mincho" panose="02020609040205080304" pitchFamily="49" charset="-128"/>
                        <a:cs typeface="Times New Roman" panose="02020603050405020304" pitchFamily="18" charset="0"/>
                      </a:endParaRPr>
                    </a:p>
                  </a:txBody>
                  <a:tcPr marL="68580" marR="68580" marT="0" marB="0"/>
                </a:tc>
                <a:extLst>
                  <a:ext uri="{0D108BD9-81ED-4DB2-BD59-A6C34878D82A}">
                    <a16:rowId xmlns:a16="http://schemas.microsoft.com/office/drawing/2014/main" val="10010"/>
                  </a:ext>
                </a:extLst>
              </a:tr>
            </a:tbl>
          </a:graphicData>
        </a:graphic>
      </p:graphicFrame>
      <p:sp>
        <p:nvSpPr>
          <p:cNvPr id="4" name="Šípka nahor 3"/>
          <p:cNvSpPr/>
          <p:nvPr/>
        </p:nvSpPr>
        <p:spPr bwMode="auto">
          <a:xfrm>
            <a:off x="8028384" y="5373216"/>
            <a:ext cx="45719" cy="144016"/>
          </a:xfrm>
          <a:prstGeom prst="upArrow">
            <a:avLst>
              <a:gd name="adj1" fmla="val 50000"/>
              <a:gd name="adj2" fmla="val 53825"/>
            </a:avLst>
          </a:prstGeom>
          <a:solidFill>
            <a:schemeClr val="accent1">
              <a:lumMod val="40000"/>
              <a:lumOff val="60000"/>
            </a:schemeClr>
          </a:solidFill>
          <a:ln w="76200" cap="flat" cmpd="sng" algn="ctr">
            <a:solidFill>
              <a:schemeClr val="accent5">
                <a:lumMod val="50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lang="sk-SK">
              <a:solidFill>
                <a:schemeClr val="tx2">
                  <a:lumMod val="75000"/>
                </a:schemeClr>
              </a:solidFill>
            </a:endParaRPr>
          </a:p>
        </p:txBody>
      </p:sp>
      <p:sp>
        <p:nvSpPr>
          <p:cNvPr id="5" name="Šípka nadol 4"/>
          <p:cNvSpPr/>
          <p:nvPr/>
        </p:nvSpPr>
        <p:spPr bwMode="auto">
          <a:xfrm>
            <a:off x="7884368" y="2852936"/>
            <a:ext cx="152120" cy="216024"/>
          </a:xfrm>
          <a:prstGeom prst="downArrow">
            <a:avLst/>
          </a:prstGeom>
          <a:solidFill>
            <a:schemeClr val="accent1"/>
          </a:solidFill>
          <a:ln w="12700" cap="flat" cmpd="sng" algn="ctr">
            <a:solidFill>
              <a:schemeClr val="accent5">
                <a:lumMod val="50000"/>
              </a:schemeClr>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sk-SK" sz="2800" b="0" i="0" u="none" strike="noStrike" cap="none" normalizeH="0" baseline="0">
              <a:ln>
                <a:noFill/>
              </a:ln>
              <a:solidFill>
                <a:schemeClr val="tx1"/>
              </a:solidFill>
              <a:effectLst/>
              <a:latin typeface="Times New Roman" pitchFamily="18" charset="-18"/>
            </a:endParaRPr>
          </a:p>
        </p:txBody>
      </p:sp>
    </p:spTree>
    <p:extLst>
      <p:ext uri="{BB962C8B-B14F-4D97-AF65-F5344CB8AC3E}">
        <p14:creationId xmlns:p14="http://schemas.microsoft.com/office/powerpoint/2010/main" val="1784785696"/>
      </p:ext>
    </p:extLst>
  </p:cSld>
  <p:clrMapOvr>
    <a:masterClrMapping/>
  </p:clrMapOvr>
  <p:transition>
    <p:zoom/>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 Box 1"/>
          <p:cNvSpPr txBox="1">
            <a:spLocks noChangeArrowheads="1"/>
          </p:cNvSpPr>
          <p:nvPr/>
        </p:nvSpPr>
        <p:spPr bwMode="auto">
          <a:xfrm>
            <a:off x="179388" y="1341438"/>
            <a:ext cx="8964612" cy="537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spcBef>
                <a:spcPts val="800"/>
              </a:spcBef>
              <a:buFontTx/>
              <a:buNone/>
            </a:pPr>
            <a:r>
              <a:rPr lang="sk-SK" altLang="sk-SK" sz="2800" b="1">
                <a:solidFill>
                  <a:srgbClr val="FFFF00"/>
                </a:solidFill>
                <a:ea typeface="SimSun" panose="02010600030101010101" pitchFamily="2" charset="-122"/>
              </a:rPr>
              <a:t>Aj v starobnom dôchodkovom sporení bude uplatňovaná solidarita.</a:t>
            </a:r>
            <a:r>
              <a:rPr lang="sk-SK" altLang="sk-SK" sz="2800">
                <a:solidFill>
                  <a:srgbClr val="FFFF00"/>
                </a:solidFill>
                <a:ea typeface="SimSun" panose="02010600030101010101" pitchFamily="2" charset="-122"/>
              </a:rPr>
              <a:t> Po „poistení dôchodku“, čiže po kúpe dôchodku z komerčnej poisťovne sa samozrejme kalkuluje s tým, že dôchodky tých, čo budú žiť dlhšie, ako je predpokladaný vek dožitia v kalkulačnom modeli budú financované z peňazí ušetrených z nevyplatených dôchodkov tých, ktorí budú žiť kratšie ako predpokladá model.</a:t>
            </a:r>
          </a:p>
          <a:p>
            <a:pPr>
              <a:spcBef>
                <a:spcPts val="800"/>
              </a:spcBef>
              <a:buFontTx/>
              <a:buNone/>
            </a:pPr>
            <a:r>
              <a:rPr lang="sk-SK" altLang="sk-SK" sz="2400">
                <a:solidFill>
                  <a:srgbClr val="FFFF00"/>
                </a:solidFill>
                <a:ea typeface="SimSun" panose="02010600030101010101" pitchFamily="2" charset="-122"/>
              </a:rPr>
              <a:t>Pri tvorbe pravidiel pre tzv. II. pilier chcelo MPSVR vylúčiť vyplácanie pozostalostných dôchodkov. Inak povedané sporitelia v DSS budú solidarizovať s dlhšie žijúcimi poistencami, ale s vlastnými pozostalými by podľa návrhu MPSVR nemali.</a:t>
            </a:r>
          </a:p>
        </p:txBody>
      </p:sp>
      <p:sp>
        <p:nvSpPr>
          <p:cNvPr id="53251" name="Text Box 2"/>
          <p:cNvSpPr txBox="1">
            <a:spLocks noChangeArrowheads="1"/>
          </p:cNvSpPr>
          <p:nvPr/>
        </p:nvSpPr>
        <p:spPr bwMode="auto">
          <a:xfrm>
            <a:off x="0" y="188913"/>
            <a:ext cx="9144000"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75000"/>
              </a:lnSpc>
              <a:spcBef>
                <a:spcPct val="0"/>
              </a:spcBef>
              <a:buFontTx/>
              <a:buNone/>
            </a:pPr>
            <a:r>
              <a:rPr lang="sk-SK" altLang="sk-SK" sz="3600" b="1">
                <a:solidFill>
                  <a:srgbClr val="FF9900"/>
                </a:solidFill>
                <a:ea typeface="SimSun" panose="02010600030101010101" pitchFamily="2" charset="-122"/>
              </a:rPr>
              <a:t>Solidarita v II. pilieri</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1"/>
          <p:cNvSpPr txBox="1">
            <a:spLocks noChangeArrowheads="1"/>
          </p:cNvSpPr>
          <p:nvPr/>
        </p:nvSpPr>
        <p:spPr bwMode="auto">
          <a:xfrm>
            <a:off x="0" y="1341438"/>
            <a:ext cx="9144000" cy="53721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7429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a:spcBef>
                <a:spcPts val="800"/>
              </a:spcBef>
              <a:buFontTx/>
              <a:buNone/>
            </a:pPr>
            <a:r>
              <a:rPr lang="sk-SK" altLang="sk-SK" sz="2800" b="1">
                <a:solidFill>
                  <a:srgbClr val="FFFF00"/>
                </a:solidFill>
                <a:ea typeface="SimSun" panose="02010600030101010101" pitchFamily="2" charset="-122"/>
              </a:rPr>
              <a:t>Solidarita vyššie príjmových s nižšie príjmovými v II. pilieri </a:t>
            </a:r>
            <a:r>
              <a:rPr lang="sk-SK" altLang="sk-SK" sz="2800">
                <a:solidFill>
                  <a:srgbClr val="FFFF00"/>
                </a:solidFill>
                <a:ea typeface="SimSun" panose="02010600030101010101" pitchFamily="2" charset="-122"/>
              </a:rPr>
              <a:t>začína hneď pri poplatkoch za prevod poistného do DSS a za správu účtu a investovanie. Keďže sa výška týchto administratívnych poplatkov určuje ako percento z odvodu, resp. z majetku na účte, automaticky platí viac ten, kto viac odvádza a kto naakumuloval na svojom účte väčší majetok. </a:t>
            </a:r>
          </a:p>
          <a:p>
            <a:pPr>
              <a:spcBef>
                <a:spcPts val="800"/>
              </a:spcBef>
              <a:buFontTx/>
              <a:buNone/>
            </a:pPr>
            <a:r>
              <a:rPr lang="sk-SK" altLang="sk-SK" sz="2800">
                <a:solidFill>
                  <a:srgbClr val="FFFF00"/>
                </a:solidFill>
                <a:ea typeface="SimSun" panose="02010600030101010101" pitchFamily="2" charset="-122"/>
              </a:rPr>
              <a:t>Odvody do II. piliera spôsobujú v deficitnom PAYG systéme ešte väčší deficit a všetky štáty (východoeurópske) s II. pilierom pristúpili k redukcii odvodov, hoci ich mali nižšie ako Slovensko. Slovinsko nikdy II. p. nezaviedlo, Maďarsko a ČR II. pilier zrušili úplne.</a:t>
            </a:r>
          </a:p>
        </p:txBody>
      </p:sp>
      <p:sp>
        <p:nvSpPr>
          <p:cNvPr id="55299" name="Text Box 2"/>
          <p:cNvSpPr txBox="1">
            <a:spLocks noChangeArrowheads="1"/>
          </p:cNvSpPr>
          <p:nvPr/>
        </p:nvSpPr>
        <p:spPr bwMode="auto">
          <a:xfrm>
            <a:off x="0" y="188913"/>
            <a:ext cx="9144000"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75000"/>
              </a:lnSpc>
              <a:spcBef>
                <a:spcPct val="0"/>
              </a:spcBef>
              <a:buFontTx/>
              <a:buNone/>
            </a:pPr>
            <a:r>
              <a:rPr lang="sk-SK" altLang="sk-SK" b="1">
                <a:solidFill>
                  <a:srgbClr val="FF9900"/>
                </a:solidFill>
                <a:ea typeface="SimSun" panose="02010600030101010101" pitchFamily="2" charset="-122"/>
              </a:rPr>
              <a:t>Solidarita v II. pilieri - pokračovanie</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4294967295"/>
          </p:nvPr>
        </p:nvSpPr>
        <p:spPr>
          <a:xfrm>
            <a:off x="250825" y="1295400"/>
            <a:ext cx="8893175" cy="5181600"/>
          </a:xfrm>
        </p:spPr>
        <p:txBody>
          <a:bodyPr/>
          <a:lstStyle/>
          <a:p>
            <a:pPr marL="609600" indent="-609600">
              <a:lnSpc>
                <a:spcPct val="75000"/>
              </a:lnSpc>
              <a:buFontTx/>
              <a:buNone/>
            </a:pPr>
            <a:endParaRPr lang="sk-SK" altLang="sk-SK" dirty="0"/>
          </a:p>
          <a:p>
            <a:pPr marL="609600" indent="-609600">
              <a:lnSpc>
                <a:spcPct val="75000"/>
              </a:lnSpc>
              <a:buFontTx/>
              <a:buNone/>
            </a:pPr>
            <a:endParaRPr lang="sk-SK" altLang="sk-SK" dirty="0"/>
          </a:p>
          <a:p>
            <a:pPr marL="609600" indent="-609600">
              <a:lnSpc>
                <a:spcPct val="75000"/>
              </a:lnSpc>
              <a:buFontTx/>
              <a:buNone/>
            </a:pPr>
            <a:endParaRPr lang="sk-SK" altLang="sk-SK" sz="4000" b="1" dirty="0">
              <a:solidFill>
                <a:srgbClr val="FFFF00"/>
              </a:solidFill>
            </a:endParaRPr>
          </a:p>
          <a:p>
            <a:pPr marL="609600" indent="-609600" algn="ctr">
              <a:lnSpc>
                <a:spcPct val="75000"/>
              </a:lnSpc>
              <a:buFontTx/>
              <a:buNone/>
            </a:pPr>
            <a:r>
              <a:rPr lang="sk-SK" altLang="sk-SK" sz="4000" b="1" dirty="0">
                <a:solidFill>
                  <a:srgbClr val="FFFF00"/>
                </a:solidFill>
              </a:rPr>
              <a:t>Doplnkové dôchodkové sporenie</a:t>
            </a:r>
          </a:p>
          <a:p>
            <a:pPr marL="609600" indent="-609600" algn="ctr">
              <a:lnSpc>
                <a:spcPct val="75000"/>
              </a:lnSpc>
              <a:buFontTx/>
              <a:buNone/>
            </a:pPr>
            <a:r>
              <a:rPr lang="sk-SK" altLang="sk-SK" sz="4000" b="1" dirty="0">
                <a:solidFill>
                  <a:srgbClr val="FFFF00"/>
                </a:solidFill>
              </a:rPr>
              <a:t>tzv. III. pilier</a:t>
            </a:r>
            <a:r>
              <a:rPr lang="sk-SK" altLang="sk-SK" sz="4000" dirty="0">
                <a:solidFill>
                  <a:srgbClr val="FFFF00"/>
                </a:solidFill>
              </a:rPr>
              <a:t> </a:t>
            </a:r>
          </a:p>
          <a:p>
            <a:pPr marL="609600" indent="-609600"/>
            <a:endParaRPr lang="cs-CZ" altLang="sk-SK" sz="4000" dirty="0">
              <a:solidFill>
                <a:srgbClr val="FFFF00"/>
              </a:solidFill>
            </a:endParaRPr>
          </a:p>
        </p:txBody>
      </p:sp>
      <p:sp>
        <p:nvSpPr>
          <p:cNvPr id="28675" name="Rectangle 3"/>
          <p:cNvSpPr>
            <a:spLocks noGrp="1" noChangeArrowheads="1"/>
          </p:cNvSpPr>
          <p:nvPr>
            <p:ph type="title" idx="4294967295"/>
          </p:nvPr>
        </p:nvSpPr>
        <p:spPr>
          <a:xfrm>
            <a:off x="250825" y="476250"/>
            <a:ext cx="8610600" cy="649288"/>
          </a:xfrm>
        </p:spPr>
        <p:txBody>
          <a:bodyPr/>
          <a:lstStyle/>
          <a:p>
            <a:pPr>
              <a:lnSpc>
                <a:spcPct val="75000"/>
              </a:lnSpc>
            </a:pPr>
            <a:endParaRPr lang="cs-CZ" altLang="sk-SK" sz="4000" b="1">
              <a:solidFill>
                <a:schemeClr val="accent1"/>
              </a:solidFill>
            </a:endParaRPr>
          </a:p>
        </p:txBody>
      </p:sp>
    </p:spTree>
    <p:extLst>
      <p:ext uri="{BB962C8B-B14F-4D97-AF65-F5344CB8AC3E}">
        <p14:creationId xmlns:p14="http://schemas.microsoft.com/office/powerpoint/2010/main" val="365726342"/>
      </p:ext>
    </p:extLst>
  </p:cSld>
  <p:clrMapOvr>
    <a:masterClrMapping/>
  </p:clrMapOvr>
  <p:transition>
    <p:zoom/>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r>
              <a:rPr lang="sk-SK" altLang="sk-SK" sz="2800" b="1">
                <a:solidFill>
                  <a:srgbClr val="FFFF00"/>
                </a:solidFill>
                <a:ea typeface="SimSun" panose="02010600030101010101" pitchFamily="2" charset="-122"/>
              </a:rPr>
              <a:t>Zákon č. 650/2004 Z. z.  - novelizácia od 1.1.2014,</a:t>
            </a:r>
          </a:p>
          <a:p>
            <a:pPr lvl="2">
              <a:spcBef>
                <a:spcPct val="0"/>
              </a:spcBef>
              <a:buClr>
                <a:srgbClr val="000000"/>
              </a:buClr>
              <a:buFontTx/>
              <a:buChar char="-"/>
            </a:pPr>
            <a:r>
              <a:rPr lang="sk-SK" altLang="sk-SK" sz="2800">
                <a:solidFill>
                  <a:srgbClr val="FFFF00"/>
                </a:solidFill>
              </a:rPr>
              <a:t>- </a:t>
            </a:r>
            <a:r>
              <a:rPr lang="sk-SK" altLang="sk-SK" sz="2800">
                <a:solidFill>
                  <a:srgbClr val="FFFF00"/>
                </a:solidFill>
                <a:ea typeface="SimSun" panose="02010600030101010101" pitchFamily="2" charset="-122"/>
              </a:rPr>
              <a:t>výrazné sprísnenie podmienok na výplatu dávok, </a:t>
            </a:r>
          </a:p>
          <a:p>
            <a:pPr lvl="2">
              <a:spcBef>
                <a:spcPct val="0"/>
              </a:spcBef>
              <a:buClr>
                <a:srgbClr val="000000"/>
              </a:buClr>
              <a:buFontTx/>
              <a:buChar char="-"/>
            </a:pPr>
            <a:r>
              <a:rPr lang="sk-SK" altLang="sk-SK" sz="2800">
                <a:solidFill>
                  <a:srgbClr val="FFFF00"/>
                </a:solidFill>
              </a:rPr>
              <a:t>- </a:t>
            </a:r>
            <a:r>
              <a:rPr lang="sk-SK" altLang="sk-SK" sz="2800">
                <a:solidFill>
                  <a:srgbClr val="FFFF00"/>
                </a:solidFill>
                <a:ea typeface="SimSun" panose="02010600030101010101" pitchFamily="2" charset="-122"/>
              </a:rPr>
              <a:t>opätovné zavedenie daňovej úľavy </a:t>
            </a:r>
            <a:r>
              <a:rPr lang="sk-SK" altLang="sk-SK">
                <a:solidFill>
                  <a:srgbClr val="FFFF00"/>
                </a:solidFill>
                <a:ea typeface="SimSun" panose="02010600030101010101" pitchFamily="2" charset="-122"/>
              </a:rPr>
              <a:t>– zníženie </a:t>
            </a:r>
            <a:r>
              <a:rPr lang="en-GB" altLang="sk-SK">
                <a:solidFill>
                  <a:srgbClr val="FFFF00"/>
                </a:solidFill>
                <a:ea typeface="SimSun" panose="02010600030101010101" pitchFamily="2" charset="-122"/>
              </a:rPr>
              <a:t>základ</a:t>
            </a:r>
            <a:r>
              <a:rPr lang="sk-SK" altLang="sk-SK">
                <a:solidFill>
                  <a:srgbClr val="FFFF00"/>
                </a:solidFill>
                <a:ea typeface="SimSun" panose="02010600030101010101" pitchFamily="2" charset="-122"/>
              </a:rPr>
              <a:t>u</a:t>
            </a:r>
            <a:r>
              <a:rPr lang="en-GB" altLang="sk-SK">
                <a:solidFill>
                  <a:srgbClr val="FFFF00"/>
                </a:solidFill>
                <a:ea typeface="SimSun" panose="02010600030101010101" pitchFamily="2" charset="-122"/>
              </a:rPr>
              <a:t> dane o zaplatené príspevky do sumy 180 eur</a:t>
            </a:r>
            <a:r>
              <a:rPr lang="sk-SK" altLang="sk-SK">
                <a:solidFill>
                  <a:srgbClr val="FFFF00"/>
                </a:solidFill>
                <a:ea typeface="SimSun" panose="02010600030101010101" pitchFamily="2" charset="-122"/>
              </a:rPr>
              <a:t>o</a:t>
            </a:r>
            <a:r>
              <a:rPr lang="en-GB" altLang="sk-SK">
                <a:solidFill>
                  <a:srgbClr val="FFFF00"/>
                </a:solidFill>
                <a:ea typeface="SimSun" panose="02010600030101010101" pitchFamily="2" charset="-122"/>
              </a:rPr>
              <a:t> ročne,</a:t>
            </a:r>
            <a:r>
              <a:rPr lang="sk-SK" altLang="sk-SK">
                <a:solidFill>
                  <a:srgbClr val="FFFF00"/>
                </a:solidFill>
                <a:ea typeface="SimSun" panose="02010600030101010101" pitchFamily="2" charset="-122"/>
              </a:rPr>
              <a:t> t. j.zníženie</a:t>
            </a:r>
            <a:r>
              <a:rPr lang="en-GB" altLang="sk-SK">
                <a:solidFill>
                  <a:srgbClr val="FFFF00"/>
                </a:solidFill>
                <a:ea typeface="SimSun" panose="02010600030101010101" pitchFamily="2" charset="-122"/>
              </a:rPr>
              <a:t> da</a:t>
            </a:r>
            <a:r>
              <a:rPr lang="sk-SK" altLang="sk-SK">
                <a:solidFill>
                  <a:srgbClr val="FFFF00"/>
                </a:solidFill>
                <a:ea typeface="SimSun" panose="02010600030101010101" pitchFamily="2" charset="-122"/>
              </a:rPr>
              <a:t>ne</a:t>
            </a:r>
            <a:r>
              <a:rPr lang="en-GB" altLang="sk-SK">
                <a:solidFill>
                  <a:srgbClr val="FFFF00"/>
                </a:solidFill>
                <a:ea typeface="SimSun" panose="02010600030101010101" pitchFamily="2" charset="-122"/>
              </a:rPr>
              <a:t> z príjmov o 34,20 eura</a:t>
            </a:r>
            <a:r>
              <a:rPr lang="sk-SK" altLang="sk-SK">
                <a:solidFill>
                  <a:srgbClr val="FFFF00"/>
                </a:solidFill>
                <a:ea typeface="SimSun" panose="02010600030101010101" pitchFamily="2" charset="-122"/>
              </a:rPr>
              <a:t>,</a:t>
            </a:r>
          </a:p>
          <a:p>
            <a:pPr lvl="2">
              <a:spcBef>
                <a:spcPct val="0"/>
              </a:spcBef>
              <a:buClr>
                <a:srgbClr val="000000"/>
              </a:buClr>
              <a:buFontTx/>
              <a:buChar char="-"/>
            </a:pPr>
            <a:r>
              <a:rPr lang="sk-SK" altLang="sk-SK" sz="2800">
                <a:solidFill>
                  <a:srgbClr val="FFFF00"/>
                </a:solidFill>
              </a:rPr>
              <a:t>- </a:t>
            </a:r>
            <a:r>
              <a:rPr lang="sk-SK" altLang="sk-SK" sz="2800">
                <a:solidFill>
                  <a:srgbClr val="FFFF00"/>
                </a:solidFill>
                <a:ea typeface="SimSun" panose="02010600030101010101" pitchFamily="2" charset="-122"/>
              </a:rPr>
              <a:t>do novelizovaného systému prestúpilo cca 500 klientov</a:t>
            </a:r>
            <a:r>
              <a:rPr lang="sk-SK" altLang="sk-SK" sz="2800">
                <a:solidFill>
                  <a:srgbClr val="FFFF00"/>
                </a:solidFill>
              </a:rPr>
              <a:t>. </a:t>
            </a:r>
          </a:p>
          <a:p>
            <a:pPr lvl="2">
              <a:spcBef>
                <a:spcPct val="0"/>
              </a:spcBef>
              <a:buClr>
                <a:srgbClr val="000000"/>
              </a:buClr>
              <a:buFont typeface="Times New Roman" panose="02020603050405020304" pitchFamily="18" charset="0"/>
              <a:buNone/>
            </a:pPr>
            <a:r>
              <a:rPr lang="sk-SK" altLang="sk-SK" sz="2800">
                <a:solidFill>
                  <a:srgbClr val="FFFF00"/>
                </a:solidFill>
                <a:ea typeface="SimSun" panose="02010600030101010101" pitchFamily="2" charset="-122"/>
              </a:rPr>
              <a:t>Od októbra 2013 odišlo zo systému formou jednorazových platieb viac ako </a:t>
            </a:r>
            <a:r>
              <a:rPr lang="sk-SK" altLang="sk-SK" sz="2800" b="1">
                <a:solidFill>
                  <a:srgbClr val="FFFF00"/>
                </a:solidFill>
                <a:ea typeface="SimSun" panose="02010600030101010101" pitchFamily="2" charset="-122"/>
              </a:rPr>
              <a:t>38 miliónov euro,</a:t>
            </a:r>
          </a:p>
          <a:p>
            <a:pPr lvl="1">
              <a:spcBef>
                <a:spcPct val="0"/>
              </a:spcBef>
              <a:buClr>
                <a:srgbClr val="000000"/>
              </a:buClr>
              <a:buFontTx/>
              <a:buChar char="-"/>
            </a:pPr>
            <a:r>
              <a:rPr lang="sk-SK" altLang="sk-SK">
                <a:solidFill>
                  <a:srgbClr val="FFFF00"/>
                </a:solidFill>
                <a:ea typeface="SimSun" panose="02010600030101010101" pitchFamily="2" charset="-122"/>
              </a:rPr>
              <a:t>Systém funguje15 rokov;</a:t>
            </a:r>
          </a:p>
          <a:p>
            <a:pPr lvl="1">
              <a:spcBef>
                <a:spcPct val="0"/>
              </a:spcBef>
              <a:buClr>
                <a:srgbClr val="000000"/>
              </a:buClr>
              <a:buFontTx/>
              <a:buChar char="-"/>
            </a:pPr>
            <a:r>
              <a:rPr lang="sk-SK" altLang="sk-SK">
                <a:solidFill>
                  <a:srgbClr val="FFFF00"/>
                </a:solidFill>
                <a:ea typeface="SimSun" panose="02010600030101010101" pitchFamily="2" charset="-122"/>
              </a:rPr>
              <a:t>Doteraz vyplatených vyše 500 miliónov euro  na dávkach.</a:t>
            </a:r>
          </a:p>
          <a:p>
            <a:pPr lvl="1">
              <a:spcBef>
                <a:spcPct val="0"/>
              </a:spcBef>
              <a:buClr>
                <a:srgbClr val="000000"/>
              </a:buClr>
              <a:buFont typeface="Times New Roman" panose="02020603050405020304" pitchFamily="18" charset="0"/>
              <a:buNone/>
            </a:pPr>
            <a:endParaRPr lang="sk-SK" altLang="sk-SK" sz="1400">
              <a:solidFill>
                <a:srgbClr val="FFFF00"/>
              </a:solidFill>
              <a:ea typeface="SimSun" panose="02010600030101010101" pitchFamily="2" charset="-122"/>
            </a:endParaRPr>
          </a:p>
          <a:p>
            <a:pPr>
              <a:spcBef>
                <a:spcPct val="0"/>
              </a:spcBef>
              <a:buFontTx/>
              <a:buNone/>
            </a:pPr>
            <a:endParaRPr lang="sk-SK" altLang="sk-SK" sz="2800">
              <a:solidFill>
                <a:srgbClr val="FFFF00"/>
              </a:solidFill>
              <a:ea typeface="SimSun" panose="02010600030101010101" pitchFamily="2" charset="-122"/>
            </a:endParaRPr>
          </a:p>
        </p:txBody>
      </p:sp>
      <p:sp>
        <p:nvSpPr>
          <p:cNvPr id="60419"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a:solidFill>
                <a:srgbClr val="FFC000"/>
              </a:solidFill>
            </a:endParaRPr>
          </a:p>
          <a:p>
            <a:pPr algn="ctr">
              <a:spcBef>
                <a:spcPct val="0"/>
              </a:spcBef>
              <a:buFontTx/>
              <a:buNone/>
            </a:pPr>
            <a:r>
              <a:rPr lang="sk-SK" altLang="sk-SK" sz="3600" b="1">
                <a:solidFill>
                  <a:srgbClr val="FFC000"/>
                </a:solidFill>
              </a:rPr>
              <a:t>Doplnkové dôchodkové sporenie </a:t>
            </a:r>
          </a:p>
          <a:p>
            <a:pPr algn="ctr">
              <a:spcBef>
                <a:spcPct val="0"/>
              </a:spcBef>
              <a:buFontTx/>
              <a:buNone/>
            </a:pPr>
            <a:r>
              <a:rPr lang="sk-SK" altLang="sk-SK" sz="2400">
                <a:solidFill>
                  <a:srgbClr val="FFC000"/>
                </a:solidFill>
              </a:rPr>
              <a:t> dobrovoľná forma  vytvárania si kapitálových rezerv na dôchodok </a:t>
            </a:r>
          </a:p>
          <a:p>
            <a:pPr lvl="1" algn="ctr">
              <a:spcBef>
                <a:spcPct val="0"/>
              </a:spcBef>
              <a:buFontTx/>
              <a:buChar char="•"/>
            </a:pPr>
            <a:endParaRPr lang="en-GB" altLang="sk-SK" sz="3600">
              <a:solidFill>
                <a:srgbClr val="FFCC66"/>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ext Box 1"/>
          <p:cNvSpPr txBox="1">
            <a:spLocks noChangeArrowheads="1"/>
          </p:cNvSpPr>
          <p:nvPr/>
        </p:nvSpPr>
        <p:spPr bwMode="auto">
          <a:xfrm>
            <a:off x="107950" y="836613"/>
            <a:ext cx="9036050" cy="56927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1pPr>
            <a:lvl2pPr marL="13335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2pPr>
            <a:lvl3pPr marL="5334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3pPr>
            <a:lvl4pP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4pPr>
            <a:lvl5pP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bg1"/>
                </a:solidFill>
                <a:latin typeface="Times New Roman" pitchFamily="18" charset="0"/>
                <a:ea typeface="SimSun" charset="-122"/>
              </a:defRPr>
            </a:lvl9pPr>
          </a:lstStyle>
          <a:p>
            <a:pPr lvl="1" indent="-285750" defTabSz="449263">
              <a:lnSpc>
                <a:spcPts val="2500"/>
              </a:lnSpc>
              <a:buSzPct val="100000"/>
              <a:buFont typeface="Times New Roman" panose="02020603050405020304" pitchFamily="18" charset="0"/>
              <a:buNone/>
              <a:defRPr/>
            </a:pPr>
            <a:r>
              <a:rPr lang="sk-SK" b="1" dirty="0">
                <a:solidFill>
                  <a:srgbClr val="FFFF00"/>
                </a:solidFill>
              </a:rPr>
              <a:t>a) doplnkový starobný dôchodok</a:t>
            </a:r>
            <a:r>
              <a:rPr lang="sk-SK" dirty="0">
                <a:solidFill>
                  <a:srgbClr val="FFFF00"/>
                </a:solidFill>
              </a:rPr>
              <a:t>, a to vo forme</a:t>
            </a:r>
            <a:br>
              <a:rPr lang="sk-SK" dirty="0">
                <a:solidFill>
                  <a:srgbClr val="FFFF00"/>
                </a:solidFill>
              </a:rPr>
            </a:br>
            <a:r>
              <a:rPr lang="sk-SK" dirty="0">
                <a:solidFill>
                  <a:srgbClr val="FFFF00"/>
                </a:solidFill>
              </a:rPr>
              <a:t>-</a:t>
            </a:r>
            <a:r>
              <a:rPr lang="sk-SK" sz="2400" dirty="0">
                <a:solidFill>
                  <a:srgbClr val="FFFF00"/>
                </a:solidFill>
              </a:rPr>
              <a:t> </a:t>
            </a:r>
            <a:r>
              <a:rPr lang="sk-SK" sz="2400" b="1" dirty="0">
                <a:solidFill>
                  <a:srgbClr val="FFFF00"/>
                </a:solidFill>
              </a:rPr>
              <a:t>doživotného </a:t>
            </a:r>
            <a:r>
              <a:rPr lang="sk-SK" sz="2400" dirty="0">
                <a:solidFill>
                  <a:srgbClr val="FFFF00"/>
                </a:solidFill>
              </a:rPr>
              <a:t>doplnkového starobného dôchodku, </a:t>
            </a:r>
            <a:br>
              <a:rPr lang="sk-SK" sz="2400" dirty="0">
                <a:solidFill>
                  <a:srgbClr val="FFFF00"/>
                </a:solidFill>
              </a:rPr>
            </a:br>
            <a:r>
              <a:rPr lang="sk-SK" sz="2400" dirty="0">
                <a:solidFill>
                  <a:srgbClr val="FFFF00"/>
                </a:solidFill>
              </a:rPr>
              <a:t>- </a:t>
            </a:r>
            <a:r>
              <a:rPr lang="sk-SK" sz="2400" b="1" dirty="0">
                <a:solidFill>
                  <a:srgbClr val="FFFF00"/>
                </a:solidFill>
              </a:rPr>
              <a:t>dočasného </a:t>
            </a:r>
            <a:r>
              <a:rPr lang="sk-SK" sz="2400" dirty="0">
                <a:solidFill>
                  <a:srgbClr val="FFFF00"/>
                </a:solidFill>
              </a:rPr>
              <a:t>doplnkového starobného dôchodku – najmenej 5 rokov, </a:t>
            </a:r>
            <a:br>
              <a:rPr lang="sk-SK" sz="2400" dirty="0">
                <a:solidFill>
                  <a:srgbClr val="FFFF00"/>
                </a:solidFill>
              </a:rPr>
            </a:br>
            <a:r>
              <a:rPr lang="en-GB" dirty="0" err="1">
                <a:solidFill>
                  <a:srgbClr val="FFC000"/>
                </a:solidFill>
              </a:rPr>
              <a:t>Podmienky</a:t>
            </a:r>
            <a:r>
              <a:rPr lang="en-GB" dirty="0">
                <a:solidFill>
                  <a:srgbClr val="FFC000"/>
                </a:solidFill>
              </a:rPr>
              <a:t> </a:t>
            </a:r>
            <a:r>
              <a:rPr lang="en-GB" dirty="0" err="1">
                <a:solidFill>
                  <a:srgbClr val="FFC000"/>
                </a:solidFill>
              </a:rPr>
              <a:t>vyplácania</a:t>
            </a:r>
            <a:r>
              <a:rPr lang="sk-SK" dirty="0">
                <a:solidFill>
                  <a:srgbClr val="FFC000"/>
                </a:solidFill>
              </a:rPr>
              <a:t> </a:t>
            </a:r>
            <a:r>
              <a:rPr lang="sk-SK" sz="2400" dirty="0">
                <a:solidFill>
                  <a:srgbClr val="FFC000"/>
                </a:solidFill>
              </a:rPr>
              <a:t>– vznik nároku na starobný, predčasný starobný dôchodok, alebo 62 rokov veku.</a:t>
            </a:r>
            <a:endParaRPr lang="en-GB" sz="2400" dirty="0">
              <a:solidFill>
                <a:srgbClr val="FFC000"/>
              </a:solidFill>
            </a:endParaRPr>
          </a:p>
          <a:p>
            <a:pPr marL="0" lvl="1" defTabSz="449263">
              <a:lnSpc>
                <a:spcPts val="2500"/>
              </a:lnSpc>
              <a:buSzPct val="100000"/>
              <a:buFont typeface="Times New Roman" panose="02020603050405020304" pitchFamily="18" charset="0"/>
              <a:buNone/>
              <a:defRPr/>
            </a:pPr>
            <a:br>
              <a:rPr lang="sk-SK" sz="2400" dirty="0">
                <a:solidFill>
                  <a:srgbClr val="FFC000"/>
                </a:solidFill>
              </a:rPr>
            </a:br>
            <a:r>
              <a:rPr lang="sk-SK" b="1" dirty="0">
                <a:solidFill>
                  <a:srgbClr val="FFFF00"/>
                </a:solidFill>
              </a:rPr>
              <a:t>b) doplnkový výsluhový dôchodok</a:t>
            </a:r>
            <a:r>
              <a:rPr lang="sk-SK" dirty="0">
                <a:solidFill>
                  <a:srgbClr val="FFFF00"/>
                </a:solidFill>
              </a:rPr>
              <a:t>, a to vo forme</a:t>
            </a:r>
            <a:br>
              <a:rPr lang="sk-SK" dirty="0">
                <a:solidFill>
                  <a:srgbClr val="FFFF00"/>
                </a:solidFill>
              </a:rPr>
            </a:br>
            <a:r>
              <a:rPr lang="sk-SK" sz="2400" dirty="0">
                <a:solidFill>
                  <a:srgbClr val="FFFF00"/>
                </a:solidFill>
              </a:rPr>
              <a:t>- </a:t>
            </a:r>
            <a:r>
              <a:rPr lang="sk-SK" sz="2400" b="1" dirty="0">
                <a:solidFill>
                  <a:srgbClr val="FFFF00"/>
                </a:solidFill>
              </a:rPr>
              <a:t>doživotného </a:t>
            </a:r>
            <a:r>
              <a:rPr lang="sk-SK" sz="2400" dirty="0">
                <a:solidFill>
                  <a:srgbClr val="FFFF00"/>
                </a:solidFill>
              </a:rPr>
              <a:t>doplnkového výsluhového dôchodku, </a:t>
            </a:r>
            <a:br>
              <a:rPr lang="sk-SK" sz="2400" dirty="0">
                <a:solidFill>
                  <a:srgbClr val="FFFF00"/>
                </a:solidFill>
              </a:rPr>
            </a:br>
            <a:r>
              <a:rPr lang="sk-SK" sz="2400" dirty="0">
                <a:solidFill>
                  <a:srgbClr val="FFFF00"/>
                </a:solidFill>
              </a:rPr>
              <a:t>- </a:t>
            </a:r>
            <a:r>
              <a:rPr lang="sk-SK" sz="2400" b="1" dirty="0">
                <a:solidFill>
                  <a:srgbClr val="FFFF00"/>
                </a:solidFill>
              </a:rPr>
              <a:t>dočasného </a:t>
            </a:r>
            <a:r>
              <a:rPr lang="sk-SK" sz="2400" dirty="0">
                <a:solidFill>
                  <a:srgbClr val="FFFF00"/>
                </a:solidFill>
              </a:rPr>
              <a:t>doplnkového výsluhového dôchodku – najmenej 5 rokov, </a:t>
            </a:r>
            <a:br>
              <a:rPr lang="sk-SK" sz="2400" dirty="0">
                <a:solidFill>
                  <a:srgbClr val="FFFF00"/>
                </a:solidFill>
              </a:rPr>
            </a:br>
            <a:r>
              <a:rPr lang="en-GB" dirty="0" err="1">
                <a:solidFill>
                  <a:srgbClr val="FFC000"/>
                </a:solidFill>
              </a:rPr>
              <a:t>Podmienky</a:t>
            </a:r>
            <a:r>
              <a:rPr lang="en-GB" dirty="0">
                <a:solidFill>
                  <a:srgbClr val="FFC000"/>
                </a:solidFill>
              </a:rPr>
              <a:t> </a:t>
            </a:r>
            <a:r>
              <a:rPr lang="en-GB" dirty="0" err="1">
                <a:solidFill>
                  <a:srgbClr val="FFC000"/>
                </a:solidFill>
              </a:rPr>
              <a:t>vyplácania</a:t>
            </a:r>
            <a:r>
              <a:rPr lang="sk-SK" dirty="0">
                <a:solidFill>
                  <a:srgbClr val="FFC000"/>
                </a:solidFill>
              </a:rPr>
              <a:t> </a:t>
            </a:r>
            <a:r>
              <a:rPr lang="sk-SK" sz="2400" dirty="0">
                <a:solidFill>
                  <a:srgbClr val="FFC000"/>
                </a:solidFill>
              </a:rPr>
              <a:t>– najmenej 10 rokov zamestnávateľ platil príspevky a 55 rokov veku. Povinne poistení zamestnanci v 3. a 4. kategórii zdravotného rizika.</a:t>
            </a:r>
          </a:p>
          <a:p>
            <a:pPr marL="0" lvl="1" defTabSz="449263">
              <a:lnSpc>
                <a:spcPts val="2500"/>
              </a:lnSpc>
              <a:buSzPct val="100000"/>
              <a:buFont typeface="Times New Roman" panose="02020603050405020304" pitchFamily="18" charset="0"/>
              <a:buNone/>
              <a:defRPr/>
            </a:pPr>
            <a:br>
              <a:rPr lang="sk-SK" sz="2400" dirty="0">
                <a:solidFill>
                  <a:srgbClr val="FFFF00"/>
                </a:solidFill>
              </a:rPr>
            </a:br>
            <a:r>
              <a:rPr lang="sk-SK" b="1" dirty="0">
                <a:solidFill>
                  <a:srgbClr val="FFFF00"/>
                </a:solidFill>
              </a:rPr>
              <a:t>c) jednorazové vyrovnanie, predčasný výber</a:t>
            </a:r>
          </a:p>
          <a:p>
            <a:pPr marL="0" lvl="1" defTabSz="449263">
              <a:lnSpc>
                <a:spcPts val="2500"/>
              </a:lnSpc>
              <a:buSzPct val="100000"/>
              <a:buFont typeface="Times New Roman" panose="02020603050405020304" pitchFamily="18" charset="0"/>
              <a:buNone/>
              <a:defRPr/>
            </a:pPr>
            <a:r>
              <a:rPr lang="en-GB" dirty="0" err="1">
                <a:solidFill>
                  <a:srgbClr val="FFC000"/>
                </a:solidFill>
              </a:rPr>
              <a:t>Podmienky</a:t>
            </a:r>
            <a:r>
              <a:rPr lang="en-GB" dirty="0">
                <a:solidFill>
                  <a:srgbClr val="FFC000"/>
                </a:solidFill>
              </a:rPr>
              <a:t> </a:t>
            </a:r>
            <a:r>
              <a:rPr lang="en-GB" dirty="0" err="1">
                <a:solidFill>
                  <a:srgbClr val="FFC000"/>
                </a:solidFill>
              </a:rPr>
              <a:t>vyplácania</a:t>
            </a:r>
            <a:r>
              <a:rPr lang="sk-SK" dirty="0">
                <a:solidFill>
                  <a:srgbClr val="FFC000"/>
                </a:solidFill>
              </a:rPr>
              <a:t> </a:t>
            </a:r>
            <a:r>
              <a:rPr lang="sk-SK" sz="2400" dirty="0">
                <a:solidFill>
                  <a:srgbClr val="FFC000"/>
                </a:solidFill>
              </a:rPr>
              <a:t>– JV: invalidita, nedostatok prostriedkov na výplatu dôchodku, spoločne s dôchodkom, po smrti oprávneného </a:t>
            </a:r>
            <a:r>
              <a:rPr lang="en-GB" sz="2400" dirty="0" err="1">
                <a:solidFill>
                  <a:srgbClr val="FFC000"/>
                </a:solidFill>
              </a:rPr>
              <a:t>osobe</a:t>
            </a:r>
            <a:r>
              <a:rPr lang="en-GB" sz="2400" dirty="0">
                <a:solidFill>
                  <a:srgbClr val="FFC000"/>
                </a:solidFill>
              </a:rPr>
              <a:t> </a:t>
            </a:r>
            <a:r>
              <a:rPr lang="en-GB" sz="2400" dirty="0" err="1">
                <a:solidFill>
                  <a:srgbClr val="FFC000"/>
                </a:solidFill>
              </a:rPr>
              <a:t>určenej</a:t>
            </a:r>
            <a:r>
              <a:rPr lang="en-GB" sz="2400" dirty="0">
                <a:solidFill>
                  <a:srgbClr val="FFC000"/>
                </a:solidFill>
              </a:rPr>
              <a:t> v </a:t>
            </a:r>
            <a:r>
              <a:rPr lang="en-GB" sz="2400" dirty="0" err="1">
                <a:solidFill>
                  <a:srgbClr val="FFC000"/>
                </a:solidFill>
              </a:rPr>
              <a:t>účastníckej</a:t>
            </a:r>
            <a:r>
              <a:rPr lang="en-GB" sz="2400" dirty="0">
                <a:solidFill>
                  <a:srgbClr val="FFC000"/>
                </a:solidFill>
              </a:rPr>
              <a:t> </a:t>
            </a:r>
            <a:r>
              <a:rPr lang="en-GB" sz="2400" dirty="0" err="1">
                <a:solidFill>
                  <a:srgbClr val="FFC000"/>
                </a:solidFill>
              </a:rPr>
              <a:t>zmluve</a:t>
            </a:r>
            <a:r>
              <a:rPr lang="sk-SK" sz="2400" dirty="0">
                <a:solidFill>
                  <a:srgbClr val="FFC000"/>
                </a:solidFill>
              </a:rPr>
              <a:t>; PV:</a:t>
            </a:r>
            <a:r>
              <a:rPr lang="en-GB" sz="2400" dirty="0">
                <a:solidFill>
                  <a:srgbClr val="FFC000"/>
                </a:solidFill>
              </a:rPr>
              <a:t> </a:t>
            </a:r>
            <a:r>
              <a:rPr lang="sk-SK" sz="2400" dirty="0">
                <a:solidFill>
                  <a:srgbClr val="FFC000"/>
                </a:solidFill>
              </a:rPr>
              <a:t>ak nemá nárok na dôchodok, iba z </a:t>
            </a:r>
            <a:r>
              <a:rPr lang="en-GB" sz="2400" dirty="0" err="1">
                <a:solidFill>
                  <a:srgbClr val="FFC000"/>
                </a:solidFill>
              </a:rPr>
              <a:t>príspevkov</a:t>
            </a:r>
            <a:r>
              <a:rPr lang="en-GB" sz="2400" dirty="0">
                <a:solidFill>
                  <a:srgbClr val="FFC000"/>
                </a:solidFill>
              </a:rPr>
              <a:t> </a:t>
            </a:r>
            <a:r>
              <a:rPr lang="en-GB" sz="2400" dirty="0" err="1">
                <a:solidFill>
                  <a:srgbClr val="FFC000"/>
                </a:solidFill>
              </a:rPr>
              <a:t>zaplatených</a:t>
            </a:r>
            <a:r>
              <a:rPr lang="en-GB" sz="2400" dirty="0">
                <a:solidFill>
                  <a:srgbClr val="FFC000"/>
                </a:solidFill>
              </a:rPr>
              <a:t> </a:t>
            </a:r>
            <a:r>
              <a:rPr lang="en-GB" sz="2400" dirty="0" err="1">
                <a:solidFill>
                  <a:srgbClr val="FFC000"/>
                </a:solidFill>
              </a:rPr>
              <a:t>úča</a:t>
            </a:r>
            <a:r>
              <a:rPr lang="sk-SK" sz="2400" dirty="0" err="1">
                <a:solidFill>
                  <a:srgbClr val="FFC000"/>
                </a:solidFill>
              </a:rPr>
              <a:t>stníkom</a:t>
            </a:r>
            <a:r>
              <a:rPr lang="sk-SK" sz="2400" dirty="0">
                <a:solidFill>
                  <a:srgbClr val="FFC000"/>
                </a:solidFill>
              </a:rPr>
              <a:t> vždy po 10 rokoch;</a:t>
            </a:r>
          </a:p>
          <a:p>
            <a:pPr defTabSz="449263">
              <a:buSzPct val="100000"/>
              <a:defRPr/>
            </a:pPr>
            <a:endParaRPr lang="sk-SK" dirty="0">
              <a:solidFill>
                <a:srgbClr val="FFC000"/>
              </a:solidFill>
            </a:endParaRPr>
          </a:p>
        </p:txBody>
      </p:sp>
      <p:sp>
        <p:nvSpPr>
          <p:cNvPr id="62467" name="Text Box 2"/>
          <p:cNvSpPr txBox="1">
            <a:spLocks noChangeArrowheads="1"/>
          </p:cNvSpPr>
          <p:nvPr/>
        </p:nvSpPr>
        <p:spPr bwMode="auto">
          <a:xfrm>
            <a:off x="0" y="115888"/>
            <a:ext cx="9144000" cy="720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buFontTx/>
              <a:buNone/>
            </a:pPr>
            <a:r>
              <a:rPr lang="sk-SK" altLang="sk-SK" b="1">
                <a:solidFill>
                  <a:srgbClr val="FFFF00"/>
                </a:solidFill>
              </a:rPr>
              <a:t> </a:t>
            </a:r>
            <a:r>
              <a:rPr lang="sk-SK" altLang="sk-SK" sz="3500" b="1">
                <a:solidFill>
                  <a:srgbClr val="FFC000"/>
                </a:solidFill>
              </a:rPr>
              <a:t>Dávky z doplnkového dôchodkového sporenia: </a:t>
            </a:r>
            <a:endParaRPr lang="en-GB" altLang="sk-SK" sz="3500" b="1">
              <a:solidFill>
                <a:srgbClr val="FFC000"/>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endParaRPr lang="sk-SK" altLang="sk-SK" sz="14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lgn="ctr">
              <a:spcBef>
                <a:spcPct val="0"/>
              </a:spcBef>
              <a:buFontTx/>
              <a:buNone/>
            </a:pPr>
            <a:r>
              <a:rPr lang="sk-SK" altLang="sk-SK" sz="3600" b="1" dirty="0">
                <a:solidFill>
                  <a:srgbClr val="FFFF00"/>
                </a:solidFill>
                <a:ea typeface="SimSun" panose="02010600030101010101" pitchFamily="2" charset="-122"/>
              </a:rPr>
              <a:t>Posledné obdobie</a:t>
            </a:r>
          </a:p>
        </p:txBody>
      </p:sp>
      <p:sp>
        <p:nvSpPr>
          <p:cNvPr id="75779"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spcBef>
                <a:spcPct val="0"/>
              </a:spcBef>
              <a:buFontTx/>
              <a:buNone/>
            </a:pPr>
            <a:endParaRPr lang="en-GB" altLang="sk-SK" sz="3600" dirty="0">
              <a:solidFill>
                <a:srgbClr val="FFCC66"/>
              </a:solidFill>
            </a:endParaRPr>
          </a:p>
        </p:txBody>
      </p:sp>
    </p:spTree>
    <p:extLst>
      <p:ext uri="{BB962C8B-B14F-4D97-AF65-F5344CB8AC3E}">
        <p14:creationId xmlns:p14="http://schemas.microsoft.com/office/powerpoint/2010/main" val="3543866507"/>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Text Box 1"/>
          <p:cNvSpPr txBox="1">
            <a:spLocks noChangeArrowheads="1"/>
          </p:cNvSpPr>
          <p:nvPr/>
        </p:nvSpPr>
        <p:spPr bwMode="auto">
          <a:xfrm>
            <a:off x="-108520" y="1772816"/>
            <a:ext cx="9252520" cy="47565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r>
              <a:rPr lang="sk-SK" sz="2800" b="1" dirty="0">
                <a:solidFill>
                  <a:srgbClr val="FFFF00"/>
                </a:solidFill>
                <a:ea typeface="SimSun" panose="02010600030101010101" pitchFamily="2" charset="-122"/>
              </a:rPr>
              <a:t>Dôchodca poberajúci dôchodok v sume</a:t>
            </a:r>
          </a:p>
          <a:p>
            <a:pPr marL="762000" lvl="2" indent="-457200">
              <a:spcBef>
                <a:spcPct val="0"/>
              </a:spcBef>
              <a:buClr>
                <a:srgbClr val="000000"/>
              </a:buClr>
              <a:buFontTx/>
              <a:buChar char="-"/>
            </a:pPr>
            <a:r>
              <a:rPr lang="sk-SK" sz="2800" b="1" dirty="0">
                <a:solidFill>
                  <a:srgbClr val="FFFF00"/>
                </a:solidFill>
                <a:ea typeface="SimSun" panose="02010600030101010101" pitchFamily="2" charset="-122"/>
              </a:rPr>
              <a:t>do 199,48 eura dostane vianočný príspevok a príplatok         vo výške 100 eur </a:t>
            </a:r>
          </a:p>
          <a:p>
            <a:pPr marL="762000" lvl="2" indent="-457200">
              <a:spcBef>
                <a:spcPct val="0"/>
              </a:spcBef>
              <a:buClr>
                <a:srgbClr val="000000"/>
              </a:buClr>
              <a:buFontTx/>
              <a:buChar char="-"/>
            </a:pPr>
            <a:r>
              <a:rPr lang="sk-SK" sz="2800" b="1" dirty="0">
                <a:solidFill>
                  <a:srgbClr val="FFFF00"/>
                </a:solidFill>
                <a:ea typeface="SimSun" panose="02010600030101010101" pitchFamily="2" charset="-122"/>
              </a:rPr>
              <a:t>v rozpätí 199,49 až 547,20 eura dostane vianočný príspevok odstupňovane vo výške 87,25 až 24,67 eura.</a:t>
            </a:r>
          </a:p>
          <a:p>
            <a:pPr marL="762000" lvl="2" indent="-457200">
              <a:spcBef>
                <a:spcPct val="0"/>
              </a:spcBef>
              <a:buClr>
                <a:srgbClr val="000000"/>
              </a:buClr>
              <a:buFontTx/>
              <a:buChar char="-"/>
            </a:pPr>
            <a:endParaRPr lang="sk-SK" sz="2800" b="1" dirty="0">
              <a:solidFill>
                <a:srgbClr val="FFFF00"/>
              </a:solidFill>
              <a:ea typeface="SimSun" panose="02010600030101010101" pitchFamily="2" charset="-122"/>
            </a:endParaRPr>
          </a:p>
          <a:p>
            <a:pPr lvl="2">
              <a:spcBef>
                <a:spcPct val="0"/>
              </a:spcBef>
              <a:buClr>
                <a:srgbClr val="000000"/>
              </a:buClr>
              <a:buNone/>
            </a:pPr>
            <a:r>
              <a:rPr lang="sk-SK" sz="2800" b="1" dirty="0">
                <a:solidFill>
                  <a:srgbClr val="FFFF00"/>
                </a:solidFill>
                <a:ea typeface="SimSun" panose="02010600030101010101" pitchFamily="2" charset="-122"/>
              </a:rPr>
              <a:t>Nárok na vianočný príspevok bude mať asi 700 tis. poberateľov a</a:t>
            </a:r>
          </a:p>
          <a:p>
            <a:pPr lvl="2">
              <a:spcBef>
                <a:spcPct val="0"/>
              </a:spcBef>
              <a:buClr>
                <a:srgbClr val="000000"/>
              </a:buClr>
              <a:buNone/>
            </a:pPr>
            <a:r>
              <a:rPr lang="sk-SK" sz="2800" b="1" dirty="0">
                <a:solidFill>
                  <a:srgbClr val="FFFF00"/>
                </a:solidFill>
                <a:ea typeface="SimSun" panose="02010600030101010101" pitchFamily="2" charset="-122"/>
              </a:rPr>
              <a:t>na príplatok vo výške </a:t>
            </a:r>
            <a:r>
              <a:rPr lang="sk-SK" altLang="sk-SK" sz="2800" b="1" dirty="0">
                <a:solidFill>
                  <a:srgbClr val="FFFF00"/>
                </a:solidFill>
                <a:ea typeface="SimSun" panose="02010600030101010101" pitchFamily="2" charset="-122"/>
              </a:rPr>
              <a:t> 12,74 euro, vznikne nárok 1,2 mil. poberateľom.</a:t>
            </a:r>
          </a:p>
          <a:p>
            <a:pPr marL="762000" lvl="2" indent="-457200">
              <a:spcBef>
                <a:spcPct val="0"/>
              </a:spcBef>
              <a:buClr>
                <a:srgbClr val="000000"/>
              </a:buClr>
              <a:buFontTx/>
              <a:buChar char="-"/>
              <a:defRPr/>
            </a:pPr>
            <a:endParaRPr lang="sk-SK" altLang="sk-SK" sz="2800" dirty="0">
              <a:solidFill>
                <a:srgbClr val="FFFF00"/>
              </a:solidFill>
              <a:ea typeface="SimSun" panose="02010600030101010101" pitchFamily="2" charset="-122"/>
            </a:endParaRPr>
          </a:p>
          <a:p>
            <a:pPr marL="762000" lvl="2" indent="-457200">
              <a:spcBef>
                <a:spcPct val="0"/>
              </a:spcBef>
              <a:buClr>
                <a:srgbClr val="000000"/>
              </a:buClr>
              <a:buFontTx/>
              <a:buChar char="-"/>
            </a:pPr>
            <a:endParaRPr lang="sk-SK" sz="2800" b="1"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p:txBody>
      </p:sp>
      <p:sp>
        <p:nvSpPr>
          <p:cNvPr id="73731"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spcBef>
                <a:spcPct val="0"/>
              </a:spcBef>
              <a:buFontTx/>
              <a:buNone/>
            </a:pPr>
            <a:r>
              <a:rPr lang="sk-SK" altLang="sk-SK" sz="3600" b="1" dirty="0">
                <a:solidFill>
                  <a:srgbClr val="FFC000"/>
                </a:solidFill>
              </a:rPr>
              <a:t>Vianočný príspevok a príplatok v r. 2017</a:t>
            </a:r>
            <a:endParaRPr lang="en-GB" altLang="sk-SK" sz="3600" dirty="0">
              <a:solidFill>
                <a:srgbClr val="FFCC66"/>
              </a:solidFill>
            </a:endParaRPr>
          </a:p>
        </p:txBody>
      </p:sp>
    </p:spTree>
    <p:extLst>
      <p:ext uri="{BB962C8B-B14F-4D97-AF65-F5344CB8AC3E}">
        <p14:creationId xmlns:p14="http://schemas.microsoft.com/office/powerpoint/2010/main" val="3129710336"/>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ext Box 1"/>
          <p:cNvSpPr txBox="1">
            <a:spLocks noChangeArrowheads="1"/>
          </p:cNvSpPr>
          <p:nvPr/>
        </p:nvSpPr>
        <p:spPr bwMode="auto">
          <a:xfrm>
            <a:off x="107950" y="765175"/>
            <a:ext cx="9036050" cy="7656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1pPr>
            <a:lvl2pPr>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2pPr>
            <a:lvl3pPr>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3pPr>
            <a:lvl4pPr marL="1257300">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4pPr>
            <a:lvl5pPr>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5pPr>
            <a:lvl6pPr marL="2514600" indent="-228600" defTabSz="449263" eaLnBrk="0" fontAlgn="base" hangingPunct="0">
              <a:spcBef>
                <a:spcPct val="0"/>
              </a:spcBef>
              <a:spcAft>
                <a:spcPct val="0"/>
              </a:spcAft>
              <a:buClr>
                <a:srgbClr val="000000"/>
              </a:buClr>
              <a:buSzPct val="100000"/>
              <a:buFont typeface="Times New Roman" pitchFamily="18" charset="0"/>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6pPr>
            <a:lvl7pPr marL="2971800" indent="-228600" defTabSz="449263" eaLnBrk="0" fontAlgn="base" hangingPunct="0">
              <a:spcBef>
                <a:spcPct val="0"/>
              </a:spcBef>
              <a:spcAft>
                <a:spcPct val="0"/>
              </a:spcAft>
              <a:buClr>
                <a:srgbClr val="000000"/>
              </a:buClr>
              <a:buSzPct val="100000"/>
              <a:buFont typeface="Times New Roman" pitchFamily="18" charset="0"/>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7pPr>
            <a:lvl8pPr marL="3429000" indent="-228600" defTabSz="449263" eaLnBrk="0" fontAlgn="base" hangingPunct="0">
              <a:spcBef>
                <a:spcPct val="0"/>
              </a:spcBef>
              <a:spcAft>
                <a:spcPct val="0"/>
              </a:spcAft>
              <a:buClr>
                <a:srgbClr val="000000"/>
              </a:buClr>
              <a:buSzPct val="100000"/>
              <a:buFont typeface="Times New Roman" pitchFamily="18" charset="0"/>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8pPr>
            <a:lvl9pPr marL="3886200" indent="-228600" defTabSz="449263" eaLnBrk="0" fontAlgn="base" hangingPunct="0">
              <a:spcBef>
                <a:spcPct val="0"/>
              </a:spcBef>
              <a:spcAft>
                <a:spcPct val="0"/>
              </a:spcAft>
              <a:buClr>
                <a:srgbClr val="000000"/>
              </a:buClr>
              <a:buSzPct val="100000"/>
              <a:buFont typeface="Times New Roman" pitchFamily="18" charset="0"/>
              <a:tabLst>
                <a:tab pos="609600" algn="l"/>
                <a:tab pos="912813" algn="l"/>
                <a:tab pos="1827213" algn="l"/>
                <a:tab pos="2741613" algn="l"/>
                <a:tab pos="3656013" algn="l"/>
                <a:tab pos="4570413" algn="l"/>
                <a:tab pos="5484813" algn="l"/>
                <a:tab pos="6399213" algn="l"/>
                <a:tab pos="7313613" algn="l"/>
                <a:tab pos="8228013" algn="l"/>
                <a:tab pos="9142413" algn="l"/>
                <a:tab pos="10056813" algn="l"/>
              </a:tabLst>
              <a:defRPr sz="2800">
                <a:solidFill>
                  <a:schemeClr val="bg1"/>
                </a:solidFill>
                <a:latin typeface="Times New Roman" pitchFamily="18" charset="0"/>
                <a:ea typeface="SimSun" charset="-122"/>
              </a:defRPr>
            </a:lvl9pPr>
          </a:lstStyle>
          <a:p>
            <a:pPr defTabSz="449263">
              <a:lnSpc>
                <a:spcPct val="75000"/>
              </a:lnSpc>
              <a:spcBef>
                <a:spcPts val="500"/>
              </a:spcBef>
              <a:buSzPct val="100000"/>
              <a:defRPr/>
            </a:pPr>
            <a:r>
              <a:rPr lang="sk-SK" sz="2000" b="1" dirty="0">
                <a:solidFill>
                  <a:srgbClr val="FFFF00"/>
                </a:solidFill>
                <a:latin typeface="Arial CE" pitchFamily="32" charset="0"/>
                <a:cs typeface="Arial CE" pitchFamily="32" charset="0"/>
              </a:rPr>
              <a:t>druh 		platitelia	            	odvody v %</a:t>
            </a:r>
          </a:p>
          <a:p>
            <a:pPr defTabSz="449263">
              <a:lnSpc>
                <a:spcPct val="75000"/>
              </a:lnSpc>
              <a:spcBef>
                <a:spcPts val="500"/>
              </a:spcBef>
              <a:buSzPct val="100000"/>
              <a:defRPr/>
            </a:pPr>
            <a:r>
              <a:rPr lang="sk-SK" sz="2000" b="1" u="sng" dirty="0">
                <a:solidFill>
                  <a:srgbClr val="FFFF00"/>
                </a:solidFill>
                <a:latin typeface="Arial CE" pitchFamily="32" charset="0"/>
                <a:cs typeface="Arial CE" pitchFamily="32" charset="0"/>
              </a:rPr>
              <a:t>poistenia</a:t>
            </a:r>
            <a:r>
              <a:rPr lang="en-US" sz="2000" b="1" u="sng" dirty="0">
                <a:solidFill>
                  <a:srgbClr val="FFFF00"/>
                </a:solidFill>
                <a:latin typeface="Arial CE" pitchFamily="32" charset="0"/>
                <a:cs typeface="Arial CE" pitchFamily="32" charset="0"/>
              </a:rPr>
              <a:t> </a:t>
            </a:r>
            <a:r>
              <a:rPr lang="sk-SK" sz="2000" b="1" u="sng" dirty="0">
                <a:solidFill>
                  <a:srgbClr val="FFFF00"/>
                </a:solidFill>
                <a:latin typeface="Arial CE" pitchFamily="32" charset="0"/>
                <a:cs typeface="Arial CE" pitchFamily="32" charset="0"/>
              </a:rPr>
              <a:t>	poistného	            spolu	     I. pilier    </a:t>
            </a:r>
            <a:r>
              <a:rPr lang="sk-SK" sz="2000" b="1" u="sng" dirty="0" err="1">
                <a:solidFill>
                  <a:srgbClr val="FFFF00"/>
                </a:solidFill>
                <a:latin typeface="Arial CE" pitchFamily="32" charset="0"/>
                <a:cs typeface="Arial CE" pitchFamily="32" charset="0"/>
              </a:rPr>
              <a:t>II.pilier</a:t>
            </a:r>
            <a:endParaRPr lang="sk-SK" sz="2000" b="1" u="sng" dirty="0">
              <a:solidFill>
                <a:srgbClr val="FFFF00"/>
              </a:solidFill>
              <a:latin typeface="Arial CE" pitchFamily="32" charset="0"/>
              <a:cs typeface="Arial CE" pitchFamily="32" charset="0"/>
            </a:endParaRPr>
          </a:p>
          <a:p>
            <a:pPr defTabSz="449263">
              <a:lnSpc>
                <a:spcPct val="80000"/>
              </a:lnSpc>
              <a:buSzPct val="100000"/>
              <a:defRPr/>
            </a:pPr>
            <a:r>
              <a:rPr lang="en-US" sz="2400" b="1" dirty="0">
                <a:solidFill>
                  <a:srgbClr val="FFFF00"/>
                </a:solidFill>
                <a:latin typeface="Arial CE" pitchFamily="32" charset="0"/>
              </a:rPr>
              <a:t>			</a:t>
            </a:r>
            <a:r>
              <a:rPr lang="sk-SK" sz="2400" b="1" dirty="0">
                <a:solidFill>
                  <a:srgbClr val="FFFF00"/>
                </a:solidFill>
              </a:rPr>
              <a:t>  </a:t>
            </a:r>
            <a:r>
              <a:rPr lang="en-US" sz="2400" b="1" u="sng" dirty="0">
                <a:solidFill>
                  <a:srgbClr val="FFFF00"/>
                </a:solidFill>
                <a:latin typeface="Arial CE" pitchFamily="32" charset="0"/>
              </a:rPr>
              <a:t> </a:t>
            </a:r>
            <a:r>
              <a:rPr lang="sk-SK" sz="2400" b="1" u="sng" dirty="0">
                <a:solidFill>
                  <a:srgbClr val="FFFF00"/>
                </a:solidFill>
              </a:rPr>
              <a:t>  </a:t>
            </a:r>
          </a:p>
          <a:p>
            <a:pPr defTabSz="449263">
              <a:lnSpc>
                <a:spcPct val="80000"/>
              </a:lnSpc>
              <a:spcBef>
                <a:spcPts val="600"/>
              </a:spcBef>
              <a:buSzPct val="100000"/>
              <a:defRPr/>
            </a:pPr>
            <a:r>
              <a:rPr lang="sk-SK" sz="2400" b="1" dirty="0">
                <a:solidFill>
                  <a:srgbClr val="FFFF00"/>
                </a:solidFill>
              </a:rPr>
              <a:t>Starobné -zamestnanec 		 4		</a:t>
            </a:r>
            <a:r>
              <a:rPr lang="sk-SK" sz="2400" b="1" dirty="0" err="1">
                <a:solidFill>
                  <a:srgbClr val="FFFF00"/>
                </a:solidFill>
              </a:rPr>
              <a:t>4</a:t>
            </a:r>
            <a:endParaRPr lang="sk-SK" sz="2400" b="1" dirty="0">
              <a:solidFill>
                <a:srgbClr val="FFFF00"/>
              </a:solidFill>
            </a:endParaRPr>
          </a:p>
          <a:p>
            <a:pPr defTabSz="449263">
              <a:lnSpc>
                <a:spcPct val="80000"/>
              </a:lnSpc>
              <a:spcBef>
                <a:spcPts val="600"/>
              </a:spcBef>
              <a:buSzPct val="100000"/>
              <a:defRPr/>
            </a:pPr>
            <a:r>
              <a:rPr lang="sk-SK" sz="2400" b="1" dirty="0">
                <a:solidFill>
                  <a:srgbClr val="FFFF00"/>
                </a:solidFill>
              </a:rPr>
              <a:t>		   -zamestnávateľ		14   alebo       9,75	4,25</a:t>
            </a:r>
          </a:p>
          <a:p>
            <a:pPr defTabSz="449263">
              <a:lnSpc>
                <a:spcPct val="80000"/>
              </a:lnSpc>
              <a:spcBef>
                <a:spcPts val="600"/>
              </a:spcBef>
              <a:buSzPct val="100000"/>
              <a:defRPr/>
            </a:pPr>
            <a:r>
              <a:rPr lang="sk-SK" sz="2400" b="1" dirty="0">
                <a:solidFill>
                  <a:srgbClr val="FFFF00"/>
                </a:solidFill>
              </a:rPr>
              <a:t>              </a:t>
            </a:r>
            <a:r>
              <a:rPr lang="cs-CZ" sz="2400" b="1" dirty="0">
                <a:solidFill>
                  <a:srgbClr val="FFFF00"/>
                </a:solidFill>
              </a:rPr>
              <a:t>-SZČO a DP osoba             	18   </a:t>
            </a:r>
            <a:r>
              <a:rPr lang="cs-CZ" sz="2400" b="1" dirty="0" err="1">
                <a:solidFill>
                  <a:srgbClr val="FFFF00"/>
                </a:solidFill>
              </a:rPr>
              <a:t>alebo</a:t>
            </a:r>
            <a:r>
              <a:rPr lang="cs-CZ" sz="2400" b="1" dirty="0">
                <a:solidFill>
                  <a:srgbClr val="FFFF00"/>
                </a:solidFill>
              </a:rPr>
              <a:t>      </a:t>
            </a:r>
            <a:r>
              <a:rPr lang="sk-SK" sz="2400" b="1" dirty="0">
                <a:solidFill>
                  <a:srgbClr val="FFFF00"/>
                </a:solidFill>
              </a:rPr>
              <a:t>13,75	4,25</a:t>
            </a:r>
          </a:p>
          <a:p>
            <a:pPr defTabSz="449263">
              <a:lnSpc>
                <a:spcPct val="70000"/>
              </a:lnSpc>
              <a:spcBef>
                <a:spcPts val="600"/>
              </a:spcBef>
              <a:buSzPct val="100000"/>
              <a:defRPr/>
            </a:pPr>
            <a:r>
              <a:rPr lang="sk-SK" sz="2400" b="1" dirty="0">
                <a:solidFill>
                  <a:srgbClr val="FFFF00"/>
                </a:solidFill>
              </a:rPr>
              <a:t>Invalidné </a:t>
            </a:r>
            <a:r>
              <a:rPr lang="sk-SK" sz="2400" dirty="0">
                <a:solidFill>
                  <a:srgbClr val="FFFF00"/>
                </a:solidFill>
              </a:rPr>
              <a:t>-zamestnanec a		 3</a:t>
            </a:r>
          </a:p>
          <a:p>
            <a:pPr defTabSz="449263">
              <a:lnSpc>
                <a:spcPct val="70000"/>
              </a:lnSpc>
              <a:spcBef>
                <a:spcPts val="600"/>
              </a:spcBef>
              <a:buSzPct val="100000"/>
              <a:defRPr/>
            </a:pPr>
            <a:r>
              <a:rPr lang="sk-SK" sz="2400" dirty="0">
                <a:solidFill>
                  <a:srgbClr val="FFFF00"/>
                </a:solidFill>
              </a:rPr>
              <a:t>		      zamestnávateľ		 3</a:t>
            </a:r>
          </a:p>
          <a:p>
            <a:pPr lvl="3" defTabSz="449263">
              <a:lnSpc>
                <a:spcPct val="70000"/>
              </a:lnSpc>
              <a:spcBef>
                <a:spcPts val="600"/>
              </a:spcBef>
              <a:buSzPct val="100000"/>
              <a:defRPr/>
            </a:pPr>
            <a:r>
              <a:rPr lang="cs-CZ" sz="2400" dirty="0">
                <a:solidFill>
                  <a:srgbClr val="FFFF00"/>
                </a:solidFill>
              </a:rPr>
              <a:t>-SZČO a DP osoba		 6                     	</a:t>
            </a:r>
          </a:p>
          <a:p>
            <a:pPr lvl="3" defTabSz="449263">
              <a:buSzPct val="100000"/>
              <a:defRPr/>
            </a:pPr>
            <a:r>
              <a:rPr lang="cs-CZ" sz="800" dirty="0">
                <a:solidFill>
                  <a:srgbClr val="FFFF00"/>
                </a:solidFill>
              </a:rPr>
              <a:t>  </a:t>
            </a:r>
          </a:p>
          <a:p>
            <a:pPr defTabSz="449263">
              <a:lnSpc>
                <a:spcPct val="70000"/>
              </a:lnSpc>
              <a:spcBef>
                <a:spcPts val="600"/>
              </a:spcBef>
              <a:buSzPct val="100000"/>
              <a:defRPr/>
            </a:pPr>
            <a:r>
              <a:rPr lang="sk-SK" sz="2400" dirty="0">
                <a:solidFill>
                  <a:srgbClr val="FFFF00"/>
                </a:solidFill>
              </a:rPr>
              <a:t>Rezervný –zamestnanec                        -</a:t>
            </a:r>
          </a:p>
          <a:p>
            <a:pPr defTabSz="449263">
              <a:lnSpc>
                <a:spcPct val="70000"/>
              </a:lnSpc>
              <a:spcBef>
                <a:spcPts val="600"/>
              </a:spcBef>
              <a:buSzPct val="100000"/>
              <a:defRPr/>
            </a:pPr>
            <a:r>
              <a:rPr lang="sk-SK" sz="2400" dirty="0">
                <a:solidFill>
                  <a:srgbClr val="FFFF00"/>
                </a:solidFill>
              </a:rPr>
              <a:t>Fond         -zamestnávateľ		 4,75</a:t>
            </a:r>
          </a:p>
          <a:p>
            <a:pPr defTabSz="449263">
              <a:lnSpc>
                <a:spcPct val="70000"/>
              </a:lnSpc>
              <a:spcBef>
                <a:spcPts val="600"/>
              </a:spcBef>
              <a:buSzPct val="100000"/>
              <a:defRPr/>
            </a:pPr>
            <a:r>
              <a:rPr lang="sk-SK" sz="2400" dirty="0">
                <a:solidFill>
                  <a:srgbClr val="FFFF00"/>
                </a:solidFill>
              </a:rPr>
              <a:t>solidarity –SZČO a DP osoba		 4,75</a:t>
            </a:r>
          </a:p>
          <a:p>
            <a:pPr defTabSz="449263">
              <a:lnSpc>
                <a:spcPct val="80000"/>
              </a:lnSpc>
              <a:spcBef>
                <a:spcPts val="600"/>
              </a:spcBef>
              <a:buSzPct val="100000"/>
              <a:defRPr/>
            </a:pPr>
            <a:r>
              <a:rPr lang="sk-SK" sz="2400" dirty="0">
                <a:solidFill>
                  <a:srgbClr val="FFFF00"/>
                </a:solidFill>
              </a:rPr>
              <a:t>		 </a:t>
            </a:r>
            <a:r>
              <a:rPr lang="cs-CZ" b="1" dirty="0">
                <a:solidFill>
                  <a:srgbClr val="FFFF00"/>
                </a:solidFill>
              </a:rPr>
              <a:t>SPOLU			28,75 %</a:t>
            </a:r>
          </a:p>
          <a:p>
            <a:pPr marL="609600" lvl="3" indent="-608013" defTabSz="449263">
              <a:lnSpc>
                <a:spcPct val="80000"/>
              </a:lnSpc>
              <a:spcBef>
                <a:spcPts val="600"/>
              </a:spcBef>
              <a:buSzPct val="100000"/>
              <a:buFont typeface="Times New Roman" panose="02020603050405020304" pitchFamily="18" charset="0"/>
              <a:buNone/>
              <a:defRPr/>
            </a:pPr>
            <a:endParaRPr lang="sk-SK" sz="2400" b="1" u="sng" dirty="0">
              <a:solidFill>
                <a:srgbClr val="FFFF00"/>
              </a:solidFill>
            </a:endParaRPr>
          </a:p>
          <a:p>
            <a:pPr marL="609600" lvl="3" indent="-608013" defTabSz="449263">
              <a:lnSpc>
                <a:spcPct val="80000"/>
              </a:lnSpc>
              <a:spcBef>
                <a:spcPts val="600"/>
              </a:spcBef>
              <a:buSzPct val="100000"/>
              <a:buFont typeface="Times New Roman" panose="02020603050405020304" pitchFamily="18" charset="0"/>
              <a:buNone/>
              <a:defRPr/>
            </a:pPr>
            <a:r>
              <a:rPr lang="sk-SK" sz="2400" b="1" u="sng" dirty="0">
                <a:solidFill>
                  <a:srgbClr val="FFFF00"/>
                </a:solidFill>
              </a:rPr>
              <a:t>Doba poistenia</a:t>
            </a:r>
            <a:r>
              <a:rPr lang="sk-SK" sz="2400" b="1" dirty="0">
                <a:solidFill>
                  <a:srgbClr val="FFFF00"/>
                </a:solidFill>
              </a:rPr>
              <a:t> - najmenej 15 rokov.</a:t>
            </a:r>
          </a:p>
          <a:p>
            <a:pPr defTabSz="449263">
              <a:lnSpc>
                <a:spcPct val="80000"/>
              </a:lnSpc>
              <a:spcBef>
                <a:spcPts val="600"/>
              </a:spcBef>
              <a:buSzPct val="100000"/>
              <a:defRPr/>
            </a:pPr>
            <a:r>
              <a:rPr lang="cs-CZ" sz="2400" b="1" dirty="0" err="1">
                <a:solidFill>
                  <a:srgbClr val="FFFF00"/>
                </a:solidFill>
              </a:rPr>
              <a:t>Maximálny</a:t>
            </a:r>
            <a:r>
              <a:rPr lang="cs-CZ" sz="2400" b="1" dirty="0">
                <a:solidFill>
                  <a:srgbClr val="FFFF00"/>
                </a:solidFill>
              </a:rPr>
              <a:t> </a:t>
            </a:r>
            <a:r>
              <a:rPr lang="cs-CZ" sz="2400" b="1" dirty="0" err="1">
                <a:solidFill>
                  <a:srgbClr val="FFFF00"/>
                </a:solidFill>
              </a:rPr>
              <a:t>vymeriavací</a:t>
            </a:r>
            <a:r>
              <a:rPr lang="cs-CZ" sz="2400" b="1" dirty="0">
                <a:solidFill>
                  <a:srgbClr val="FFFF00"/>
                </a:solidFill>
              </a:rPr>
              <a:t> základ 5-násobok </a:t>
            </a:r>
            <a:r>
              <a:rPr lang="cs-CZ" sz="2400" b="1" dirty="0" err="1">
                <a:solidFill>
                  <a:srgbClr val="FFFF00"/>
                </a:solidFill>
              </a:rPr>
              <a:t>priemernej</a:t>
            </a:r>
            <a:r>
              <a:rPr lang="cs-CZ" sz="2400" b="1" dirty="0">
                <a:solidFill>
                  <a:srgbClr val="FFFF00"/>
                </a:solidFill>
              </a:rPr>
              <a:t> mzdy.</a:t>
            </a:r>
          </a:p>
          <a:p>
            <a:pPr defTabSz="449263">
              <a:lnSpc>
                <a:spcPct val="80000"/>
              </a:lnSpc>
              <a:spcBef>
                <a:spcPts val="600"/>
              </a:spcBef>
              <a:buSzPct val="100000"/>
              <a:defRPr/>
            </a:pPr>
            <a:r>
              <a:rPr lang="cs-CZ" sz="2400" b="1" dirty="0" err="1">
                <a:solidFill>
                  <a:srgbClr val="FFFF00"/>
                </a:solidFill>
              </a:rPr>
              <a:t>Povinne</a:t>
            </a:r>
            <a:r>
              <a:rPr lang="cs-CZ" sz="2400" b="1" dirty="0">
                <a:solidFill>
                  <a:srgbClr val="FFFF00"/>
                </a:solidFill>
              </a:rPr>
              <a:t> </a:t>
            </a:r>
            <a:r>
              <a:rPr lang="cs-CZ" sz="2400" b="1" dirty="0" err="1">
                <a:solidFill>
                  <a:srgbClr val="FFFF00"/>
                </a:solidFill>
              </a:rPr>
              <a:t>poistený</a:t>
            </a:r>
            <a:r>
              <a:rPr lang="cs-CZ" sz="2400" b="1" dirty="0">
                <a:solidFill>
                  <a:srgbClr val="FFFF00"/>
                </a:solidFill>
              </a:rPr>
              <a:t> aj </a:t>
            </a:r>
            <a:r>
              <a:rPr lang="cs-CZ" sz="2400" b="1" dirty="0" err="1">
                <a:solidFill>
                  <a:srgbClr val="FFFF00"/>
                </a:solidFill>
              </a:rPr>
              <a:t>dohodár</a:t>
            </a:r>
            <a:r>
              <a:rPr lang="cs-CZ" sz="2400" b="1" dirty="0">
                <a:solidFill>
                  <a:srgbClr val="FFFF00"/>
                </a:solidFill>
              </a:rPr>
              <a:t> (okrem </a:t>
            </a:r>
            <a:r>
              <a:rPr lang="cs-CZ" sz="2400" b="1" dirty="0" err="1">
                <a:solidFill>
                  <a:srgbClr val="FFFF00"/>
                </a:solidFill>
              </a:rPr>
              <a:t>študentov</a:t>
            </a:r>
            <a:r>
              <a:rPr lang="cs-CZ" sz="2400" b="1" dirty="0">
                <a:solidFill>
                  <a:srgbClr val="FFFF00"/>
                </a:solidFill>
              </a:rPr>
              <a:t>).</a:t>
            </a:r>
          </a:p>
          <a:p>
            <a:pPr lvl="3" defTabSz="449263">
              <a:lnSpc>
                <a:spcPct val="80000"/>
              </a:lnSpc>
              <a:spcBef>
                <a:spcPts val="700"/>
              </a:spcBef>
              <a:buSzPct val="100000"/>
              <a:defRPr/>
            </a:pPr>
            <a:endParaRPr lang="cs-CZ" b="1" dirty="0">
              <a:solidFill>
                <a:srgbClr val="FFFF00"/>
              </a:solidFill>
            </a:endParaRPr>
          </a:p>
          <a:p>
            <a:pPr lvl="3" defTabSz="449263">
              <a:lnSpc>
                <a:spcPct val="80000"/>
              </a:lnSpc>
              <a:spcBef>
                <a:spcPts val="600"/>
              </a:spcBef>
              <a:buSzPct val="100000"/>
              <a:defRPr/>
            </a:pPr>
            <a:endParaRPr lang="cs-CZ" sz="2400" b="1" dirty="0">
              <a:solidFill>
                <a:srgbClr val="FFFF00"/>
              </a:solidFill>
            </a:endParaRPr>
          </a:p>
          <a:p>
            <a:pPr lvl="3" defTabSz="449263">
              <a:lnSpc>
                <a:spcPct val="80000"/>
              </a:lnSpc>
              <a:spcBef>
                <a:spcPts val="600"/>
              </a:spcBef>
              <a:buSzPct val="100000"/>
              <a:defRPr/>
            </a:pPr>
            <a:endParaRPr lang="cs-CZ" sz="2400" dirty="0">
              <a:solidFill>
                <a:srgbClr val="FFFFFF"/>
              </a:solidFill>
            </a:endParaRPr>
          </a:p>
          <a:p>
            <a:pPr lvl="3" defTabSz="449263">
              <a:lnSpc>
                <a:spcPct val="80000"/>
              </a:lnSpc>
              <a:spcBef>
                <a:spcPts val="600"/>
              </a:spcBef>
              <a:buSzPct val="100000"/>
              <a:defRPr/>
            </a:pPr>
            <a:endParaRPr lang="cs-CZ" sz="2400" dirty="0">
              <a:solidFill>
                <a:srgbClr val="FFFFFF"/>
              </a:solidFill>
            </a:endParaRPr>
          </a:p>
        </p:txBody>
      </p:sp>
      <p:sp>
        <p:nvSpPr>
          <p:cNvPr id="8195" name="Text Box 2"/>
          <p:cNvSpPr txBox="1">
            <a:spLocks noChangeArrowheads="1"/>
          </p:cNvSpPr>
          <p:nvPr/>
        </p:nvSpPr>
        <p:spPr bwMode="auto">
          <a:xfrm>
            <a:off x="250825" y="115888"/>
            <a:ext cx="8610600" cy="576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lnSpc>
                <a:spcPct val="75000"/>
              </a:lnSpc>
              <a:spcBef>
                <a:spcPct val="0"/>
              </a:spcBef>
            </a:pPr>
            <a:r>
              <a:rPr lang="sk-SK" altLang="sk-SK" sz="3600" b="1">
                <a:solidFill>
                  <a:srgbClr val="FF8840"/>
                </a:solidFill>
              </a:rPr>
              <a:t>Poistné na dôchodkové poistenie</a:t>
            </a: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Tx/>
              <a:buNone/>
              <a:defRPr/>
            </a:pPr>
            <a:r>
              <a:rPr lang="sk-SK" altLang="sk-SK" sz="2800" b="1" dirty="0">
                <a:solidFill>
                  <a:srgbClr val="FFFF00"/>
                </a:solidFill>
                <a:ea typeface="SimSun" panose="02010600030101010101" pitchFamily="2" charset="-122"/>
              </a:rPr>
              <a:t>- Na web stránke Sociálnej poisťovne bude kalkulačka – vypočíta, či má alebo nemá dôchodca nárok na zvýšenie.</a:t>
            </a:r>
          </a:p>
          <a:p>
            <a:pPr lvl="2">
              <a:spcBef>
                <a:spcPct val="0"/>
              </a:spcBef>
              <a:buClr>
                <a:srgbClr val="000000"/>
              </a:buClr>
              <a:buFontTx/>
              <a:buNone/>
              <a:defRPr/>
            </a:pPr>
            <a:r>
              <a:rPr lang="sk-SK" altLang="sk-SK" sz="2800" b="1" dirty="0">
                <a:solidFill>
                  <a:srgbClr val="FFFF00"/>
                </a:solidFill>
                <a:ea typeface="SimSun" panose="02010600030101010101" pitchFamily="2" charset="-122"/>
              </a:rPr>
              <a:t>- Prvé rozhodnutia o zvýšení v januári 2018, ukončenie do konca októbra 2018 .</a:t>
            </a:r>
          </a:p>
          <a:p>
            <a:pPr marL="762000" lvl="2" indent="-457200">
              <a:spcBef>
                <a:spcPct val="0"/>
              </a:spcBef>
              <a:buClr>
                <a:srgbClr val="000000"/>
              </a:buClr>
              <a:buFontTx/>
              <a:buChar char="-"/>
              <a:defRPr/>
            </a:pPr>
            <a:endParaRPr lang="sk-SK" altLang="sk-SK" sz="2800" b="1" dirty="0">
              <a:solidFill>
                <a:srgbClr val="FFFF00"/>
              </a:solidFill>
              <a:ea typeface="SimSun" panose="02010600030101010101" pitchFamily="2" charset="-122"/>
            </a:endParaRPr>
          </a:p>
        </p:txBody>
      </p:sp>
      <p:sp>
        <p:nvSpPr>
          <p:cNvPr id="67587"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spcBef>
                <a:spcPct val="0"/>
              </a:spcBef>
              <a:buFontTx/>
              <a:buNone/>
            </a:pPr>
            <a:r>
              <a:rPr lang="sk-SK" altLang="sk-SK" sz="3600" b="1" dirty="0" err="1">
                <a:solidFill>
                  <a:srgbClr val="FFC000"/>
                </a:solidFill>
              </a:rPr>
              <a:t>Zyšovanie</a:t>
            </a:r>
            <a:r>
              <a:rPr lang="sk-SK" altLang="sk-SK" sz="3600" b="1" dirty="0">
                <a:solidFill>
                  <a:srgbClr val="FFC000"/>
                </a:solidFill>
              </a:rPr>
              <a:t> dôchodkov </a:t>
            </a:r>
            <a:r>
              <a:rPr lang="sk-SK" altLang="sk-SK" sz="3600" b="1" dirty="0" err="1">
                <a:solidFill>
                  <a:srgbClr val="FFC000"/>
                </a:solidFill>
              </a:rPr>
              <a:t>starodôchodcom</a:t>
            </a:r>
            <a:endParaRPr lang="en-GB" altLang="sk-SK" sz="3600" dirty="0">
              <a:solidFill>
                <a:srgbClr val="FFCC66"/>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None/>
            </a:pPr>
            <a:r>
              <a:rPr lang="sk-SK" altLang="sk-SK" sz="2800" b="1" dirty="0">
                <a:solidFill>
                  <a:srgbClr val="FFFF00"/>
                </a:solidFill>
                <a:ea typeface="SimSun" panose="02010600030101010101" pitchFamily="2" charset="-122"/>
              </a:rPr>
              <a:t>- Redukcia a </a:t>
            </a:r>
            <a:r>
              <a:rPr lang="sk-SK" altLang="sk-SK" sz="2800" b="1" dirty="0" err="1">
                <a:solidFill>
                  <a:srgbClr val="FFFF00"/>
                </a:solidFill>
                <a:ea typeface="SimSun" panose="02010600030101010101" pitchFamily="2" charset="-122"/>
              </a:rPr>
              <a:t>antiredukcia</a:t>
            </a:r>
            <a:r>
              <a:rPr lang="sk-SK" altLang="sk-SK" sz="2800" b="1" dirty="0">
                <a:solidFill>
                  <a:srgbClr val="FFFF00"/>
                </a:solidFill>
                <a:ea typeface="SimSun" panose="02010600030101010101" pitchFamily="2" charset="-122"/>
              </a:rPr>
              <a:t> pri výpočte dôchodku</a:t>
            </a:r>
          </a:p>
          <a:p>
            <a:pPr marL="590550" lvl="2" indent="-285750">
              <a:spcBef>
                <a:spcPct val="0"/>
              </a:spcBef>
              <a:buClr>
                <a:srgbClr val="000000"/>
              </a:buClr>
              <a:buFontTx/>
              <a:buChar char="-"/>
            </a:pPr>
            <a:endParaRPr lang="sk-SK" altLang="sk-SK" sz="2800" b="1" dirty="0">
              <a:solidFill>
                <a:srgbClr val="FFFF00"/>
              </a:solidFill>
              <a:ea typeface="SimSun" panose="02010600030101010101" pitchFamily="2" charset="-122"/>
            </a:endParaRPr>
          </a:p>
          <a:p>
            <a:pPr lvl="2">
              <a:spcBef>
                <a:spcPct val="0"/>
              </a:spcBef>
              <a:buClr>
                <a:srgbClr val="000000"/>
              </a:buClr>
              <a:buNone/>
            </a:pPr>
            <a:r>
              <a:rPr lang="sk-SK" altLang="sk-SK" sz="2800" b="1" dirty="0">
                <a:solidFill>
                  <a:srgbClr val="FFFF00"/>
                </a:solidFill>
                <a:ea typeface="SimSun" panose="02010600030101010101" pitchFamily="2" charset="-122"/>
              </a:rPr>
              <a:t>- Vianočný príspevok a príplatok k príspevku</a:t>
            </a:r>
          </a:p>
          <a:p>
            <a:pPr lvl="2">
              <a:spcBef>
                <a:spcPct val="0"/>
              </a:spcBef>
              <a:buClr>
                <a:srgbClr val="000000"/>
              </a:buClr>
              <a:buNone/>
            </a:pPr>
            <a:endParaRPr lang="sk-SK" altLang="sk-SK" sz="2800" b="1" dirty="0">
              <a:solidFill>
                <a:srgbClr val="FFFF00"/>
              </a:solidFill>
              <a:ea typeface="SimSun" panose="02010600030101010101" pitchFamily="2" charset="-122"/>
            </a:endParaRPr>
          </a:p>
          <a:p>
            <a:pPr>
              <a:spcBef>
                <a:spcPct val="0"/>
              </a:spcBef>
              <a:buFontTx/>
              <a:buNone/>
            </a:pPr>
            <a:r>
              <a:rPr lang="sk-SK" altLang="sk-SK" sz="2800" b="1" dirty="0">
                <a:solidFill>
                  <a:srgbClr val="FFFF00"/>
                </a:solidFill>
                <a:ea typeface="SimSun" panose="02010600030101010101" pitchFamily="2" charset="-122"/>
              </a:rPr>
              <a:t>- Minimálny dôchodok</a:t>
            </a:r>
          </a:p>
        </p:txBody>
      </p:sp>
      <p:sp>
        <p:nvSpPr>
          <p:cNvPr id="69635"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spcBef>
                <a:spcPct val="0"/>
              </a:spcBef>
              <a:buFontTx/>
              <a:buNone/>
            </a:pPr>
            <a:r>
              <a:rPr lang="sk-SK" altLang="sk-SK" sz="3600" b="1" dirty="0">
                <a:solidFill>
                  <a:srgbClr val="FFC000"/>
                </a:solidFill>
              </a:rPr>
              <a:t>Nivelizácia dôchodkov</a:t>
            </a:r>
            <a:endParaRPr lang="en-GB" altLang="sk-SK" sz="3600" dirty="0">
              <a:solidFill>
                <a:srgbClr val="FFCC66"/>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r>
              <a:rPr lang="sk-SK" altLang="sk-SK" sz="2800" b="1" dirty="0">
                <a:solidFill>
                  <a:srgbClr val="FFFF00"/>
                </a:solidFill>
                <a:ea typeface="SimSun" panose="02010600030101010101" pitchFamily="2" charset="-122"/>
              </a:rPr>
              <a:t>Keby sme nemali II. pilier každý dôchodok by mohol byť vyšší o 10 euro</a:t>
            </a:r>
            <a:endParaRPr lang="sk-SK" altLang="sk-SK" sz="14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p:txBody>
      </p:sp>
      <p:sp>
        <p:nvSpPr>
          <p:cNvPr id="71683"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a:solidFill>
                <a:srgbClr val="FFC000"/>
              </a:solidFill>
            </a:endParaRPr>
          </a:p>
          <a:p>
            <a:pPr algn="ctr">
              <a:spcBef>
                <a:spcPct val="0"/>
              </a:spcBef>
              <a:buFontTx/>
              <a:buNone/>
            </a:pPr>
            <a:r>
              <a:rPr lang="sk-SK" altLang="sk-SK" sz="3600" b="1">
                <a:solidFill>
                  <a:srgbClr val="FFC000"/>
                </a:solidFill>
              </a:rPr>
              <a:t>Do</a:t>
            </a:r>
            <a:endParaRPr lang="en-GB" altLang="sk-SK" sz="3600">
              <a:solidFill>
                <a:srgbClr val="FFCC66"/>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endParaRPr lang="sk-SK" altLang="sk-SK" sz="14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a:p>
            <a:pPr algn="ctr">
              <a:spcBef>
                <a:spcPct val="0"/>
              </a:spcBef>
              <a:buFontTx/>
              <a:buNone/>
            </a:pPr>
            <a:r>
              <a:rPr lang="sk-SK" altLang="sk-SK" sz="3600" b="1" dirty="0">
                <a:solidFill>
                  <a:srgbClr val="FFFF00"/>
                </a:solidFill>
                <a:ea typeface="SimSun" panose="02010600030101010101" pitchFamily="2" charset="-122"/>
              </a:rPr>
              <a:t>Financovanie dôchodkového systému</a:t>
            </a:r>
          </a:p>
        </p:txBody>
      </p:sp>
      <p:sp>
        <p:nvSpPr>
          <p:cNvPr id="75779"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spcBef>
                <a:spcPct val="0"/>
              </a:spcBef>
              <a:buFontTx/>
              <a:buNone/>
            </a:pPr>
            <a:endParaRPr lang="en-GB" altLang="sk-SK" sz="3600" dirty="0">
              <a:solidFill>
                <a:srgbClr val="FFCC66"/>
              </a:solidFill>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endParaRPr lang="sk-SK" altLang="sk-SK" sz="14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p:txBody>
      </p:sp>
      <p:sp>
        <p:nvSpPr>
          <p:cNvPr id="77827" name="Text Box 2"/>
          <p:cNvSpPr txBox="1">
            <a:spLocks noChangeArrowheads="1"/>
          </p:cNvSpPr>
          <p:nvPr/>
        </p:nvSpPr>
        <p:spPr bwMode="auto">
          <a:xfrm>
            <a:off x="0" y="115888"/>
            <a:ext cx="9144000" cy="8651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lnSpc>
                <a:spcPct val="60000"/>
              </a:lnSpc>
              <a:spcBef>
                <a:spcPct val="0"/>
              </a:spcBef>
              <a:buFontTx/>
              <a:buNone/>
            </a:pPr>
            <a:r>
              <a:rPr lang="sk-SK" altLang="sk-SK" b="1" dirty="0">
                <a:solidFill>
                  <a:schemeClr val="accent1"/>
                </a:solidFill>
                <a:cs typeface="Times New Roman" panose="02020603050405020304" pitchFamily="18" charset="0"/>
              </a:rPr>
              <a:t>Príjmy a výdavky na starobné dôchodkové poistenie bez transferov, 2004 – 2014,</a:t>
            </a:r>
            <a:r>
              <a:rPr lang="sk-SK" altLang="sk-SK" sz="3600" b="1" dirty="0">
                <a:solidFill>
                  <a:schemeClr val="accent1"/>
                </a:solidFill>
                <a:cs typeface="Times New Roman" panose="02020603050405020304" pitchFamily="18" charset="0"/>
              </a:rPr>
              <a:t> </a:t>
            </a:r>
            <a:r>
              <a:rPr lang="sk-SK" altLang="sk-SK" sz="2400" b="1" dirty="0">
                <a:solidFill>
                  <a:schemeClr val="accent1"/>
                </a:solidFill>
                <a:cs typeface="Times New Roman" panose="02020603050405020304" pitchFamily="18" charset="0"/>
              </a:rPr>
              <a:t>v mil. EUR</a:t>
            </a:r>
            <a:endParaRPr lang="en-GB" altLang="sk-SK" sz="3600" dirty="0">
              <a:solidFill>
                <a:schemeClr val="accent1"/>
              </a:solidFill>
            </a:endParaRPr>
          </a:p>
        </p:txBody>
      </p:sp>
      <p:graphicFrame>
        <p:nvGraphicFramePr>
          <p:cNvPr id="4" name="Graf 3"/>
          <p:cNvGraphicFramePr/>
          <p:nvPr/>
        </p:nvGraphicFramePr>
        <p:xfrm>
          <a:off x="142844" y="1428736"/>
          <a:ext cx="9001156" cy="54292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 Box 1"/>
          <p:cNvSpPr txBox="1">
            <a:spLocks noChangeArrowheads="1"/>
          </p:cNvSpPr>
          <p:nvPr/>
        </p:nvSpPr>
        <p:spPr bwMode="auto">
          <a:xfrm>
            <a:off x="107950" y="1341438"/>
            <a:ext cx="9036050" cy="51879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133350" indent="-2857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048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lvl="2">
              <a:spcBef>
                <a:spcPct val="0"/>
              </a:spcBef>
              <a:buClr>
                <a:srgbClr val="000000"/>
              </a:buClr>
              <a:buFont typeface="Times New Roman" panose="02020603050405020304" pitchFamily="18" charset="0"/>
              <a:buNone/>
            </a:pPr>
            <a:endParaRPr lang="sk-SK" altLang="sk-SK" sz="1400" dirty="0">
              <a:solidFill>
                <a:srgbClr val="FFFF00"/>
              </a:solidFill>
              <a:ea typeface="SimSun" panose="02010600030101010101" pitchFamily="2" charset="-122"/>
            </a:endParaRPr>
          </a:p>
          <a:p>
            <a:pPr>
              <a:spcBef>
                <a:spcPct val="0"/>
              </a:spcBef>
              <a:buFontTx/>
              <a:buNone/>
            </a:pPr>
            <a:endParaRPr lang="sk-SK" altLang="sk-SK" sz="2800" dirty="0">
              <a:solidFill>
                <a:srgbClr val="FFFF00"/>
              </a:solidFill>
              <a:ea typeface="SimSun" panose="02010600030101010101" pitchFamily="2" charset="-122"/>
            </a:endParaRPr>
          </a:p>
        </p:txBody>
      </p:sp>
      <p:sp>
        <p:nvSpPr>
          <p:cNvPr id="79875" name="Text Box 2"/>
          <p:cNvSpPr txBox="1">
            <a:spLocks noChangeArrowheads="1"/>
          </p:cNvSpPr>
          <p:nvPr/>
        </p:nvSpPr>
        <p:spPr bwMode="auto">
          <a:xfrm>
            <a:off x="0" y="115889"/>
            <a:ext cx="9144000" cy="7413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pPr>
            <a:endParaRPr lang="sk-SK" altLang="sk-SK" sz="3600" dirty="0">
              <a:solidFill>
                <a:srgbClr val="FFC000"/>
              </a:solidFill>
            </a:endParaRPr>
          </a:p>
          <a:p>
            <a:pPr algn="ctr">
              <a:lnSpc>
                <a:spcPct val="70000"/>
              </a:lnSpc>
              <a:spcBef>
                <a:spcPct val="0"/>
              </a:spcBef>
              <a:buFontTx/>
              <a:buNone/>
            </a:pPr>
            <a:r>
              <a:rPr lang="sk-SK" altLang="sk-SK" b="1" dirty="0">
                <a:solidFill>
                  <a:schemeClr val="accent1"/>
                </a:solidFill>
                <a:cs typeface="Times New Roman" panose="02020603050405020304" pitchFamily="18" charset="0"/>
              </a:rPr>
              <a:t>Príjmy a výdavky na starobné dôchodkové poistenie s transferom zo ŠR, 2004 – 2017, </a:t>
            </a:r>
            <a:r>
              <a:rPr lang="sk-SK" altLang="sk-SK" sz="2400" b="1" dirty="0">
                <a:solidFill>
                  <a:schemeClr val="accent1"/>
                </a:solidFill>
                <a:cs typeface="Times New Roman" panose="02020603050405020304" pitchFamily="18" charset="0"/>
              </a:rPr>
              <a:t>v mil. EUR</a:t>
            </a:r>
            <a:endParaRPr lang="en-GB" altLang="sk-SK" sz="2400" dirty="0">
              <a:solidFill>
                <a:schemeClr val="accent1"/>
              </a:solidFill>
            </a:endParaRPr>
          </a:p>
        </p:txBody>
      </p:sp>
      <p:graphicFrame>
        <p:nvGraphicFramePr>
          <p:cNvPr id="7" name="Graf 6"/>
          <p:cNvGraphicFramePr/>
          <p:nvPr/>
        </p:nvGraphicFramePr>
        <p:xfrm>
          <a:off x="-142908" y="1142984"/>
          <a:ext cx="9501254" cy="5572164"/>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body" idx="1"/>
          </p:nvPr>
        </p:nvSpPr>
        <p:spPr>
          <a:xfrm>
            <a:off x="228600" y="836613"/>
            <a:ext cx="8807450" cy="5832475"/>
          </a:xfrm>
        </p:spPr>
        <p:txBody>
          <a:bodyPr/>
          <a:lstStyle/>
          <a:p>
            <a:pPr marL="609600" indent="-609600">
              <a:lnSpc>
                <a:spcPct val="80000"/>
              </a:lnSpc>
              <a:spcBef>
                <a:spcPct val="0"/>
              </a:spcBef>
              <a:buFontTx/>
              <a:buNone/>
            </a:pPr>
            <a:r>
              <a:rPr lang="en-US" altLang="sk-SK" sz="2800" b="1" dirty="0">
                <a:solidFill>
                  <a:srgbClr val="FFFF00"/>
                </a:solidFill>
                <a:latin typeface="Arial CE" panose="020B0604020202020204" pitchFamily="34" charset="0"/>
              </a:rPr>
              <a:t>   </a:t>
            </a:r>
            <a:r>
              <a:rPr lang="sk-SK" altLang="sk-SK" sz="28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Rok</a:t>
            </a: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T r a n s f e r </a:t>
            </a:r>
            <a:r>
              <a:rPr lang="sk-SK" altLang="sk-SK" sz="2000" b="1" dirty="0">
                <a:solidFill>
                  <a:srgbClr val="FFFF00"/>
                </a:solidFill>
                <a:latin typeface="Arial CE" panose="020B0604020202020204" pitchFamily="34" charset="0"/>
              </a:rPr>
              <a:t>y, </a:t>
            </a:r>
            <a:r>
              <a:rPr lang="en-US" altLang="sk-SK" sz="1600" b="1" dirty="0">
                <a:solidFill>
                  <a:srgbClr val="FFFF00"/>
                </a:solidFill>
                <a:latin typeface="Arial CE" panose="020B0604020202020204" pitchFamily="34" charset="0"/>
              </a:rPr>
              <a:t>* </a:t>
            </a:r>
            <a:r>
              <a:rPr lang="sk-SK" altLang="sk-SK" sz="1600" b="1" dirty="0">
                <a:solidFill>
                  <a:srgbClr val="FFFF00"/>
                </a:solidFill>
                <a:latin typeface="Arial CE" panose="020B0604020202020204" pitchFamily="34" charset="0"/>
              </a:rPr>
              <a:t>v m</a:t>
            </a:r>
            <a:r>
              <a:rPr lang="en-US" altLang="sk-SK" sz="1600" b="1" dirty="0" err="1">
                <a:solidFill>
                  <a:srgbClr val="FFFF00"/>
                </a:solidFill>
                <a:latin typeface="Arial CE" panose="020B0604020202020204" pitchFamily="34" charset="0"/>
              </a:rPr>
              <a:t>il</a:t>
            </a:r>
            <a:r>
              <a:rPr lang="en-US" altLang="sk-SK" sz="1600" b="1" dirty="0">
                <a:solidFill>
                  <a:srgbClr val="FFFF00"/>
                </a:solidFill>
                <a:latin typeface="Arial CE" panose="020B0604020202020204" pitchFamily="34" charset="0"/>
              </a:rPr>
              <a:t>. SKK, </a:t>
            </a:r>
            <a:r>
              <a:rPr lang="sk-SK" altLang="sk-SK" sz="1600" b="1" dirty="0">
                <a:solidFill>
                  <a:srgbClr val="FFFF00"/>
                </a:solidFill>
                <a:latin typeface="Arial CE" panose="020B0604020202020204" pitchFamily="34" charset="0"/>
              </a:rPr>
              <a:t>od r. </a:t>
            </a:r>
            <a:r>
              <a:rPr lang="en-US" altLang="sk-SK" sz="1600" b="1" dirty="0">
                <a:solidFill>
                  <a:srgbClr val="FFFF00"/>
                </a:solidFill>
                <a:latin typeface="Arial CE" panose="020B0604020202020204" pitchFamily="34" charset="0"/>
              </a:rPr>
              <a:t>2009 </a:t>
            </a:r>
            <a:r>
              <a:rPr lang="sk-SK" altLang="sk-SK" sz="1600" b="1" dirty="0">
                <a:solidFill>
                  <a:srgbClr val="FFFF00"/>
                </a:solidFill>
                <a:latin typeface="Arial CE" panose="020B0604020202020204" pitchFamily="34" charset="0"/>
              </a:rPr>
              <a:t>v</a:t>
            </a:r>
            <a:r>
              <a:rPr lang="en-US" altLang="sk-SK" sz="1600" b="1" dirty="0">
                <a:solidFill>
                  <a:srgbClr val="FFFF00"/>
                </a:solidFill>
                <a:latin typeface="Arial CE" panose="020B0604020202020204" pitchFamily="34" charset="0"/>
              </a:rPr>
              <a:t> Euro</a:t>
            </a:r>
          </a:p>
          <a:p>
            <a:pPr marL="609600" indent="-609600">
              <a:lnSpc>
                <a:spcPct val="80000"/>
              </a:lnSpc>
              <a:spcBef>
                <a:spcPct val="0"/>
              </a:spcBef>
              <a:buFontTx/>
              <a:buNone/>
            </a:pP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sk-SK" altLang="sk-SK" sz="2000" b="1" u="sng" dirty="0">
                <a:solidFill>
                  <a:srgbClr val="FFFF00"/>
                </a:solidFill>
                <a:latin typeface="Arial CE" panose="020B0604020202020204" pitchFamily="34" charset="0"/>
              </a:rPr>
              <a:t>zo SP do DSS</a:t>
            </a:r>
            <a:r>
              <a:rPr lang="en-US" altLang="sk-SK" sz="2000" b="1" dirty="0">
                <a:solidFill>
                  <a:srgbClr val="FFFF00"/>
                </a:solidFill>
                <a:latin typeface="Arial CE" panose="020B0604020202020204" pitchFamily="34" charset="0"/>
              </a:rPr>
              <a:t>     </a:t>
            </a:r>
            <a:r>
              <a:rPr lang="sk-SK" altLang="sk-SK" sz="2000" b="1" u="sng" dirty="0">
                <a:solidFill>
                  <a:srgbClr val="FFFF00"/>
                </a:solidFill>
                <a:latin typeface="Arial CE" panose="020B0604020202020204" pitchFamily="34" charset="0"/>
              </a:rPr>
              <a:t>zo ŠR do SP</a:t>
            </a:r>
            <a:r>
              <a:rPr lang="en-US" altLang="sk-SK" sz="2000" b="1" u="sng" dirty="0">
                <a:solidFill>
                  <a:srgbClr val="FFFF00"/>
                </a:solidFill>
                <a:latin typeface="Arial CE" panose="020B0604020202020204" pitchFamily="34" charset="0"/>
              </a:rPr>
              <a:t>      </a:t>
            </a:r>
          </a:p>
          <a:p>
            <a:pPr marL="609600" indent="-609600">
              <a:lnSpc>
                <a:spcPct val="80000"/>
              </a:lnSpc>
              <a:buFontTx/>
              <a:buNone/>
            </a:pP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2005 *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9 180                    0</a:t>
            </a:r>
          </a:p>
          <a:p>
            <a:pPr marL="609600" indent="-609600">
              <a:lnSpc>
                <a:spcPct val="80000"/>
              </a:lnSpc>
              <a:buFontTx/>
              <a:buNone/>
            </a:pP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2006 *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18 246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     19 200</a:t>
            </a:r>
          </a:p>
          <a:p>
            <a:pPr marL="609600" indent="-609600">
              <a:lnSpc>
                <a:spcPct val="80000"/>
              </a:lnSpc>
              <a:buFontTx/>
              <a:buNone/>
            </a:pP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2007 *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22 588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20 200</a:t>
            </a:r>
          </a:p>
          <a:p>
            <a:pPr marL="609600" indent="-609600">
              <a:lnSpc>
                <a:spcPct val="80000"/>
              </a:lnSpc>
              <a:buFontTx/>
              <a:buNone/>
            </a:pP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2008 *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24 558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17 100</a:t>
            </a:r>
          </a:p>
          <a:p>
            <a:pPr marL="609600" indent="-609600">
              <a:lnSpc>
                <a:spcPct val="80000"/>
              </a:lnSpc>
              <a:buFontTx/>
              <a:buNone/>
            </a:pP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2009        </a:t>
            </a:r>
            <a:r>
              <a:rPr lang="sk-SK" altLang="sk-SK" sz="2000" b="1" dirty="0">
                <a:solidFill>
                  <a:srgbClr val="FFFF00"/>
                </a:solidFill>
                <a:latin typeface="Arial CE" panose="020B0604020202020204" pitchFamily="34" charset="0"/>
              </a:rPr>
              <a:t>	   	779,9		</a:t>
            </a: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a:t>
            </a:r>
            <a:r>
              <a:rPr lang="en-US" altLang="sk-SK" sz="2000" b="1" dirty="0">
                <a:solidFill>
                  <a:srgbClr val="FFFF00"/>
                </a:solidFill>
                <a:latin typeface="Arial CE" panose="020B0604020202020204" pitchFamily="34" charset="0"/>
              </a:rPr>
              <a:t>8</a:t>
            </a:r>
            <a:r>
              <a:rPr lang="sk-SK" altLang="sk-SK" sz="2000" b="1" dirty="0">
                <a:solidFill>
                  <a:srgbClr val="FFFF00"/>
                </a:solidFill>
                <a:latin typeface="Arial CE" panose="020B0604020202020204" pitchFamily="34" charset="0"/>
              </a:rPr>
              <a:t>75,5</a:t>
            </a:r>
          </a:p>
          <a:p>
            <a:pPr marL="609600" indent="-609600">
              <a:lnSpc>
                <a:spcPct val="80000"/>
              </a:lnSpc>
              <a:buFontTx/>
              <a:buNone/>
            </a:pPr>
            <a:r>
              <a:rPr lang="sk-SK" altLang="sk-SK" sz="2000" b="1" dirty="0">
                <a:solidFill>
                  <a:srgbClr val="FFFF00"/>
                </a:solidFill>
                <a:latin typeface="Arial CE" panose="020B0604020202020204" pitchFamily="34" charset="0"/>
              </a:rPr>
              <a:t>    		2010</a:t>
            </a:r>
            <a:r>
              <a:rPr lang="en-US" altLang="sk-SK" sz="2000" b="1" dirty="0">
                <a:solidFill>
                  <a:srgbClr val="FFFF00"/>
                </a:solidFill>
                <a:latin typeface="Arial CE" panose="020B0604020202020204" pitchFamily="34" charset="0"/>
              </a:rPr>
              <a:t>	</a:t>
            </a:r>
            <a:r>
              <a:rPr lang="sk-SK" altLang="sk-SK" sz="2000" b="1" dirty="0">
                <a:solidFill>
                  <a:srgbClr val="FFFF00"/>
                </a:solidFill>
                <a:latin typeface="Arial CE" panose="020B0604020202020204" pitchFamily="34" charset="0"/>
              </a:rPr>
              <a:t>	   	800,2		 1 517,2</a:t>
            </a:r>
          </a:p>
          <a:p>
            <a:pPr marL="609600" indent="-609600">
              <a:lnSpc>
                <a:spcPct val="80000"/>
              </a:lnSpc>
              <a:buFontTx/>
              <a:buNone/>
            </a:pPr>
            <a:r>
              <a:rPr lang="sk-SK" altLang="sk-SK" sz="2000" b="1" dirty="0">
                <a:solidFill>
                  <a:srgbClr val="FFFF00"/>
                </a:solidFill>
                <a:latin typeface="Arial CE" panose="020B0604020202020204" pitchFamily="34" charset="0"/>
              </a:rPr>
              <a:t>     		2011		   	813,5		 1 446,2</a:t>
            </a:r>
          </a:p>
          <a:p>
            <a:pPr marL="609600" indent="-609600">
              <a:lnSpc>
                <a:spcPct val="80000"/>
              </a:lnSpc>
              <a:buFontTx/>
              <a:buNone/>
            </a:pPr>
            <a:r>
              <a:rPr lang="sk-SK" altLang="sk-SK" sz="2000" b="1" dirty="0">
                <a:solidFill>
                  <a:srgbClr val="FFFF00"/>
                </a:solidFill>
                <a:latin typeface="Arial CE" panose="020B0604020202020204" pitchFamily="34" charset="0"/>
              </a:rPr>
              <a:t>      		2012		   	782,1		 1 408,3</a:t>
            </a:r>
          </a:p>
          <a:p>
            <a:pPr marL="609600" indent="-609600">
              <a:lnSpc>
                <a:spcPct val="80000"/>
              </a:lnSpc>
              <a:buFontTx/>
              <a:buNone/>
            </a:pPr>
            <a:r>
              <a:rPr lang="sk-SK" altLang="sk-SK" sz="2000" b="1" dirty="0">
                <a:solidFill>
                  <a:srgbClr val="FFFF00"/>
                </a:solidFill>
                <a:latin typeface="Arial CE" panose="020B0604020202020204" pitchFamily="34" charset="0"/>
              </a:rPr>
              <a:t>     		</a:t>
            </a:r>
            <a:r>
              <a:rPr lang="sk-SK" altLang="sk-SK" sz="2000" b="1" dirty="0">
                <a:solidFill>
                  <a:srgbClr val="FF0000"/>
                </a:solidFill>
                <a:latin typeface="Arial CE" panose="020B0604020202020204" pitchFamily="34" charset="0"/>
              </a:rPr>
              <a:t>2013	zníženie  	403,3		    673,6</a:t>
            </a:r>
          </a:p>
          <a:p>
            <a:pPr marL="609600" indent="-609600">
              <a:lnSpc>
                <a:spcPct val="80000"/>
              </a:lnSpc>
              <a:buFontTx/>
              <a:buNone/>
            </a:pPr>
            <a:r>
              <a:rPr lang="sk-SK" altLang="sk-SK" sz="2000" b="1" dirty="0">
                <a:solidFill>
                  <a:srgbClr val="FFFF00"/>
                </a:solidFill>
                <a:latin typeface="Arial CE" panose="020B0604020202020204" pitchFamily="34" charset="0"/>
              </a:rPr>
              <a:t>     		2014		   	428,9		    900,9</a:t>
            </a:r>
          </a:p>
          <a:p>
            <a:pPr marL="609600" indent="-609600">
              <a:lnSpc>
                <a:spcPct val="80000"/>
              </a:lnSpc>
              <a:buFontTx/>
              <a:buNone/>
            </a:pPr>
            <a:r>
              <a:rPr lang="sk-SK" altLang="sk-SK" sz="2000" b="1" dirty="0">
                <a:solidFill>
                  <a:srgbClr val="FFFF00"/>
                </a:solidFill>
                <a:latin typeface="Arial CE" panose="020B0604020202020204" pitchFamily="34" charset="0"/>
              </a:rPr>
              <a:t>     		</a:t>
            </a:r>
            <a:r>
              <a:rPr lang="sk-SK" altLang="sk-SK" sz="2000" b="1" dirty="0">
                <a:solidFill>
                  <a:srgbClr val="FF0000"/>
                </a:solidFill>
                <a:latin typeface="Arial CE" panose="020B0604020202020204" pitchFamily="34" charset="0"/>
              </a:rPr>
              <a:t>2015	otvorenie   	444,6		    453,0</a:t>
            </a:r>
          </a:p>
          <a:p>
            <a:pPr marL="609600" indent="-609600">
              <a:lnSpc>
                <a:spcPct val="80000"/>
              </a:lnSpc>
              <a:buFontTx/>
              <a:buNone/>
            </a:pPr>
            <a:r>
              <a:rPr lang="sk-SK" altLang="sk-SK" sz="2000" b="1" dirty="0">
                <a:solidFill>
                  <a:srgbClr val="FFFF00"/>
                </a:solidFill>
                <a:latin typeface="Arial CE" panose="020B0604020202020204" pitchFamily="34" charset="0"/>
              </a:rPr>
              <a:t>   		2016		   	465,4		    365,3</a:t>
            </a:r>
          </a:p>
          <a:p>
            <a:pPr marL="609600" indent="-609600">
              <a:lnSpc>
                <a:spcPct val="80000"/>
              </a:lnSpc>
              <a:buFontTx/>
              <a:buNone/>
            </a:pPr>
            <a:r>
              <a:rPr lang="sk-SK" altLang="sk-SK" sz="2000" b="1" dirty="0">
                <a:solidFill>
                  <a:srgbClr val="FFFF00"/>
                </a:solidFill>
                <a:latin typeface="Arial CE" panose="020B0604020202020204" pitchFamily="34" charset="0"/>
              </a:rPr>
              <a:t>Oč.sk.  2017	</a:t>
            </a:r>
            <a:r>
              <a:rPr lang="sk-SK" altLang="sk-SK" sz="2000" b="1" dirty="0" err="1">
                <a:solidFill>
                  <a:srgbClr val="FFFF00"/>
                </a:solidFill>
                <a:latin typeface="Arial CE" panose="020B0604020202020204" pitchFamily="34" charset="0"/>
              </a:rPr>
              <a:t>zač.zvyš</a:t>
            </a:r>
            <a:r>
              <a:rPr lang="sk-SK" altLang="sk-SK" sz="2000" b="1" dirty="0">
                <a:solidFill>
                  <a:srgbClr val="FFFF00"/>
                </a:solidFill>
                <a:latin typeface="Arial CE" panose="020B0604020202020204" pitchFamily="34" charset="0"/>
              </a:rPr>
              <a:t>.   	551,0		    410,0</a:t>
            </a:r>
          </a:p>
          <a:p>
            <a:pPr marL="609600" indent="-609600">
              <a:lnSpc>
                <a:spcPct val="80000"/>
              </a:lnSpc>
              <a:buFontTx/>
              <a:buNone/>
            </a:pPr>
            <a:r>
              <a:rPr lang="sk-SK" altLang="sk-SK" sz="2000" b="1" dirty="0">
                <a:solidFill>
                  <a:srgbClr val="FFFF00"/>
                </a:solidFill>
                <a:latin typeface="Arial CE" panose="020B0604020202020204" pitchFamily="34" charset="0"/>
              </a:rPr>
              <a:t>Plán     2018		   	618,4		    255,4</a:t>
            </a:r>
          </a:p>
          <a:p>
            <a:pPr marL="609600" indent="-609600">
              <a:lnSpc>
                <a:spcPct val="80000"/>
              </a:lnSpc>
              <a:buFontTx/>
              <a:buNone/>
            </a:pPr>
            <a:r>
              <a:rPr lang="sk-SK" altLang="sk-SK" sz="2000" b="1" dirty="0">
                <a:solidFill>
                  <a:srgbClr val="FFFF00"/>
                </a:solidFill>
                <a:latin typeface="Arial CE" panose="020B0604020202020204" pitchFamily="34" charset="0"/>
              </a:rPr>
              <a:t>Plán     2019		   	688,1		    117,7</a:t>
            </a:r>
          </a:p>
          <a:p>
            <a:pPr marL="609600" indent="-609600">
              <a:lnSpc>
                <a:spcPct val="80000"/>
              </a:lnSpc>
              <a:buFontTx/>
              <a:buNone/>
            </a:pPr>
            <a:r>
              <a:rPr lang="sk-SK" altLang="sk-SK" sz="2000" b="1" dirty="0">
                <a:solidFill>
                  <a:srgbClr val="FFFF00"/>
                </a:solidFill>
                <a:latin typeface="Arial CE" panose="020B0604020202020204" pitchFamily="34" charset="0"/>
              </a:rPr>
              <a:t>	</a:t>
            </a:r>
          </a:p>
          <a:p>
            <a:pPr marL="609600" indent="-609600">
              <a:lnSpc>
                <a:spcPct val="80000"/>
              </a:lnSpc>
              <a:buFontTx/>
              <a:buNone/>
            </a:pPr>
            <a:endParaRPr lang="en-US" altLang="sk-SK" sz="2000" b="1" dirty="0">
              <a:solidFill>
                <a:srgbClr val="FFFF00"/>
              </a:solidFill>
              <a:latin typeface="Arial CE" panose="020B0604020202020204" pitchFamily="34" charset="0"/>
            </a:endParaRPr>
          </a:p>
          <a:p>
            <a:pPr marL="609600" indent="-609600">
              <a:lnSpc>
                <a:spcPct val="80000"/>
              </a:lnSpc>
              <a:buFontTx/>
              <a:buNone/>
            </a:pPr>
            <a:r>
              <a:rPr lang="en-US" altLang="sk-SK" sz="2000" b="1" dirty="0">
                <a:solidFill>
                  <a:srgbClr val="FFFF00"/>
                </a:solidFill>
                <a:latin typeface="Arial CE" panose="020B0604020202020204" pitchFamily="34" charset="0"/>
              </a:rPr>
              <a:t> </a:t>
            </a:r>
            <a:r>
              <a:rPr lang="en-US" altLang="sk-SK" sz="2400" b="1" dirty="0">
                <a:solidFill>
                  <a:srgbClr val="FFFF00"/>
                </a:solidFill>
                <a:latin typeface="Arial CE" panose="020B0604020202020204" pitchFamily="34" charset="0"/>
              </a:rPr>
              <a:t>						</a:t>
            </a:r>
          </a:p>
          <a:p>
            <a:pPr marL="609600" indent="-609600">
              <a:buFontTx/>
              <a:buNone/>
            </a:pPr>
            <a:r>
              <a:rPr lang="en-US" altLang="sk-SK" sz="2400" b="1" dirty="0">
                <a:solidFill>
                  <a:srgbClr val="FFFF00"/>
                </a:solidFill>
                <a:latin typeface="Arial CE" panose="020B0604020202020204" pitchFamily="34" charset="0"/>
              </a:rPr>
              <a:t>					</a:t>
            </a:r>
          </a:p>
          <a:p>
            <a:pPr marL="609600" indent="-609600"/>
            <a:endParaRPr lang="cs-CZ" altLang="sk-SK" sz="3600" dirty="0">
              <a:solidFill>
                <a:srgbClr val="FFFF00"/>
              </a:solidFill>
            </a:endParaRPr>
          </a:p>
        </p:txBody>
      </p:sp>
      <p:sp>
        <p:nvSpPr>
          <p:cNvPr id="22531" name="Rectangle 3"/>
          <p:cNvSpPr>
            <a:spLocks noGrp="1" noChangeArrowheads="1"/>
          </p:cNvSpPr>
          <p:nvPr>
            <p:ph type="title"/>
          </p:nvPr>
        </p:nvSpPr>
        <p:spPr>
          <a:xfrm>
            <a:off x="0" y="188913"/>
            <a:ext cx="9036050" cy="503237"/>
          </a:xfrm>
        </p:spPr>
        <p:txBody>
          <a:bodyPr/>
          <a:lstStyle/>
          <a:p>
            <a:r>
              <a:rPr lang="sk-SK" altLang="sk-SK" sz="2400" b="1">
                <a:latin typeface="Arial CE" panose="020B0604020202020204" pitchFamily="34" charset="0"/>
              </a:rPr>
              <a:t>Príspevky na starobné dôchodkové sporenie a transfer zo Štátneho fondu aktív/ŠR do SP</a:t>
            </a:r>
            <a:r>
              <a:rPr lang="en-US" altLang="sk-SK" sz="2400" b="1">
                <a:latin typeface="Arial CE" panose="020B0604020202020204" pitchFamily="34" charset="0"/>
              </a:rPr>
              <a:t>, 2005 - 20</a:t>
            </a:r>
            <a:r>
              <a:rPr lang="sk-SK" altLang="sk-SK" sz="2400" b="1">
                <a:latin typeface="Arial CE" panose="020B0604020202020204" pitchFamily="34" charset="0"/>
              </a:rPr>
              <a:t>19</a:t>
            </a:r>
            <a:endParaRPr lang="cs-CZ" altLang="sk-SK" sz="2400">
              <a:solidFill>
                <a:srgbClr val="FFFF00"/>
              </a:solidFill>
              <a:latin typeface="Arial CE" panose="020B0604020202020204" pitchFamily="34" charset="0"/>
            </a:endParaRPr>
          </a:p>
        </p:txBody>
      </p:sp>
      <p:sp>
        <p:nvSpPr>
          <p:cNvPr id="22532" name="Šípka doprava 1"/>
          <p:cNvSpPr>
            <a:spLocks noChangeArrowheads="1"/>
          </p:cNvSpPr>
          <p:nvPr/>
        </p:nvSpPr>
        <p:spPr bwMode="auto">
          <a:xfrm>
            <a:off x="468313" y="3933825"/>
            <a:ext cx="669925" cy="358775"/>
          </a:xfrm>
          <a:prstGeom prst="rightArrow">
            <a:avLst>
              <a:gd name="adj1" fmla="val 50000"/>
              <a:gd name="adj2" fmla="val 52067"/>
            </a:avLst>
          </a:prstGeom>
          <a:solidFill>
            <a:srgbClr val="00B8FF"/>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3200">
                <a:solidFill>
                  <a:schemeClr val="tx1"/>
                </a:solidFill>
                <a:latin typeface="Times New Roman" panose="02020603050405020304" pitchFamily="18" charset="0"/>
              </a:defRPr>
            </a:lvl1pPr>
            <a:lvl2pPr marL="742950" indent="-285750">
              <a:spcBef>
                <a:spcPct val="20000"/>
              </a:spcBef>
              <a:buChar char="–"/>
              <a:defRPr sz="2800">
                <a:solidFill>
                  <a:schemeClr val="tx1"/>
                </a:solidFill>
                <a:latin typeface="Times New Roman" panose="02020603050405020304" pitchFamily="18" charset="0"/>
              </a:defRPr>
            </a:lvl2pPr>
            <a:lvl3pPr marL="1143000" indent="-228600">
              <a:spcBef>
                <a:spcPct val="20000"/>
              </a:spcBef>
              <a:buChar char="•"/>
              <a:defRPr sz="2400">
                <a:solidFill>
                  <a:schemeClr val="tx1"/>
                </a:solidFill>
                <a:latin typeface="Times New Roman" panose="02020603050405020304" pitchFamily="18" charset="0"/>
              </a:defRPr>
            </a:lvl3pPr>
            <a:lvl4pPr marL="1600200" indent="-228600">
              <a:spcBef>
                <a:spcPct val="20000"/>
              </a:spcBef>
              <a:buChar char="–"/>
              <a:defRPr sz="2000">
                <a:solidFill>
                  <a:schemeClr val="tx1"/>
                </a:solidFill>
                <a:latin typeface="Times New Roman" panose="02020603050405020304" pitchFamily="18" charset="0"/>
              </a:defRPr>
            </a:lvl4pPr>
            <a:lvl5pPr marL="2057400" indent="-228600">
              <a:spcBef>
                <a:spcPct val="20000"/>
              </a:spcBef>
              <a:buChar char="»"/>
              <a:defRPr sz="2000">
                <a:solidFill>
                  <a:schemeClr val="tx1"/>
                </a:solidFill>
                <a:latin typeface="Times New Roman" panose="02020603050405020304" pitchFamily="18" charset="0"/>
              </a:defRPr>
            </a:lvl5pPr>
            <a:lvl6pPr marL="2514600" indent="-228600" eaLnBrk="0" fontAlgn="base" hangingPunct="0">
              <a:spcBef>
                <a:spcPct val="20000"/>
              </a:spcBef>
              <a:spcAft>
                <a:spcPct val="0"/>
              </a:spcAft>
              <a:buChar char="»"/>
              <a:defRPr sz="2000">
                <a:solidFill>
                  <a:schemeClr val="tx1"/>
                </a:solidFill>
                <a:latin typeface="Times New Roman" panose="02020603050405020304" pitchFamily="18" charset="0"/>
              </a:defRPr>
            </a:lvl6pPr>
            <a:lvl7pPr marL="2971800" indent="-228600" eaLnBrk="0" fontAlgn="base" hangingPunct="0">
              <a:spcBef>
                <a:spcPct val="20000"/>
              </a:spcBef>
              <a:spcAft>
                <a:spcPct val="0"/>
              </a:spcAft>
              <a:buChar char="»"/>
              <a:defRPr sz="2000">
                <a:solidFill>
                  <a:schemeClr val="tx1"/>
                </a:solidFill>
                <a:latin typeface="Times New Roman" panose="02020603050405020304" pitchFamily="18" charset="0"/>
              </a:defRPr>
            </a:lvl7pPr>
            <a:lvl8pPr marL="3429000" indent="-228600" eaLnBrk="0" fontAlgn="base" hangingPunct="0">
              <a:spcBef>
                <a:spcPct val="20000"/>
              </a:spcBef>
              <a:spcAft>
                <a:spcPct val="0"/>
              </a:spcAft>
              <a:buChar char="»"/>
              <a:defRPr sz="2000">
                <a:solidFill>
                  <a:schemeClr val="tx1"/>
                </a:solidFill>
                <a:latin typeface="Times New Roman" panose="02020603050405020304" pitchFamily="18" charset="0"/>
              </a:defRPr>
            </a:lvl8pPr>
            <a:lvl9pPr marL="3886200" indent="-228600" eaLnBrk="0" fontAlgn="base" hangingPunct="0">
              <a:spcBef>
                <a:spcPct val="20000"/>
              </a:spcBef>
              <a:spcAft>
                <a:spcPct val="0"/>
              </a:spcAft>
              <a:buChar char="»"/>
              <a:defRPr sz="2000">
                <a:solidFill>
                  <a:schemeClr val="tx1"/>
                </a:solidFill>
                <a:latin typeface="Times New Roman" panose="02020603050405020304" pitchFamily="18" charset="0"/>
              </a:defRPr>
            </a:lvl9pPr>
          </a:lstStyle>
          <a:p>
            <a:pPr>
              <a:spcBef>
                <a:spcPct val="0"/>
              </a:spcBef>
              <a:buClr>
                <a:srgbClr val="000000"/>
              </a:buClr>
              <a:buFont typeface="Times New Roman" panose="02020603050405020304" pitchFamily="18" charset="0"/>
              <a:buNone/>
            </a:pPr>
            <a:endParaRPr lang="sk-SK" altLang="sk-SK" sz="2800"/>
          </a:p>
        </p:txBody>
      </p:sp>
    </p:spTree>
    <p:extLst>
      <p:ext uri="{BB962C8B-B14F-4D97-AF65-F5344CB8AC3E}">
        <p14:creationId xmlns:p14="http://schemas.microsoft.com/office/powerpoint/2010/main" val="3512171928"/>
      </p:ext>
    </p:extLst>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ext Box 1"/>
          <p:cNvSpPr txBox="1">
            <a:spLocks noChangeArrowheads="1"/>
          </p:cNvSpPr>
          <p:nvPr/>
        </p:nvSpPr>
        <p:spPr bwMode="auto">
          <a:xfrm>
            <a:off x="930275" y="2355850"/>
            <a:ext cx="9036050" cy="518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marL="609600" indent="-608013">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1pPr>
            <a:lvl2pPr marL="742950" indent="-28575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11430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3pPr>
            <a:lvl4pPr marL="16002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4pPr>
            <a:lvl5pPr marL="2057400" indent="-228600">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9pPr>
          </a:lstStyle>
          <a:p>
            <a:r>
              <a:rPr lang="sk-SK" altLang="sk-SK" sz="3000">
                <a:solidFill>
                  <a:srgbClr val="FFFF00"/>
                </a:solidFill>
                <a:ea typeface="SimSun" panose="02010600030101010101" pitchFamily="2" charset="-122"/>
              </a:rPr>
              <a:t>E</a:t>
            </a:r>
            <a:endParaRPr lang="sk-SK" altLang="sk-SK">
              <a:solidFill>
                <a:srgbClr val="FFFF00"/>
              </a:solidFill>
              <a:ea typeface="SimSun" panose="02010600030101010101" pitchFamily="2" charset="-122"/>
            </a:endParaRPr>
          </a:p>
        </p:txBody>
      </p:sp>
      <p:sp>
        <p:nvSpPr>
          <p:cNvPr id="26627" name="Text Box 2"/>
          <p:cNvSpPr txBox="1">
            <a:spLocks noChangeArrowheads="1"/>
          </p:cNvSpPr>
          <p:nvPr/>
        </p:nvSpPr>
        <p:spPr bwMode="auto">
          <a:xfrm>
            <a:off x="0" y="257175"/>
            <a:ext cx="9144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5pPr>
            <a:lvl6pPr marL="25146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6pPr>
            <a:lvl7pPr marL="29718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7pPr>
            <a:lvl8pPr marL="34290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8pPr>
            <a:lvl9pPr marL="3886200" indent="-228600"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9pPr>
          </a:lstStyle>
          <a:p>
            <a:pPr algn="ctr">
              <a:buFont typeface="Times New Roman" panose="02020603050405020304" pitchFamily="18" charset="0"/>
              <a:buNone/>
            </a:pPr>
            <a:r>
              <a:rPr lang="cs-CZ" altLang="sk-SK" sz="1800" b="1">
                <a:solidFill>
                  <a:srgbClr val="FFC000"/>
                </a:solidFill>
                <a:ea typeface="SimSun" panose="02010600030101010101" pitchFamily="2" charset="-122"/>
              </a:rPr>
              <a:t>Príznačné pre reformy v štátoch strednej a východnej Európy je, že dôchodkové výdavky po uskutočnených reformách spravidla presahujú úroveň týchto výdavkov v období pred zahájením reformy. Dôvodom je předovšetkým úhrada transformačného deficitu. Svetová banka, 2011, v % HDP</a:t>
            </a:r>
            <a:endParaRPr lang="sk-SK" altLang="sk-SK" sz="1800" b="1">
              <a:solidFill>
                <a:srgbClr val="FFC000"/>
              </a:solidFill>
              <a:ea typeface="SimSun" panose="02010600030101010101" pitchFamily="2" charset="-122"/>
            </a:endParaRPr>
          </a:p>
        </p:txBody>
      </p:sp>
      <p:pic>
        <p:nvPicPr>
          <p:cNvPr id="5" name="Obrázok 4"/>
          <p:cNvPicPr/>
          <p:nvPr/>
        </p:nvPicPr>
        <p:blipFill>
          <a:blip r:embed="rId3">
            <a:extLst/>
          </a:blip>
          <a:srcRect/>
          <a:stretch>
            <a:fillRect/>
          </a:stretch>
        </p:blipFill>
        <p:spPr bwMode="auto">
          <a:xfrm>
            <a:off x="251520" y="1412776"/>
            <a:ext cx="8568951" cy="5256584"/>
          </a:xfrm>
          <a:prstGeom prst="rect">
            <a:avLst/>
          </a:prstGeom>
          <a:solidFill>
            <a:srgbClr val="FFFFFF">
              <a:shade val="85000"/>
            </a:srgbClr>
          </a:solidFill>
          <a:ln w="88900" cap="sq">
            <a:solidFill>
              <a:srgbClr val="FFFFFF"/>
            </a:solidFill>
            <a:miter lim="800000"/>
          </a:ln>
          <a:effectLst>
            <a:outerShdw blurRad="55000" dist="18000" dir="5400000" algn="tl" rotWithShape="0">
              <a:srgbClr val="FF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978546394"/>
      </p:ext>
    </p:extLst>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body" idx="1"/>
          </p:nvPr>
        </p:nvSpPr>
        <p:spPr>
          <a:xfrm>
            <a:off x="0" y="381000"/>
            <a:ext cx="9144000" cy="6248400"/>
          </a:xfrm>
        </p:spPr>
        <p:txBody>
          <a:bodyPr/>
          <a:lstStyle/>
          <a:p>
            <a:pPr algn="ctr">
              <a:buFontTx/>
              <a:buNone/>
            </a:pPr>
            <a:r>
              <a:rPr lang="en-GB" altLang="sk-SK" sz="3600" b="1">
                <a:latin typeface="Arial" panose="020B0604020202020204" pitchFamily="34" charset="0"/>
              </a:rPr>
              <a:t>   </a:t>
            </a:r>
          </a:p>
          <a:p>
            <a:pPr algn="ctr">
              <a:buFontTx/>
              <a:buNone/>
            </a:pPr>
            <a:endParaRPr lang="en-GB" altLang="sk-SK" sz="3600" b="1">
              <a:latin typeface="Arial" panose="020B0604020202020204" pitchFamily="34" charset="0"/>
            </a:endParaRPr>
          </a:p>
          <a:p>
            <a:pPr algn="ctr">
              <a:buFontTx/>
              <a:buNone/>
            </a:pPr>
            <a:endParaRPr lang="en-GB" altLang="sk-SK" sz="3600" b="1">
              <a:latin typeface="Arial" panose="020B0604020202020204" pitchFamily="34" charset="0"/>
            </a:endParaRPr>
          </a:p>
          <a:p>
            <a:pPr algn="ctr">
              <a:buFontTx/>
              <a:buNone/>
            </a:pPr>
            <a:endParaRPr lang="en-GB" altLang="sk-SK" sz="3600" b="1">
              <a:latin typeface="Arial" panose="020B0604020202020204" pitchFamily="34" charset="0"/>
            </a:endParaRPr>
          </a:p>
          <a:p>
            <a:pPr algn="ctr">
              <a:buFontTx/>
              <a:buNone/>
            </a:pPr>
            <a:r>
              <a:rPr lang="en-GB" altLang="sk-SK" sz="4400" b="1">
                <a:solidFill>
                  <a:schemeClr val="tx2"/>
                </a:solidFill>
                <a:latin typeface="Arial" panose="020B0604020202020204" pitchFamily="34" charset="0"/>
              </a:rPr>
              <a:t>Ďakujem za pozornosť!</a:t>
            </a:r>
            <a:r>
              <a:rPr lang="en-US" altLang="sk-SK" sz="4000">
                <a:solidFill>
                  <a:srgbClr val="FFFF00"/>
                </a:solidFill>
                <a:latin typeface="Arial" panose="020B0604020202020204" pitchFamily="34" charset="0"/>
              </a:rPr>
              <a:t> </a:t>
            </a:r>
            <a:endParaRPr lang="cs-CZ" altLang="sk-SK" sz="4000">
              <a:solidFill>
                <a:srgbClr val="FFFF00"/>
              </a:solidFill>
              <a:latin typeface="Arial" panose="020B0604020202020204" pitchFamily="34" charset="0"/>
            </a:endParaRPr>
          </a:p>
        </p:txBody>
      </p:sp>
    </p:spTree>
    <p:extLst>
      <p:ext uri="{BB962C8B-B14F-4D97-AF65-F5344CB8AC3E}">
        <p14:creationId xmlns:p14="http://schemas.microsoft.com/office/powerpoint/2010/main" val="1746098465"/>
      </p:ext>
    </p:extLst>
  </p:cSld>
  <p:clrMapOvr>
    <a:masterClrMapping/>
  </p:clrMapOvr>
  <p:transition>
    <p:zoom/>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body" idx="4294967295"/>
          </p:nvPr>
        </p:nvSpPr>
        <p:spPr>
          <a:xfrm>
            <a:off x="250825" y="1295400"/>
            <a:ext cx="8893175" cy="5181600"/>
          </a:xfrm>
        </p:spPr>
        <p:txBody>
          <a:bodyPr/>
          <a:lstStyle/>
          <a:p>
            <a:pPr marL="609600" indent="-609600">
              <a:lnSpc>
                <a:spcPct val="75000"/>
              </a:lnSpc>
              <a:buFontTx/>
              <a:buNone/>
            </a:pPr>
            <a:r>
              <a:rPr lang="sk-SK" altLang="sk-SK" sz="2400" u="sng"/>
              <a:t>Druh poistenia</a:t>
            </a:r>
            <a:r>
              <a:rPr lang="sk-SK" altLang="sk-SK" sz="2400"/>
              <a:t> 	</a:t>
            </a:r>
            <a:r>
              <a:rPr lang="sk-SK" altLang="sk-SK" sz="2400" u="sng"/>
              <a:t>Platitelia 	spolu     I. pilier	II. pilier</a:t>
            </a:r>
          </a:p>
          <a:p>
            <a:pPr marL="609600" indent="-609600">
              <a:lnSpc>
                <a:spcPct val="75000"/>
              </a:lnSpc>
              <a:buFontTx/>
              <a:buNone/>
            </a:pPr>
            <a:endParaRPr lang="sk-SK" altLang="sk-SK" sz="2400"/>
          </a:p>
          <a:p>
            <a:pPr marL="609600" indent="-609600">
              <a:lnSpc>
                <a:spcPct val="75000"/>
              </a:lnSpc>
              <a:buFontTx/>
              <a:buNone/>
            </a:pPr>
            <a:r>
              <a:rPr lang="sk-SK" altLang="sk-SK" sz="2400"/>
              <a:t>Starobné	      zamestnávateľ	 14	    9,75		4,25</a:t>
            </a:r>
          </a:p>
          <a:p>
            <a:pPr marL="609600" indent="-609600">
              <a:lnSpc>
                <a:spcPct val="75000"/>
              </a:lnSpc>
              <a:buFontTx/>
              <a:buNone/>
            </a:pPr>
            <a:r>
              <a:rPr lang="sk-SK" altLang="sk-SK" sz="2400"/>
              <a:t>			      zamestnanec	   4</a:t>
            </a:r>
          </a:p>
          <a:p>
            <a:pPr marL="609600" indent="-609600">
              <a:lnSpc>
                <a:spcPct val="75000"/>
              </a:lnSpc>
              <a:buFontTx/>
              <a:buNone/>
            </a:pPr>
            <a:r>
              <a:rPr lang="sk-SK" altLang="sk-SK" sz="2400"/>
              <a:t>			      SZČO		  18         13,75	4,25	</a:t>
            </a:r>
          </a:p>
          <a:p>
            <a:pPr marL="609600" indent="-609600">
              <a:lnSpc>
                <a:spcPct val="75000"/>
              </a:lnSpc>
              <a:buFontTx/>
              <a:buNone/>
            </a:pPr>
            <a:endParaRPr lang="sk-SK" altLang="sk-SK" sz="2400"/>
          </a:p>
          <a:p>
            <a:pPr marL="609600" indent="-609600">
              <a:lnSpc>
                <a:spcPct val="75000"/>
              </a:lnSpc>
              <a:buFontTx/>
              <a:buNone/>
            </a:pPr>
            <a:r>
              <a:rPr lang="sk-SK" altLang="sk-SK" sz="2400"/>
              <a:t>Invalidné	      zamestnávateľ	    3</a:t>
            </a:r>
          </a:p>
          <a:p>
            <a:pPr marL="609600" indent="-609600">
              <a:lnSpc>
                <a:spcPct val="75000"/>
              </a:lnSpc>
              <a:buFontTx/>
              <a:buNone/>
            </a:pPr>
            <a:r>
              <a:rPr lang="sk-SK" altLang="sk-SK" sz="2400"/>
              <a:t>			      zamestnanec	    3</a:t>
            </a:r>
          </a:p>
          <a:p>
            <a:pPr marL="609600" indent="-609600">
              <a:lnSpc>
                <a:spcPct val="75000"/>
              </a:lnSpc>
              <a:buFontTx/>
              <a:buNone/>
            </a:pPr>
            <a:r>
              <a:rPr lang="sk-SK" altLang="sk-SK" sz="2400"/>
              <a:t>			      SZČO		    6</a:t>
            </a:r>
          </a:p>
          <a:p>
            <a:pPr marL="609600" indent="-609600">
              <a:lnSpc>
                <a:spcPct val="75000"/>
              </a:lnSpc>
              <a:buFontTx/>
              <a:buNone/>
            </a:pPr>
            <a:endParaRPr lang="sk-SK" altLang="sk-SK" sz="2400"/>
          </a:p>
          <a:p>
            <a:pPr marL="609600" indent="-609600">
              <a:lnSpc>
                <a:spcPct val="75000"/>
              </a:lnSpc>
              <a:buFontTx/>
              <a:buNone/>
            </a:pPr>
            <a:r>
              <a:rPr lang="sk-SK" altLang="sk-SK" sz="2400" b="1">
                <a:solidFill>
                  <a:srgbClr val="FFFF00"/>
                </a:solidFill>
              </a:rPr>
              <a:t>Spolu starobné a invalidné		  24</a:t>
            </a:r>
          </a:p>
          <a:p>
            <a:pPr marL="609600" indent="-609600">
              <a:lnSpc>
                <a:spcPct val="75000"/>
              </a:lnSpc>
              <a:buFontTx/>
              <a:buNone/>
            </a:pPr>
            <a:endParaRPr lang="sk-SK" altLang="sk-SK" sz="2400"/>
          </a:p>
          <a:p>
            <a:pPr marL="609600" indent="-609600">
              <a:lnSpc>
                <a:spcPct val="75000"/>
              </a:lnSpc>
              <a:buFontTx/>
              <a:buNone/>
            </a:pPr>
            <a:r>
              <a:rPr lang="sk-SK" altLang="sk-SK" sz="2400"/>
              <a:t>Rezervný fond	        zamestnávateľ        4,75</a:t>
            </a:r>
          </a:p>
          <a:p>
            <a:pPr marL="609600" indent="-609600">
              <a:lnSpc>
                <a:spcPct val="75000"/>
              </a:lnSpc>
              <a:buFontTx/>
              <a:buNone/>
            </a:pPr>
            <a:r>
              <a:rPr lang="sk-SK" altLang="sk-SK" sz="2400"/>
              <a:t>solidarity	         SZČO		   4,75		</a:t>
            </a:r>
          </a:p>
          <a:p>
            <a:pPr marL="609600" indent="-609600">
              <a:lnSpc>
                <a:spcPct val="75000"/>
              </a:lnSpc>
              <a:buFontTx/>
              <a:buNone/>
            </a:pPr>
            <a:endParaRPr lang="sk-SK" altLang="sk-SK" sz="2400"/>
          </a:p>
          <a:p>
            <a:pPr marL="609600" indent="-609600">
              <a:lnSpc>
                <a:spcPct val="75000"/>
              </a:lnSpc>
              <a:buFontTx/>
              <a:buNone/>
            </a:pPr>
            <a:endParaRPr lang="sk-SK" altLang="sk-SK"/>
          </a:p>
          <a:p>
            <a:pPr marL="609600" indent="-609600"/>
            <a:endParaRPr lang="cs-CZ" altLang="sk-SK"/>
          </a:p>
        </p:txBody>
      </p:sp>
      <p:sp>
        <p:nvSpPr>
          <p:cNvPr id="11267" name="Rectangle 3"/>
          <p:cNvSpPr>
            <a:spLocks noGrp="1" noChangeArrowheads="1"/>
          </p:cNvSpPr>
          <p:nvPr>
            <p:ph type="title" idx="4294967295"/>
          </p:nvPr>
        </p:nvSpPr>
        <p:spPr>
          <a:xfrm>
            <a:off x="250825" y="476250"/>
            <a:ext cx="8610600" cy="649288"/>
          </a:xfrm>
        </p:spPr>
        <p:txBody>
          <a:bodyPr/>
          <a:lstStyle/>
          <a:p>
            <a:pPr>
              <a:lnSpc>
                <a:spcPct val="75000"/>
              </a:lnSpc>
            </a:pPr>
            <a:r>
              <a:rPr lang="cs-CZ" altLang="sk-SK" sz="3600" b="1">
                <a:solidFill>
                  <a:schemeClr val="accent1"/>
                </a:solidFill>
              </a:rPr>
              <a:t>Poistné na dôchodkové poistenie, </a:t>
            </a:r>
            <a:r>
              <a:rPr lang="cs-CZ" altLang="sk-SK" sz="2400" b="1">
                <a:solidFill>
                  <a:schemeClr val="accent1"/>
                </a:solidFill>
              </a:rPr>
              <a:t>v %</a:t>
            </a:r>
          </a:p>
        </p:txBody>
      </p:sp>
    </p:spTree>
    <p:extLst>
      <p:ext uri="{BB962C8B-B14F-4D97-AF65-F5344CB8AC3E}">
        <p14:creationId xmlns:p14="http://schemas.microsoft.com/office/powerpoint/2010/main" val="2044172955"/>
      </p:ext>
    </p:extLst>
  </p:cSld>
  <p:clrMapOvr>
    <a:masterClrMapping/>
  </p:clrMapOvr>
  <p:transition>
    <p:zoom/>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idx="4294967295"/>
          </p:nvPr>
        </p:nvSpPr>
        <p:spPr>
          <a:xfrm>
            <a:off x="179388" y="188913"/>
            <a:ext cx="8964612" cy="575791"/>
          </a:xfrm>
        </p:spPr>
        <p:txBody>
          <a:bodyPr/>
          <a:lstStyle/>
          <a:p>
            <a:pPr>
              <a:lnSpc>
                <a:spcPct val="80000"/>
              </a:lnSpc>
            </a:pPr>
            <a:r>
              <a:rPr lang="sk-SK" altLang="sk-SK" sz="3600" b="1" dirty="0">
                <a:solidFill>
                  <a:schemeClr val="accent1"/>
                </a:solidFill>
                <a:cs typeface="Times New Roman" panose="02020603050405020304" pitchFamily="18" charset="0"/>
              </a:rPr>
              <a:t>Zvyšovanie dôchodkového veku v SR</a:t>
            </a:r>
            <a:endParaRPr lang="sk-SK" altLang="sk-SK" sz="3600" b="1" dirty="0">
              <a:solidFill>
                <a:schemeClr val="accent1"/>
              </a:solidFill>
            </a:endParaRPr>
          </a:p>
        </p:txBody>
      </p:sp>
      <p:sp>
        <p:nvSpPr>
          <p:cNvPr id="30723" name="Rectangle 3"/>
          <p:cNvSpPr>
            <a:spLocks noGrp="1" noChangeArrowheads="1"/>
          </p:cNvSpPr>
          <p:nvPr>
            <p:ph type="body" sz="half" idx="4294967295"/>
          </p:nvPr>
        </p:nvSpPr>
        <p:spPr>
          <a:xfrm>
            <a:off x="107950" y="908050"/>
            <a:ext cx="9036050" cy="5689600"/>
          </a:xfrm>
        </p:spPr>
        <p:txBody>
          <a:bodyPr/>
          <a:lstStyle/>
          <a:p>
            <a:pPr>
              <a:spcBef>
                <a:spcPts val="800"/>
              </a:spcBef>
              <a:buFontTx/>
              <a:buNone/>
            </a:pPr>
            <a:r>
              <a:rPr lang="sk-SK" altLang="sk-SK" sz="2800" b="1" dirty="0">
                <a:cs typeface="Times New Roman" panose="02020603050405020304" pitchFamily="18" charset="0"/>
              </a:rPr>
              <a:t>Zvyšovanie sa začalo v roku 2004 </a:t>
            </a:r>
          </a:p>
          <a:p>
            <a:pPr>
              <a:spcBef>
                <a:spcPts val="800"/>
              </a:spcBef>
              <a:buFontTx/>
              <a:buNone/>
            </a:pPr>
            <a:r>
              <a:rPr lang="sk-SK" altLang="sk-SK" sz="2800" b="1" dirty="0">
                <a:cs typeface="Times New Roman" panose="02020603050405020304" pitchFamily="18" charset="0"/>
              </a:rPr>
              <a:t>Muži – 62 rokov </a:t>
            </a:r>
            <a:r>
              <a:rPr lang="sk-SK" altLang="sk-SK" sz="2800" dirty="0">
                <a:cs typeface="Times New Roman" panose="02020603050405020304" pitchFamily="18" charset="0"/>
              </a:rPr>
              <a:t>(od roku 2006)</a:t>
            </a:r>
          </a:p>
          <a:p>
            <a:pPr>
              <a:spcBef>
                <a:spcPts val="800"/>
              </a:spcBef>
              <a:buFontTx/>
              <a:buNone/>
            </a:pPr>
            <a:r>
              <a:rPr lang="sk-SK" altLang="sk-SK" sz="2800" b="1" dirty="0">
                <a:cs typeface="Times New Roman" panose="02020603050405020304" pitchFamily="18" charset="0"/>
              </a:rPr>
              <a:t>Ženy - 62 rokov – </a:t>
            </a:r>
            <a:r>
              <a:rPr lang="sk-SK" altLang="sk-SK" sz="2800" dirty="0">
                <a:cs typeface="Times New Roman" panose="02020603050405020304" pitchFamily="18" charset="0"/>
              </a:rPr>
              <a:t>(každý rok sa zvyšuje o 9 kalendárnych mesiacov. Od roku 2024 by išli všetky ženy do dôchodku vo veku  62 rokov) </a:t>
            </a:r>
            <a:r>
              <a:rPr lang="sk-SK" altLang="sk-SK" sz="2800" b="1" dirty="0">
                <a:cs typeface="Times New Roman" panose="02020603050405020304" pitchFamily="18" charset="0"/>
              </a:rPr>
              <a:t>ale</a:t>
            </a:r>
          </a:p>
          <a:p>
            <a:pPr>
              <a:spcBef>
                <a:spcPct val="0"/>
              </a:spcBef>
              <a:spcAft>
                <a:spcPts val="1200"/>
              </a:spcAft>
              <a:buNone/>
            </a:pPr>
            <a:r>
              <a:rPr lang="sk-SK" altLang="sk-SK" sz="2800" b="1" dirty="0">
                <a:cs typeface="Times New Roman" panose="02020603050405020304" pitchFamily="18" charset="0"/>
              </a:rPr>
              <a:t>Od 2017 – </a:t>
            </a:r>
            <a:r>
              <a:rPr lang="sk-SK" altLang="sk-SK" sz="2800" dirty="0">
                <a:cs typeface="Times New Roman" panose="02020603050405020304" pitchFamily="18" charset="0"/>
              </a:rPr>
              <a:t>ďalšie zvyšovanie dôchodkového veku </a:t>
            </a:r>
            <a:r>
              <a:rPr lang="sk-SK" altLang="sk-SK" sz="2800" dirty="0"/>
              <a:t>podľa priemerného veku dožitia (76 dní+63 dní 2018 = 139)</a:t>
            </a:r>
          </a:p>
          <a:p>
            <a:pPr>
              <a:spcBef>
                <a:spcPts val="600"/>
              </a:spcBef>
              <a:buFontTx/>
              <a:buNone/>
            </a:pPr>
            <a:r>
              <a:rPr lang="sk-SK" altLang="sk-SK" sz="2200" b="1" dirty="0">
                <a:cs typeface="Times New Roman" panose="02020603050405020304" pitchFamily="18" charset="0"/>
              </a:rPr>
              <a:t>Bez publikovaných analýz </a:t>
            </a:r>
            <a:r>
              <a:rPr lang="sk-SK" altLang="sk-SK" sz="2200" dirty="0">
                <a:cs typeface="Times New Roman" panose="02020603050405020304" pitchFamily="18" charset="0"/>
              </a:rPr>
              <a:t>veku dožitia a predpokladaného zvyšovania a najmä aký dopad bude mať zvyšovanie na pracovné schopnosti a zdravie ľudí</a:t>
            </a:r>
          </a:p>
          <a:p>
            <a:pPr>
              <a:spcBef>
                <a:spcPts val="600"/>
              </a:spcBef>
              <a:buFontTx/>
              <a:buNone/>
            </a:pPr>
            <a:r>
              <a:rPr lang="sk-SK" altLang="sk-SK" sz="2200" dirty="0">
                <a:cs typeface="Times New Roman" panose="02020603050405020304" pitchFamily="18" charset="0"/>
              </a:rPr>
              <a:t>Riaditeľka Inštitútu pre výskum práce a rodiny p. </a:t>
            </a:r>
            <a:r>
              <a:rPr lang="sk-SK" altLang="sk-SK" sz="2200" dirty="0" err="1">
                <a:cs typeface="Times New Roman" panose="02020603050405020304" pitchFamily="18" charset="0"/>
              </a:rPr>
              <a:t>Porubanová</a:t>
            </a:r>
            <a:r>
              <a:rPr lang="sk-SK" altLang="sk-SK" sz="2200" dirty="0">
                <a:cs typeface="Times New Roman" panose="02020603050405020304" pitchFamily="18" charset="0"/>
              </a:rPr>
              <a:t> (pre Pravdu), „...nie je predstaviteľné aby niektoré povolania vykonávali 70-roční ľudia, napr. šofér, šička zohnutá 8 hodín nad šijacím strojom a pod.“</a:t>
            </a:r>
          </a:p>
        </p:txBody>
      </p:sp>
    </p:spTree>
    <p:extLst>
      <p:ext uri="{BB962C8B-B14F-4D97-AF65-F5344CB8AC3E}">
        <p14:creationId xmlns:p14="http://schemas.microsoft.com/office/powerpoint/2010/main" val="754263648"/>
      </p:ext>
    </p:extLst>
  </p:cSld>
  <p:clrMapOvr>
    <a:masterClrMapping/>
  </p:clrMapOvr>
  <p:transition>
    <p:zoom/>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idx="4294967295"/>
          </p:nvPr>
        </p:nvSpPr>
        <p:spPr>
          <a:xfrm>
            <a:off x="0" y="188913"/>
            <a:ext cx="9132888" cy="503237"/>
          </a:xfrm>
        </p:spPr>
        <p:txBody>
          <a:bodyPr/>
          <a:lstStyle/>
          <a:p>
            <a:pPr>
              <a:lnSpc>
                <a:spcPct val="80000"/>
              </a:lnSpc>
            </a:pPr>
            <a:r>
              <a:rPr lang="sk-SK" altLang="sk-SK" sz="3200" b="1">
                <a:cs typeface="Times New Roman" panose="02020603050405020304" pitchFamily="18" charset="0"/>
              </a:rPr>
              <a:t>Zvýšenie dôchodkového veku od r. 2017 - § 65a</a:t>
            </a:r>
            <a:endParaRPr lang="sk-SK" altLang="sk-SK" sz="3200" b="1">
              <a:solidFill>
                <a:schemeClr val="tx1"/>
              </a:solidFill>
            </a:endParaRPr>
          </a:p>
        </p:txBody>
      </p:sp>
      <p:sp>
        <p:nvSpPr>
          <p:cNvPr id="9219" name="Rectangle 3"/>
          <p:cNvSpPr>
            <a:spLocks noGrp="1" noChangeArrowheads="1"/>
          </p:cNvSpPr>
          <p:nvPr>
            <p:ph type="body" sz="half" idx="4294967295"/>
          </p:nvPr>
        </p:nvSpPr>
        <p:spPr>
          <a:xfrm>
            <a:off x="0" y="836613"/>
            <a:ext cx="9144000" cy="5832475"/>
          </a:xfrm>
        </p:spPr>
        <p:txBody>
          <a:bodyPr/>
          <a:lstStyle/>
          <a:p>
            <a:pPr marL="0" indent="0">
              <a:buFontTx/>
              <a:buNone/>
              <a:defRPr/>
            </a:pPr>
            <a:r>
              <a:rPr lang="sk-SK" sz="2000" dirty="0">
                <a:cs typeface="Times New Roman" pitchFamily="18"/>
              </a:rPr>
              <a:t>Od 1.1.2017 dôchodkový vek v príslušnom kalendárnom roku je súčet dôchodkového veku v kalendárnom roku, ktorý predchádza príslušnému kalendárnemu roku a počtu dní, ktorý sa určí ako </a:t>
            </a:r>
            <a:r>
              <a:rPr lang="sk-SK" sz="2000" b="1" dirty="0">
                <a:cs typeface="Times New Roman" pitchFamily="18"/>
              </a:rPr>
              <a:t>súčin čísla 365 a rozdielu </a:t>
            </a:r>
            <a:r>
              <a:rPr lang="sk-SK" sz="2000" b="1" dirty="0">
                <a:solidFill>
                  <a:srgbClr val="FF0000"/>
                </a:solidFill>
                <a:cs typeface="Times New Roman" pitchFamily="18"/>
              </a:rPr>
              <a:t>priemernej strednej dĺžky života </a:t>
            </a:r>
            <a:r>
              <a:rPr lang="sk-SK" sz="2000" b="1" dirty="0">
                <a:cs typeface="Times New Roman" pitchFamily="18"/>
              </a:rPr>
              <a:t>zistenej za prvé referenčné obdobie a </a:t>
            </a:r>
            <a:r>
              <a:rPr lang="sk-SK" sz="2000" b="1" dirty="0">
                <a:solidFill>
                  <a:srgbClr val="FF0000"/>
                </a:solidFill>
                <a:cs typeface="Times New Roman" pitchFamily="18"/>
              </a:rPr>
              <a:t>priemernej strednej dĺžky života </a:t>
            </a:r>
            <a:r>
              <a:rPr lang="sk-SK" sz="2000" b="1" dirty="0">
                <a:cs typeface="Times New Roman" pitchFamily="18"/>
              </a:rPr>
              <a:t>zistenej za druhé referenčné obdobie </a:t>
            </a:r>
            <a:r>
              <a:rPr lang="sk-SK" sz="2000" dirty="0">
                <a:solidFill>
                  <a:srgbClr val="FFFF00"/>
                </a:solidFill>
                <a:cs typeface="Times New Roman" pitchFamily="18"/>
              </a:rPr>
              <a:t>(Portugalsko: priemernej strednej dĺžky života 45 ročných)</a:t>
            </a:r>
            <a:r>
              <a:rPr lang="sk-SK" sz="2000" b="1" dirty="0">
                <a:cs typeface="Times New Roman" pitchFamily="18"/>
              </a:rPr>
              <a:t>. </a:t>
            </a:r>
          </a:p>
          <a:p>
            <a:pPr marL="0" indent="0">
              <a:buFontTx/>
              <a:buNone/>
              <a:defRPr/>
            </a:pPr>
            <a:r>
              <a:rPr lang="sk-SK" sz="2000" dirty="0">
                <a:cs typeface="Times New Roman" pitchFamily="18"/>
              </a:rPr>
              <a:t>c) </a:t>
            </a:r>
            <a:r>
              <a:rPr lang="sk-SK" sz="2000" b="1" dirty="0">
                <a:cs typeface="Times New Roman" pitchFamily="18"/>
              </a:rPr>
              <a:t>prvé referenčné obdobie je obdobie piatich</a:t>
            </a:r>
            <a:r>
              <a:rPr lang="sk-SK" sz="2000" dirty="0">
                <a:cs typeface="Times New Roman" pitchFamily="18"/>
              </a:rPr>
              <a:t> po sebe nasledujúcich kalendárnych rokov, ktoré sa začína kalendárnym rokom, ktorý o 7 rokov predchádza príslušnému kalendárnemu roku, </a:t>
            </a:r>
            <a:br>
              <a:rPr lang="sk-SK" sz="2000" dirty="0">
                <a:cs typeface="Times New Roman" pitchFamily="18"/>
              </a:rPr>
            </a:br>
            <a:r>
              <a:rPr lang="sk-SK" sz="2000" dirty="0">
                <a:cs typeface="Times New Roman" pitchFamily="18"/>
              </a:rPr>
              <a:t>d) </a:t>
            </a:r>
            <a:r>
              <a:rPr lang="sk-SK" sz="2000" b="1" dirty="0">
                <a:cs typeface="Times New Roman" pitchFamily="18"/>
              </a:rPr>
              <a:t>druhé referenčné obdobie je obdobie piatich </a:t>
            </a:r>
            <a:r>
              <a:rPr lang="sk-SK" sz="2000" dirty="0">
                <a:cs typeface="Times New Roman" pitchFamily="18"/>
              </a:rPr>
              <a:t>po sebe nasledujúcich kalendárnych rokov, ktoré sa začína kalendárnym rokom, ktorý o 8 rokov predchádza príslušnému kalendárnemu roku, </a:t>
            </a:r>
          </a:p>
          <a:p>
            <a:pPr>
              <a:buFontTx/>
              <a:buChar char="-"/>
              <a:defRPr/>
            </a:pPr>
            <a:r>
              <a:rPr lang="sk-SK" sz="2000" b="1" dirty="0">
                <a:cs typeface="Times New Roman" pitchFamily="18"/>
              </a:rPr>
              <a:t>1. </a:t>
            </a:r>
            <a:r>
              <a:rPr lang="sk-SK" sz="2000" b="1" dirty="0" err="1">
                <a:cs typeface="Times New Roman" pitchFamily="18"/>
              </a:rPr>
              <a:t>ref</a:t>
            </a:r>
            <a:r>
              <a:rPr lang="sk-SK" sz="2000" b="1" dirty="0">
                <a:cs typeface="Times New Roman" pitchFamily="18"/>
              </a:rPr>
              <a:t>. </a:t>
            </a:r>
            <a:r>
              <a:rPr lang="sk-SK" sz="2000" b="1" dirty="0" err="1">
                <a:cs typeface="Times New Roman" pitchFamily="18"/>
              </a:rPr>
              <a:t>obd</a:t>
            </a:r>
            <a:r>
              <a:rPr lang="sk-SK" sz="2000" b="1" dirty="0">
                <a:cs typeface="Times New Roman" pitchFamily="18"/>
              </a:rPr>
              <a:t>. 79 – 79.9 = 1.25 </a:t>
            </a:r>
            <a:r>
              <a:rPr lang="sk-SK" sz="2000" dirty="0">
                <a:solidFill>
                  <a:srgbClr val="FF0000"/>
                </a:solidFill>
                <a:cs typeface="Times New Roman" pitchFamily="18"/>
              </a:rPr>
              <a:t>(pri narodení)</a:t>
            </a:r>
          </a:p>
          <a:p>
            <a:pPr>
              <a:buFontTx/>
              <a:buChar char="-"/>
              <a:defRPr/>
            </a:pPr>
            <a:r>
              <a:rPr lang="sk-SK" sz="2000" b="1" dirty="0">
                <a:cs typeface="Times New Roman" pitchFamily="18"/>
              </a:rPr>
              <a:t>2. </a:t>
            </a:r>
            <a:r>
              <a:rPr lang="sk-SK" sz="2000" b="1" dirty="0" err="1">
                <a:cs typeface="Times New Roman" pitchFamily="18"/>
              </a:rPr>
              <a:t>ref</a:t>
            </a:r>
            <a:r>
              <a:rPr lang="sk-SK" sz="2000" b="1" dirty="0">
                <a:cs typeface="Times New Roman" pitchFamily="18"/>
              </a:rPr>
              <a:t>. </a:t>
            </a:r>
            <a:r>
              <a:rPr lang="sk-SK" sz="2000" b="1" dirty="0" err="1">
                <a:cs typeface="Times New Roman" pitchFamily="18"/>
              </a:rPr>
              <a:t>obd</a:t>
            </a:r>
            <a:r>
              <a:rPr lang="sk-SK" sz="2000" b="1" dirty="0">
                <a:cs typeface="Times New Roman" pitchFamily="18"/>
              </a:rPr>
              <a:t>. 78.4 -79.8 = 1.55</a:t>
            </a:r>
          </a:p>
          <a:p>
            <a:pPr>
              <a:buFontTx/>
              <a:buChar char="-"/>
              <a:defRPr/>
            </a:pPr>
            <a:r>
              <a:rPr lang="sk-SK" sz="2000" b="1" dirty="0">
                <a:cs typeface="Times New Roman" pitchFamily="18"/>
              </a:rPr>
              <a:t>Rozdiel je – 0.3</a:t>
            </a:r>
          </a:p>
          <a:p>
            <a:pPr>
              <a:spcBef>
                <a:spcPts val="0"/>
              </a:spcBef>
              <a:buFontTx/>
              <a:buChar char="-"/>
              <a:defRPr/>
            </a:pPr>
            <a:r>
              <a:rPr lang="sk-SK" sz="2000" b="1" dirty="0">
                <a:cs typeface="Times New Roman" pitchFamily="18"/>
              </a:rPr>
              <a:t>0.3 x 365 = 109.5 dní : 30 = 3,65 (MESIACOV) alebo to bude o 3,65 mesiaca menej?</a:t>
            </a:r>
          </a:p>
          <a:p>
            <a:pPr marL="0" indent="0">
              <a:spcBef>
                <a:spcPts val="0"/>
              </a:spcBef>
              <a:buFontTx/>
              <a:buNone/>
              <a:defRPr/>
            </a:pPr>
            <a:r>
              <a:rPr lang="sk-SK" sz="1600" dirty="0">
                <a:cs typeface="Times New Roman" pitchFamily="18"/>
              </a:rPr>
              <a:t>Zdroj: Štatistický úrad SR: Stredná dĺžka života pri narodení – ženy, muži, roky 2008 až 2012 a 2007 až 2011</a:t>
            </a:r>
          </a:p>
          <a:p>
            <a:pPr marL="0" indent="0">
              <a:spcBef>
                <a:spcPts val="0"/>
              </a:spcBef>
              <a:buFontTx/>
              <a:buNone/>
              <a:defRPr/>
            </a:pPr>
            <a:r>
              <a:rPr lang="sk-SK" sz="1600" b="1" dirty="0">
                <a:cs typeface="Times New Roman" pitchFamily="18"/>
              </a:rPr>
              <a:t>http://www.statistics.sk/pls/eutab/html.h?ptabkod=tps00025</a:t>
            </a:r>
          </a:p>
          <a:p>
            <a:pPr algn="ctr">
              <a:lnSpc>
                <a:spcPct val="80000"/>
              </a:lnSpc>
              <a:buFontTx/>
              <a:buNone/>
              <a:defRPr/>
            </a:pPr>
            <a:endParaRPr lang="cs-CZ" altLang="sk-SK" sz="2800" dirty="0"/>
          </a:p>
        </p:txBody>
      </p:sp>
    </p:spTree>
    <p:extLst>
      <p:ext uri="{BB962C8B-B14F-4D97-AF65-F5344CB8AC3E}">
        <p14:creationId xmlns:p14="http://schemas.microsoft.com/office/powerpoint/2010/main" val="583272460"/>
      </p:ext>
    </p:extLst>
  </p:cSld>
  <p:clrMapOvr>
    <a:masterClrMapping/>
  </p:clrMapOvr>
  <p:transition>
    <p:zoom/>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body" idx="4294967295"/>
          </p:nvPr>
        </p:nvSpPr>
        <p:spPr>
          <a:xfrm>
            <a:off x="250825" y="1295400"/>
            <a:ext cx="8893175" cy="5181600"/>
          </a:xfrm>
        </p:spPr>
        <p:txBody>
          <a:bodyPr/>
          <a:lstStyle/>
          <a:p>
            <a:pPr marL="609600" indent="-609600">
              <a:lnSpc>
                <a:spcPct val="75000"/>
              </a:lnSpc>
              <a:buFontTx/>
              <a:buNone/>
            </a:pPr>
            <a:endParaRPr lang="sk-SK" altLang="sk-SK" dirty="0"/>
          </a:p>
          <a:p>
            <a:pPr marL="609600" indent="-609600">
              <a:lnSpc>
                <a:spcPct val="75000"/>
              </a:lnSpc>
              <a:buFontTx/>
              <a:buNone/>
            </a:pPr>
            <a:endParaRPr lang="sk-SK" altLang="sk-SK" dirty="0"/>
          </a:p>
          <a:p>
            <a:pPr marL="609600" indent="-609600">
              <a:lnSpc>
                <a:spcPct val="75000"/>
              </a:lnSpc>
              <a:buFontTx/>
              <a:buNone/>
            </a:pPr>
            <a:endParaRPr lang="sk-SK" altLang="sk-SK" sz="4000" b="1" dirty="0">
              <a:solidFill>
                <a:srgbClr val="FFFF00"/>
              </a:solidFill>
            </a:endParaRPr>
          </a:p>
          <a:p>
            <a:pPr marL="609600" indent="-609600" algn="ctr">
              <a:lnSpc>
                <a:spcPct val="75000"/>
              </a:lnSpc>
              <a:buFontTx/>
              <a:buNone/>
            </a:pPr>
            <a:r>
              <a:rPr lang="sk-SK" altLang="sk-SK" sz="4000" b="1" dirty="0">
                <a:solidFill>
                  <a:srgbClr val="FFFF00"/>
                </a:solidFill>
              </a:rPr>
              <a:t>Starobné dôchodkové poistenie</a:t>
            </a:r>
          </a:p>
          <a:p>
            <a:pPr marL="609600" indent="-609600" algn="ctr">
              <a:lnSpc>
                <a:spcPct val="75000"/>
              </a:lnSpc>
              <a:buFontTx/>
              <a:buNone/>
            </a:pPr>
            <a:r>
              <a:rPr lang="sk-SK" altLang="sk-SK" sz="4000" b="1" dirty="0">
                <a:solidFill>
                  <a:srgbClr val="FFFF00"/>
                </a:solidFill>
              </a:rPr>
              <a:t> tzv. I. pilier</a:t>
            </a:r>
            <a:r>
              <a:rPr lang="sk-SK" altLang="sk-SK" sz="4000" dirty="0">
                <a:solidFill>
                  <a:srgbClr val="FFFF00"/>
                </a:solidFill>
              </a:rPr>
              <a:t> </a:t>
            </a:r>
          </a:p>
          <a:p>
            <a:pPr marL="609600" indent="-609600"/>
            <a:endParaRPr lang="cs-CZ" altLang="sk-SK" sz="4000" dirty="0">
              <a:solidFill>
                <a:srgbClr val="FFFF00"/>
              </a:solidFill>
            </a:endParaRPr>
          </a:p>
        </p:txBody>
      </p:sp>
      <p:sp>
        <p:nvSpPr>
          <p:cNvPr id="28675" name="Rectangle 3"/>
          <p:cNvSpPr>
            <a:spLocks noGrp="1" noChangeArrowheads="1"/>
          </p:cNvSpPr>
          <p:nvPr>
            <p:ph type="title" idx="4294967295"/>
          </p:nvPr>
        </p:nvSpPr>
        <p:spPr>
          <a:xfrm>
            <a:off x="250825" y="476250"/>
            <a:ext cx="8610600" cy="649288"/>
          </a:xfrm>
        </p:spPr>
        <p:txBody>
          <a:bodyPr/>
          <a:lstStyle/>
          <a:p>
            <a:pPr>
              <a:lnSpc>
                <a:spcPct val="75000"/>
              </a:lnSpc>
            </a:pPr>
            <a:endParaRPr lang="cs-CZ" altLang="sk-SK" sz="4000" b="1">
              <a:solidFill>
                <a:schemeClr val="accent1"/>
              </a:solidFill>
            </a:endParaRPr>
          </a:p>
        </p:txBody>
      </p:sp>
    </p:spTree>
    <p:extLst>
      <p:ext uri="{BB962C8B-B14F-4D97-AF65-F5344CB8AC3E}">
        <p14:creationId xmlns:p14="http://schemas.microsoft.com/office/powerpoint/2010/main" val="815354392"/>
      </p:ext>
    </p:extLst>
  </p:cSld>
  <p:clrMapOvr>
    <a:masterClrMapping/>
  </p:clrMapOvr>
  <p:transition>
    <p:zoom/>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 Box 1"/>
          <p:cNvSpPr txBox="1">
            <a:spLocks noChangeArrowheads="1"/>
          </p:cNvSpPr>
          <p:nvPr/>
        </p:nvSpPr>
        <p:spPr bwMode="auto">
          <a:xfrm>
            <a:off x="107950" y="764704"/>
            <a:ext cx="9036050" cy="54726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marL="609600" indent="-608013"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3200">
                <a:solidFill>
                  <a:schemeClr val="tx1"/>
                </a:solidFill>
                <a:latin typeface="Times New Roman" panose="02020603050405020304" pitchFamily="18" charset="0"/>
              </a:defRPr>
            </a:lvl1pPr>
            <a:lvl2pPr marL="822325" indent="-4572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800">
                <a:solidFill>
                  <a:schemeClr val="tx1"/>
                </a:solidFill>
                <a:latin typeface="Times New Roman" panose="02020603050405020304" pitchFamily="18" charset="0"/>
              </a:defRPr>
            </a:lvl2pPr>
            <a:lvl3pPr marL="34925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400">
                <a:solidFill>
                  <a:schemeClr val="tx1"/>
                </a:solidFill>
                <a:latin typeface="Times New Roman" panose="02020603050405020304" pitchFamily="18" charset="0"/>
              </a:defRPr>
            </a:lvl3pPr>
            <a:lvl4pPr marL="16002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4pPr>
            <a:lvl5pPr marL="2057400" indent="-228600" defTabSz="449263">
              <a:spcBef>
                <a:spcPct val="20000"/>
              </a:spcBef>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1179513" algn="l"/>
                <a:tab pos="2093913" algn="l"/>
                <a:tab pos="3008313" algn="l"/>
                <a:tab pos="3922713" algn="l"/>
                <a:tab pos="4837113" algn="l"/>
                <a:tab pos="5751513" algn="l"/>
                <a:tab pos="6665913" algn="l"/>
                <a:tab pos="7580313" algn="l"/>
                <a:tab pos="8494713" algn="l"/>
                <a:tab pos="9409113" algn="l"/>
                <a:tab pos="10323513" algn="l"/>
              </a:tabLst>
              <a:defRPr sz="2000">
                <a:solidFill>
                  <a:schemeClr val="tx1"/>
                </a:solidFill>
                <a:latin typeface="Times New Roman" panose="02020603050405020304" pitchFamily="18" charset="0"/>
              </a:defRPr>
            </a:lvl9pPr>
          </a:lstStyle>
          <a:p>
            <a:pPr indent="-609600">
              <a:lnSpc>
                <a:spcPct val="75000"/>
              </a:lnSpc>
              <a:spcBef>
                <a:spcPts val="600"/>
              </a:spcBef>
              <a:spcAft>
                <a:spcPts val="600"/>
              </a:spcAft>
              <a:defRPr/>
            </a:pPr>
            <a:r>
              <a:rPr lang="sk-SK" altLang="sk-SK" sz="2400" b="1" dirty="0"/>
              <a:t>Systém definovaný dávkovo, nie je unifikovaný</a:t>
            </a:r>
          </a:p>
          <a:p>
            <a:pPr indent="-609600">
              <a:lnSpc>
                <a:spcPct val="75000"/>
              </a:lnSpc>
              <a:spcBef>
                <a:spcPts val="600"/>
              </a:spcBef>
              <a:spcAft>
                <a:spcPts val="600"/>
              </a:spcAft>
              <a:defRPr/>
            </a:pPr>
            <a:r>
              <a:rPr lang="sk-SK" altLang="sk-SK" sz="2400" b="1" dirty="0"/>
              <a:t>Priebežne financovaný (PAYG) </a:t>
            </a:r>
          </a:p>
          <a:p>
            <a:pPr indent="-609600">
              <a:lnSpc>
                <a:spcPct val="75000"/>
              </a:lnSpc>
              <a:spcBef>
                <a:spcPts val="600"/>
              </a:spcBef>
              <a:spcAft>
                <a:spcPts val="600"/>
              </a:spcAft>
              <a:defRPr/>
            </a:pPr>
            <a:r>
              <a:rPr lang="sk-SK" altLang="sk-SK" sz="2400" b="1" dirty="0"/>
              <a:t>Osobitné systémy pre ozbrojené zložky (vyššia miera náhrady)</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Starobný dôchodok</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Predčasný starobný dôchodok</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Invalidný dôchodok </a:t>
            </a:r>
          </a:p>
          <a:p>
            <a:pPr lvl="2" algn="just" eaLnBrk="1" hangingPunct="1">
              <a:spcBef>
                <a:spcPct val="0"/>
              </a:spcBef>
              <a:buClr>
                <a:srgbClr val="C00000"/>
              </a:buClr>
              <a:buNone/>
            </a:pPr>
            <a:r>
              <a:rPr lang="sk-SK" altLang="sk-SK" dirty="0">
                <a:solidFill>
                  <a:srgbClr val="FFFF00"/>
                </a:solidFill>
                <a:latin typeface="+mn-lt"/>
                <a:cs typeface="Arial" panose="020B0604020202020204" pitchFamily="34" charset="0"/>
              </a:rPr>
              <a:t>pokles schopnosti vykonávať zárobkovú činnosť o viac ako 70 %</a:t>
            </a:r>
          </a:p>
          <a:p>
            <a:pPr lvl="2" algn="just" eaLnBrk="1" hangingPunct="1">
              <a:spcBef>
                <a:spcPct val="0"/>
              </a:spcBef>
              <a:buClr>
                <a:srgbClr val="C00000"/>
              </a:buClr>
              <a:buNone/>
            </a:pPr>
            <a:r>
              <a:rPr lang="sk-SK" altLang="sk-SK" dirty="0">
                <a:solidFill>
                  <a:srgbClr val="FFFF00"/>
                </a:solidFill>
                <a:latin typeface="+mn-lt"/>
                <a:cs typeface="Arial" panose="020B0604020202020204" pitchFamily="34" charset="0"/>
              </a:rPr>
              <a:t>pokles schopnosti vykonávať zárobkovú činnosť od 40 do 70 %</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Vdovský dôchodok</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Vdovecký dôchodok</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Sirotský dôchodok</a:t>
            </a:r>
          </a:p>
          <a:p>
            <a:pPr marL="365125" lvl="1" indent="0" algn="just" eaLnBrk="1" hangingPunct="1">
              <a:spcBef>
                <a:spcPct val="0"/>
              </a:spcBef>
              <a:buClr>
                <a:srgbClr val="C00000"/>
              </a:buClr>
              <a:buNone/>
            </a:pPr>
            <a:r>
              <a:rPr lang="sk-SK" altLang="sk-SK" sz="3200" dirty="0">
                <a:solidFill>
                  <a:srgbClr val="FFFF00"/>
                </a:solidFill>
                <a:latin typeface="+mn-lt"/>
                <a:cs typeface="Arial" panose="020B0604020202020204" pitchFamily="34" charset="0"/>
              </a:rPr>
              <a:t>Minimálny dôchodok – </a:t>
            </a:r>
            <a:r>
              <a:rPr lang="sk-SK" altLang="sk-SK" dirty="0">
                <a:solidFill>
                  <a:srgbClr val="FFFF00"/>
                </a:solidFill>
                <a:latin typeface="+mn-lt"/>
                <a:cs typeface="Arial" panose="020B0604020202020204" pitchFamily="34" charset="0"/>
              </a:rPr>
              <a:t>osobitná štátna dávka, dopláca sa k dôchodku, kt. je nižší ako MD</a:t>
            </a:r>
            <a:endParaRPr lang="sk-SK" altLang="sk-SK" sz="3200" dirty="0">
              <a:solidFill>
                <a:srgbClr val="FFFF00"/>
              </a:solidFill>
              <a:latin typeface="+mn-lt"/>
              <a:cs typeface="Arial" panose="020B0604020202020204" pitchFamily="34" charset="0"/>
            </a:endParaRPr>
          </a:p>
          <a:p>
            <a:pPr>
              <a:spcBef>
                <a:spcPct val="0"/>
              </a:spcBef>
            </a:pPr>
            <a:endParaRPr lang="sk-SK" altLang="sk-SK" sz="2800" dirty="0">
              <a:solidFill>
                <a:srgbClr val="FFFF00"/>
              </a:solidFill>
            </a:endParaRPr>
          </a:p>
        </p:txBody>
      </p:sp>
      <p:sp>
        <p:nvSpPr>
          <p:cNvPr id="10243" name="Text Box 2"/>
          <p:cNvSpPr txBox="1">
            <a:spLocks noChangeArrowheads="1"/>
          </p:cNvSpPr>
          <p:nvPr/>
        </p:nvSpPr>
        <p:spPr bwMode="auto">
          <a:xfrm>
            <a:off x="-108520" y="257175"/>
            <a:ext cx="9144000" cy="3635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ctr"/>
          <a:lstStyle>
            <a:lvl1pPr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3200">
                <a:solidFill>
                  <a:schemeClr val="tx1"/>
                </a:solidFill>
                <a:latin typeface="Times New Roman" panose="02020603050405020304" pitchFamily="18" charset="0"/>
              </a:defRPr>
            </a:lvl1pPr>
            <a:lvl2pPr marL="742950" indent="-28575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800">
                <a:solidFill>
                  <a:schemeClr val="tx1"/>
                </a:solidFill>
                <a:latin typeface="Times New Roman" panose="02020603050405020304" pitchFamily="18" charset="0"/>
              </a:defRPr>
            </a:lvl2pPr>
            <a:lvl3pPr marL="11430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tx1"/>
                </a:solidFill>
                <a:latin typeface="Times New Roman" panose="02020603050405020304" pitchFamily="18" charset="0"/>
              </a:defRPr>
            </a:lvl3pPr>
            <a:lvl4pPr marL="16002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4pPr>
            <a:lvl5pPr marL="2057400" indent="-228600" defTabSz="449263">
              <a:spcBef>
                <a:spcPct val="20000"/>
              </a:spcBef>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5pPr>
            <a:lvl6pPr marL="25146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6pPr>
            <a:lvl7pPr marL="29718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7pPr>
            <a:lvl8pPr marL="34290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8pPr>
            <a:lvl9pPr marL="3886200" indent="-228600" defTabSz="449263" eaLnBrk="0" fontAlgn="base" hangingPunct="0">
              <a:spcBef>
                <a:spcPct val="20000"/>
              </a:spcBef>
              <a:spcAft>
                <a:spcPct val="0"/>
              </a:spcAft>
              <a:buChar cha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000">
                <a:solidFill>
                  <a:schemeClr val="tx1"/>
                </a:solidFill>
                <a:latin typeface="Times New Roman" panose="02020603050405020304" pitchFamily="18" charset="0"/>
              </a:defRPr>
            </a:lvl9pPr>
          </a:lstStyle>
          <a:p>
            <a:pPr algn="ctr">
              <a:spcBef>
                <a:spcPct val="0"/>
              </a:spcBef>
              <a:buFontTx/>
              <a:buNone/>
            </a:pPr>
            <a:r>
              <a:rPr lang="sk-SK" altLang="sk-SK" sz="3600" b="1" dirty="0">
                <a:solidFill>
                  <a:srgbClr val="F89708"/>
                </a:solidFill>
                <a:latin typeface="+mj-lt"/>
                <a:cs typeface="Arial" panose="020B0604020202020204" pitchFamily="34" charset="0"/>
              </a:rPr>
              <a:t>I. Pilier – dôchodkové dávky</a:t>
            </a:r>
            <a:endParaRPr lang="en-GB" altLang="sk-SK" sz="3600" dirty="0">
              <a:solidFill>
                <a:srgbClr val="F89708"/>
              </a:solidFill>
              <a:latin typeface="+mj-lt"/>
            </a:endParaRPr>
          </a:p>
        </p:txBody>
      </p:sp>
    </p:spTree>
  </p:cSld>
  <p:clrMapOvr>
    <a:masterClrMapping/>
  </p:clrMapOvr>
  <p:transition>
    <p:diamond/>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mpuls">
  <a:themeElements>
    <a:clrScheme name="">
      <a:dk1>
        <a:srgbClr val="000000"/>
      </a:dk1>
      <a:lt1>
        <a:srgbClr val="FFFFFF"/>
      </a:lt1>
      <a:dk2>
        <a:srgbClr val="0033CC"/>
      </a:dk2>
      <a:lt2>
        <a:srgbClr val="FFCC66"/>
      </a:lt2>
      <a:accent1>
        <a:srgbClr val="FF9900"/>
      </a:accent1>
      <a:accent2>
        <a:srgbClr val="000044"/>
      </a:accent2>
      <a:accent3>
        <a:srgbClr val="AAADE2"/>
      </a:accent3>
      <a:accent4>
        <a:srgbClr val="DADADA"/>
      </a:accent4>
      <a:accent5>
        <a:srgbClr val="FFCAAA"/>
      </a:accent5>
      <a:accent6>
        <a:srgbClr val="00003D"/>
      </a:accent6>
      <a:hlink>
        <a:srgbClr val="3366FF"/>
      </a:hlink>
      <a:folHlink>
        <a:srgbClr val="FFFF00"/>
      </a:folHlink>
    </a:clrScheme>
    <a:fontScheme name="Impul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solidFill>
            <a:srgbClr val="FFFF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Times New Roman" pitchFamily="18" charset="-18"/>
          </a:defRPr>
        </a:defPPr>
      </a:lstStyle>
    </a:spDef>
    <a:lnDef>
      <a:spPr bwMode="auto">
        <a:xfrm>
          <a:off x="0" y="0"/>
          <a:ext cx="1" cy="1"/>
        </a:xfrm>
        <a:custGeom>
          <a:avLst/>
          <a:gdLst/>
          <a:ahLst/>
          <a:cxnLst/>
          <a:rect l="0" t="0" r="0" b="0"/>
          <a:pathLst/>
        </a:custGeom>
        <a:noFill/>
        <a:ln w="12700" cap="flat" cmpd="sng" algn="ctr">
          <a:solidFill>
            <a:srgbClr val="FFFF00"/>
          </a:solidFill>
          <a:prstDash val="solid"/>
          <a:round/>
          <a:headEnd type="none" w="sm" len="sm"/>
          <a:tailEnd type="none" w="sm" len="sm"/>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cs-CZ" sz="2800" b="0" i="0" u="none" strike="noStrike" cap="none" normalizeH="0" baseline="0" smtClean="0">
            <a:ln>
              <a:noFill/>
            </a:ln>
            <a:solidFill>
              <a:schemeClr val="tx1"/>
            </a:solidFill>
            <a:effectLst/>
            <a:latin typeface="Times New Roman" pitchFamily="18" charset="-18"/>
          </a:defRPr>
        </a:defPPr>
      </a:lstStyle>
    </a:lnDef>
  </a:objectDefaults>
  <a:extraClrSchemeLst>
    <a:extraClrScheme>
      <a:clrScheme name="Impuls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Impuls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Impuls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Impuls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Impuls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Impuls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í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ív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Files\Office97\Sablony\Návrhy prezentací\KRAVATA.POT</Template>
  <TotalTime>8541</TotalTime>
  <Words>2259</Words>
  <Application>Microsoft Office PowerPoint</Application>
  <PresentationFormat>Předvádění na obrazovce (4:3)</PresentationFormat>
  <Paragraphs>656</Paragraphs>
  <Slides>48</Slides>
  <Notes>26</Notes>
  <HiddenSlides>0</HiddenSlides>
  <MMClips>0</MMClips>
  <ScaleCrop>false</ScaleCrop>
  <HeadingPairs>
    <vt:vector size="8" baseType="variant">
      <vt:variant>
        <vt:lpstr>Použitá písma</vt:lpstr>
      </vt:variant>
      <vt:variant>
        <vt:i4>8</vt:i4>
      </vt:variant>
      <vt:variant>
        <vt:lpstr>Motiv</vt:lpstr>
      </vt:variant>
      <vt:variant>
        <vt:i4>1</vt:i4>
      </vt:variant>
      <vt:variant>
        <vt:lpstr>Vložené servery OLE</vt:lpstr>
      </vt:variant>
      <vt:variant>
        <vt:i4>1</vt:i4>
      </vt:variant>
      <vt:variant>
        <vt:lpstr>Nadpisy snímků</vt:lpstr>
      </vt:variant>
      <vt:variant>
        <vt:i4>48</vt:i4>
      </vt:variant>
    </vt:vector>
  </HeadingPairs>
  <TitlesOfParts>
    <vt:vector size="58" baseType="lpstr">
      <vt:lpstr>MS Mincho</vt:lpstr>
      <vt:lpstr>SimSun</vt:lpstr>
      <vt:lpstr>Arial</vt:lpstr>
      <vt:lpstr>Arial CE</vt:lpstr>
      <vt:lpstr>Calibri</vt:lpstr>
      <vt:lpstr>Cambria</vt:lpstr>
      <vt:lpstr>Times New Roman</vt:lpstr>
      <vt:lpstr>Wingdings</vt:lpstr>
      <vt:lpstr>Impuls</vt:lpstr>
      <vt:lpstr>Graf</vt:lpstr>
      <vt:lpstr>Prezentace aplikace PowerPoint</vt:lpstr>
      <vt:lpstr>Zabezpečenie primeranej životnej úrovne dôchodcov</vt:lpstr>
      <vt:lpstr>Povinné dôchodkové zabezpečenie</vt:lpstr>
      <vt:lpstr>Prezentace aplikace PowerPoint</vt:lpstr>
      <vt:lpstr>Poistné na dôchodkové poistenie, v %</vt:lpstr>
      <vt:lpstr>Zvyšovanie dôchodkového veku v SR</vt:lpstr>
      <vt:lpstr>Zvýšenie dôchodkového veku od r. 2017 - § 65a</vt:lpstr>
      <vt:lpstr>Prezentace aplikace PowerPoint</vt:lpstr>
      <vt:lpstr>Prezentace aplikace PowerPoint</vt:lpstr>
      <vt:lpstr>Prezentace aplikace PowerPoint</vt:lpstr>
      <vt:lpstr>Prezentace aplikace PowerPoint</vt:lpstr>
      <vt:lpstr> Čo to znamená v eurách? </vt:lpstr>
      <vt:lpstr> Čo to znamená v eurách? </vt:lpstr>
      <vt:lpstr> Čo to znamená pre každého poistenca? </vt:lpstr>
      <vt:lpstr>Výška priemerných vyplácaných dôchodkov</vt:lpstr>
      <vt:lpstr>Miera náhrady mzdy starobným dôchodkom</vt:lpstr>
      <vt:lpstr>Prezentace aplikace PowerPoint</vt:lpstr>
      <vt:lpstr>Prezentace aplikace PowerPoint</vt:lpstr>
      <vt:lpstr>Prezentace aplikace PowerPoint</vt:lpstr>
      <vt:lpstr>Prezentace aplikace PowerPoint</vt:lpstr>
      <vt:lpstr>Počet dôchodkov v členení podľa druhu,  pohlavia a veku poberateľa  k 31. 12. 2001   a k 31. 12. 2012</vt:lpstr>
      <vt:lpstr> Minimálny dôchodok a solidarita, § 82b</vt:lpstr>
      <vt:lpstr>Valorizácia dôchodkov - percentom/pevnou sumou</vt:lpstr>
      <vt:lpstr>Prezentace aplikace PowerPoint</vt:lpstr>
      <vt:lpstr>Prezentace aplikace PowerPoint</vt:lpstr>
      <vt:lpstr>Zákon č. 43/2004 Z. z. - II. pilier - dávky</vt:lpstr>
      <vt:lpstr>Dávky z II. piliera a odplaty</vt:lpstr>
      <vt:lpstr> Porovnanie dôchodkov z I. a II. piliera v roku 2015,  v eurách; zdroj:  Pravda 15. 1. 2015   </vt:lpstr>
      <vt:lpstr>Prezentace aplikace PowerPoint</vt:lpstr>
      <vt:lpstr>  Počet sporiteľov, ktorí požiadali o dôchodkovú dávku z II. piliera a uzavreli zmluvu,  roky 2015 a 2016</vt:lpstr>
      <vt:lpstr>Prezentace aplikace PowerPoint</vt:lpstr>
      <vt:lpstr> Dátum čiastočnej privatizácie dôchodkov a výška príspevkov  do II. piliera v čase vzniku a v súčasnosti v niektorých členských štátoch EÚ,  % z vymeriavacieho základu </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Príspevky na starobné dôchodkové sporenie a transfer zo Štátneho fondu aktív/ŠR do SP, 2005 - 2019</vt:lpstr>
      <vt:lpstr>Prezentace aplikace PowerPoint</vt:lpstr>
      <vt:lpstr>Prezentace aplikace PowerPoint</vt:lpstr>
    </vt:vector>
  </TitlesOfParts>
  <Company>ŠÚ SR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Prezentácia programu PowerPoint</dc:title>
  <dc:creator>Zuzana Podmanická</dc:creator>
  <cp:lastModifiedBy>cmomd</cp:lastModifiedBy>
  <cp:revision>440</cp:revision>
  <cp:lastPrinted>2017-10-10T12:38:05Z</cp:lastPrinted>
  <dcterms:created xsi:type="dcterms:W3CDTF">2002-05-07T07:33:42Z</dcterms:created>
  <dcterms:modified xsi:type="dcterms:W3CDTF">2017-10-12T08:41:13Z</dcterms:modified>
</cp:coreProperties>
</file>