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4" r:id="rId7"/>
    <p:sldId id="275" r:id="rId8"/>
    <p:sldId id="276" r:id="rId9"/>
    <p:sldId id="273" r:id="rId10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86" autoAdjust="0"/>
    <p:restoredTop sz="94660"/>
  </p:normalViewPr>
  <p:slideViewPr>
    <p:cSldViewPr>
      <p:cViewPr varScale="1">
        <p:scale>
          <a:sx n="87" d="100"/>
          <a:sy n="87" d="100"/>
        </p:scale>
        <p:origin x="-144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Upravte štýl predlohy podnadpisov</a:t>
            </a:r>
            <a:endParaRPr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5DD3B-AEE1-4787-B58F-74DE7F644896}" type="datetimeFigureOut">
              <a:rPr lang="en-US" smtClean="0"/>
              <a:t>9/28/2017</a:t>
            </a:fld>
            <a:endParaRPr lang="en-US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6D4D8-4AC4-458F-849A-52A77F5F46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3215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5DD3B-AEE1-4787-B58F-74DE7F644896}" type="datetimeFigureOut">
              <a:rPr lang="en-US" smtClean="0"/>
              <a:t>9/28/2017</a:t>
            </a:fld>
            <a:endParaRPr lang="en-US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6D4D8-4AC4-458F-849A-52A77F5F46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430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5DD3B-AEE1-4787-B58F-74DE7F644896}" type="datetimeFigureOut">
              <a:rPr lang="en-US" smtClean="0"/>
              <a:t>9/28/2017</a:t>
            </a:fld>
            <a:endParaRPr lang="en-US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6D4D8-4AC4-458F-849A-52A77F5F46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896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5DD3B-AEE1-4787-B58F-74DE7F644896}" type="datetimeFigureOut">
              <a:rPr lang="en-US" smtClean="0"/>
              <a:t>9/28/2017</a:t>
            </a:fld>
            <a:endParaRPr lang="en-US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6D4D8-4AC4-458F-849A-52A77F5F46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800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5DD3B-AEE1-4787-B58F-74DE7F644896}" type="datetimeFigureOut">
              <a:rPr lang="en-US" smtClean="0"/>
              <a:t>9/28/2017</a:t>
            </a:fld>
            <a:endParaRPr lang="en-US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6D4D8-4AC4-458F-849A-52A77F5F46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698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5DD3B-AEE1-4787-B58F-74DE7F644896}" type="datetimeFigureOut">
              <a:rPr lang="en-US" smtClean="0"/>
              <a:t>9/28/2017</a:t>
            </a:fld>
            <a:endParaRPr lang="en-US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6D4D8-4AC4-458F-849A-52A77F5F46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055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5DD3B-AEE1-4787-B58F-74DE7F644896}" type="datetimeFigureOut">
              <a:rPr lang="en-US" smtClean="0"/>
              <a:t>9/28/2017</a:t>
            </a:fld>
            <a:endParaRPr lang="en-US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6D4D8-4AC4-458F-849A-52A77F5F46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2267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5DD3B-AEE1-4787-B58F-74DE7F644896}" type="datetimeFigureOut">
              <a:rPr lang="en-US" smtClean="0"/>
              <a:t>9/28/2017</a:t>
            </a:fld>
            <a:endParaRPr lang="en-US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6D4D8-4AC4-458F-849A-52A77F5F46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992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5DD3B-AEE1-4787-B58F-74DE7F644896}" type="datetimeFigureOut">
              <a:rPr lang="en-US" smtClean="0"/>
              <a:t>9/28/2017</a:t>
            </a:fld>
            <a:endParaRPr lang="en-US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6D4D8-4AC4-458F-849A-52A77F5F46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677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5DD3B-AEE1-4787-B58F-74DE7F644896}" type="datetimeFigureOut">
              <a:rPr lang="en-US" smtClean="0"/>
              <a:t>9/28/2017</a:t>
            </a:fld>
            <a:endParaRPr lang="en-US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6D4D8-4AC4-458F-849A-52A77F5F46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6089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Upravte štýl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5DD3B-AEE1-4787-B58F-74DE7F644896}" type="datetimeFigureOut">
              <a:rPr lang="en-US" smtClean="0"/>
              <a:t>9/28/2017</a:t>
            </a:fld>
            <a:endParaRPr lang="en-US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86D4D8-4AC4-458F-849A-52A77F5F46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3771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nadpi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k-SK" smtClean="0"/>
              <a:t>Upravte štýly predlohy textu</a:t>
            </a:r>
            <a:endParaRPr lang="en-US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k-SK" smtClean="0"/>
              <a:t>Upravte štýl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en-US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15DD3B-AEE1-4787-B58F-74DE7F644896}" type="datetimeFigureOut">
              <a:rPr lang="en-US" smtClean="0"/>
              <a:t>9/28/2017</a:t>
            </a:fld>
            <a:endParaRPr lang="en-US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86D4D8-4AC4-458F-849A-52A77F5F46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21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11560" y="2060848"/>
            <a:ext cx="7846640" cy="1827634"/>
          </a:xfrm>
        </p:spPr>
        <p:txBody>
          <a:bodyPr>
            <a:normAutofit fontScale="90000"/>
          </a:bodyPr>
          <a:lstStyle/>
          <a:p>
            <a:r>
              <a:rPr lang="sk-SK" dirty="0" smtClean="0"/>
              <a:t>Plánované zmeny v systéme doplnkového dôchodkového sporenia</a:t>
            </a:r>
            <a:endParaRPr lang="en-US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4509120"/>
            <a:ext cx="6400800" cy="1129680"/>
          </a:xfrm>
        </p:spPr>
        <p:txBody>
          <a:bodyPr>
            <a:normAutofit fontScale="32500" lnSpcReduction="20000"/>
          </a:bodyPr>
          <a:lstStyle/>
          <a:p>
            <a:endParaRPr lang="sk-SK" sz="2000" dirty="0" smtClean="0"/>
          </a:p>
          <a:p>
            <a:endParaRPr lang="sk-SK" sz="2000" dirty="0"/>
          </a:p>
          <a:p>
            <a:endParaRPr lang="sk-SK" sz="2000" dirty="0" smtClean="0"/>
          </a:p>
          <a:p>
            <a:r>
              <a:rPr lang="sk-SK" sz="8000" dirty="0" smtClean="0"/>
              <a:t>Michal Němec, poradca prezidenta KOZ SR, </a:t>
            </a:r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3" y="620688"/>
            <a:ext cx="1844107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72054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79096" cy="1143000"/>
          </a:xfrm>
        </p:spPr>
        <p:txBody>
          <a:bodyPr>
            <a:normAutofit/>
          </a:bodyPr>
          <a:lstStyle/>
          <a:p>
            <a:pPr algn="l"/>
            <a:r>
              <a:rPr lang="sk-SK" sz="3600" dirty="0" smtClean="0"/>
              <a:t>Vek odchodu do dôchodku</a:t>
            </a:r>
            <a:endParaRPr lang="en-US" sz="36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sk-SK" dirty="0" smtClean="0"/>
              <a:t>Konštrukcia veku pre odchod do dôchodku</a:t>
            </a:r>
          </a:p>
          <a:p>
            <a:pPr>
              <a:buFontTx/>
              <a:buChar char="-"/>
            </a:pPr>
            <a:r>
              <a:rPr lang="sk-SK" dirty="0" err="1" smtClean="0"/>
              <a:t>Navyšovanie</a:t>
            </a:r>
            <a:r>
              <a:rPr lang="sk-SK" dirty="0" smtClean="0"/>
              <a:t> veku pre odchod do dôchodku</a:t>
            </a:r>
          </a:p>
          <a:p>
            <a:pPr>
              <a:buFontTx/>
              <a:buChar char="-"/>
            </a:pPr>
            <a:r>
              <a:rPr lang="sk-SK" dirty="0" smtClean="0"/>
              <a:t>Predčasný dôchodok</a:t>
            </a:r>
          </a:p>
          <a:p>
            <a:pPr>
              <a:buFontTx/>
              <a:buChar char="-"/>
            </a:pPr>
            <a:r>
              <a:rPr lang="sk-SK" dirty="0" err="1" smtClean="0"/>
              <a:t>Predôchodok</a:t>
            </a:r>
            <a:r>
              <a:rPr lang="sk-SK" dirty="0" smtClean="0"/>
              <a:t> v systéme doplnkového dôchodkového sporenia</a:t>
            </a:r>
            <a:endParaRPr lang="en-US" dirty="0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332656"/>
            <a:ext cx="1484067" cy="811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3014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79096" cy="1143000"/>
          </a:xfrm>
        </p:spPr>
        <p:txBody>
          <a:bodyPr>
            <a:normAutofit fontScale="90000"/>
          </a:bodyPr>
          <a:lstStyle/>
          <a:p>
            <a:pPr algn="l"/>
            <a:r>
              <a:rPr lang="sk-SK" sz="3600" dirty="0" smtClean="0"/>
              <a:t/>
            </a:r>
            <a:br>
              <a:rPr lang="sk-SK" sz="3600" dirty="0" smtClean="0"/>
            </a:br>
            <a:r>
              <a:rPr lang="sk-SK" sz="3600" dirty="0" smtClean="0"/>
              <a:t>Konštrukcia </a:t>
            </a:r>
            <a:r>
              <a:rPr lang="sk-SK" sz="3600" dirty="0" err="1" smtClean="0"/>
              <a:t>preddôchodku</a:t>
            </a:r>
            <a:r>
              <a:rPr lang="sk-SK" sz="3600" dirty="0" smtClean="0"/>
              <a:t> </a:t>
            </a:r>
            <a:endParaRPr lang="en-US" sz="36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sk-SK" dirty="0" smtClean="0"/>
              <a:t>Vekový limit</a:t>
            </a:r>
          </a:p>
          <a:p>
            <a:pPr>
              <a:buFontTx/>
              <a:buChar char="-"/>
            </a:pPr>
            <a:r>
              <a:rPr lang="sk-SK" dirty="0" smtClean="0"/>
              <a:t>Finančný limit</a:t>
            </a:r>
          </a:p>
          <a:p>
            <a:pPr>
              <a:buFontTx/>
              <a:buChar char="-"/>
            </a:pPr>
            <a:r>
              <a:rPr lang="sk-SK" dirty="0" smtClean="0"/>
              <a:t>Možnosť zárobku</a:t>
            </a:r>
          </a:p>
          <a:p>
            <a:pPr>
              <a:buFontTx/>
              <a:buChar char="-"/>
            </a:pPr>
            <a:r>
              <a:rPr lang="sk-SK" dirty="0" smtClean="0"/>
              <a:t>Zdravotné poistenie</a:t>
            </a:r>
          </a:p>
          <a:p>
            <a:pPr>
              <a:buFontTx/>
              <a:buChar char="-"/>
            </a:pPr>
            <a:r>
              <a:rPr lang="sk-SK" dirty="0" smtClean="0"/>
              <a:t>Sociálne poistenie</a:t>
            </a:r>
            <a:endParaRPr lang="sk-SK" dirty="0" smtClean="0"/>
          </a:p>
          <a:p>
            <a:pPr>
              <a:buFontTx/>
              <a:buChar char="-"/>
            </a:pPr>
            <a:endParaRPr lang="en-US" dirty="0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332656"/>
            <a:ext cx="1484067" cy="811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4655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79096" cy="1143000"/>
          </a:xfrm>
        </p:spPr>
        <p:txBody>
          <a:bodyPr>
            <a:normAutofit fontScale="90000"/>
          </a:bodyPr>
          <a:lstStyle/>
          <a:p>
            <a:pPr algn="l"/>
            <a:r>
              <a:rPr lang="sk-SK" sz="3600" dirty="0" smtClean="0"/>
              <a:t/>
            </a:r>
            <a:br>
              <a:rPr lang="sk-SK" sz="3600" dirty="0" smtClean="0"/>
            </a:br>
            <a:r>
              <a:rPr lang="sk-SK" sz="3600" dirty="0" smtClean="0"/>
              <a:t>Rizikové kategórie</a:t>
            </a:r>
            <a:endParaRPr lang="en-US" sz="36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Tx/>
              <a:buChar char="-"/>
            </a:pPr>
            <a:endParaRPr lang="sk-SK" sz="2800" dirty="0" smtClean="0"/>
          </a:p>
          <a:p>
            <a:pPr>
              <a:buFontTx/>
              <a:buChar char="-"/>
            </a:pPr>
            <a:endParaRPr lang="sk-SK" sz="2800" dirty="0"/>
          </a:p>
          <a:p>
            <a:pPr>
              <a:buFontTx/>
              <a:buChar char="-"/>
            </a:pPr>
            <a:r>
              <a:rPr lang="sk-SK" sz="2800" dirty="0" smtClean="0"/>
              <a:t>Povinný príspevok zamestnávateľa</a:t>
            </a:r>
          </a:p>
          <a:p>
            <a:pPr>
              <a:buFontTx/>
              <a:buChar char="-"/>
            </a:pPr>
            <a:r>
              <a:rPr lang="sk-SK" sz="2800" dirty="0" smtClean="0"/>
              <a:t>Zrušenie povinnosti uzatvoriť účastnícku zmluvu</a:t>
            </a:r>
          </a:p>
          <a:p>
            <a:pPr>
              <a:buFontTx/>
              <a:buChar char="-"/>
            </a:pPr>
            <a:r>
              <a:rPr lang="sk-SK" sz="2800" dirty="0" smtClean="0"/>
              <a:t>Kontrola zo strany inšpektorátu práce</a:t>
            </a:r>
            <a:endParaRPr lang="sk-SK" sz="2800" dirty="0" smtClean="0"/>
          </a:p>
          <a:p>
            <a:pPr>
              <a:buFontTx/>
              <a:buChar char="-"/>
            </a:pPr>
            <a:endParaRPr lang="sk-SK" sz="2800" dirty="0" smtClean="0"/>
          </a:p>
          <a:p>
            <a:pPr>
              <a:buFontTx/>
              <a:buChar char="-"/>
            </a:pPr>
            <a:endParaRPr lang="en-US" sz="2400" dirty="0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332656"/>
            <a:ext cx="1484067" cy="811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997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79096" cy="1143000"/>
          </a:xfrm>
        </p:spPr>
        <p:txBody>
          <a:bodyPr>
            <a:normAutofit fontScale="90000"/>
          </a:bodyPr>
          <a:lstStyle/>
          <a:p>
            <a:pPr algn="l"/>
            <a:r>
              <a:rPr lang="sk-SK" sz="3600" dirty="0" smtClean="0"/>
              <a:t/>
            </a:r>
            <a:br>
              <a:rPr lang="sk-SK" sz="3600" dirty="0" smtClean="0"/>
            </a:br>
            <a:r>
              <a:rPr lang="sk-SK" sz="3600" dirty="0" smtClean="0"/>
              <a:t>Požiadavky KOZ SR</a:t>
            </a:r>
            <a:r>
              <a:rPr lang="sk-SK" sz="3600" dirty="0" smtClean="0"/>
              <a:t/>
            </a:r>
            <a:br>
              <a:rPr lang="sk-SK" sz="3600" dirty="0" smtClean="0"/>
            </a:br>
            <a:endParaRPr lang="en-US" sz="36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sk-SK" sz="2400" dirty="0"/>
              <a:t>Zavedenie novej dávky – </a:t>
            </a:r>
            <a:r>
              <a:rPr lang="sk-SK" sz="2400" dirty="0" err="1"/>
              <a:t>preddôchodku</a:t>
            </a:r>
            <a:r>
              <a:rPr lang="sk-SK" sz="2400" dirty="0"/>
              <a:t>, by sa malo týkať všetkých účastníkov systému doplnkového dôchodkového sporenia. Aj keď plne podporujem zvýhodňovanie zamestnancov pracujúcich v rizikových podmienkach, sme presvedčení, že zdravotné problémy alebo strata zamestnania tesne pred dosiahnutím dôchodkového veku môžu postihnúť aj ostatné skupiny zamestnancov.</a:t>
            </a:r>
          </a:p>
          <a:p>
            <a:pPr marL="0" indent="0">
              <a:buNone/>
            </a:pPr>
            <a:r>
              <a:rPr lang="sk-SK" sz="2400" dirty="0"/>
              <a:t> </a:t>
            </a:r>
          </a:p>
          <a:p>
            <a:pPr lvl="0"/>
            <a:r>
              <a:rPr lang="sk-SK" sz="2400" dirty="0"/>
              <a:t>Z pohľadu zamestnancov pracujúcich na rizikových pracoviskách, navrhujeme zvýšiť povinný príspevok zamestnávateľa z 2 % na 4% a v súlade s úvahami MPSVR SR aj vypustiť povinnosť uzatvárať účastnícku zmluvu. Ďalej v tejto oblasti navrhujeme aj rozšírenie tejto vybranej skupiny zamestnancov aj o zamestnancov, ktorí odpracujú minimálne tretinu fondu pracovnej doby v noci. Posledné lekárske štúdie jednoznačne označujú nočnú prácu ako významný rizikový faktor pre zdravie človeka.</a:t>
            </a:r>
          </a:p>
          <a:p>
            <a:pPr>
              <a:buFontTx/>
              <a:buChar char="-"/>
            </a:pPr>
            <a:endParaRPr lang="sk-SK" sz="2400" dirty="0" smtClean="0"/>
          </a:p>
          <a:p>
            <a:pPr>
              <a:buFontTx/>
              <a:buChar char="-"/>
            </a:pPr>
            <a:endParaRPr lang="en-US" sz="2400" dirty="0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332656"/>
            <a:ext cx="1484067" cy="811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28540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79096" cy="1143000"/>
          </a:xfrm>
        </p:spPr>
        <p:txBody>
          <a:bodyPr>
            <a:normAutofit fontScale="90000"/>
          </a:bodyPr>
          <a:lstStyle/>
          <a:p>
            <a:pPr algn="l"/>
            <a:r>
              <a:rPr lang="sk-SK" sz="3600" dirty="0" smtClean="0"/>
              <a:t/>
            </a:r>
            <a:br>
              <a:rPr lang="sk-SK" sz="3600" dirty="0" smtClean="0"/>
            </a:br>
            <a:r>
              <a:rPr lang="sk-SK" sz="3600" dirty="0" smtClean="0"/>
              <a:t>Požiadavky KOZ SR</a:t>
            </a:r>
            <a:r>
              <a:rPr lang="sk-SK" sz="3600" dirty="0" smtClean="0"/>
              <a:t/>
            </a:r>
            <a:br>
              <a:rPr lang="sk-SK" sz="3600" dirty="0" smtClean="0"/>
            </a:br>
            <a:endParaRPr lang="en-US" sz="36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>
              <a:buFontTx/>
              <a:buChar char="-"/>
            </a:pPr>
            <a:r>
              <a:rPr lang="sk-SK" sz="2400" dirty="0"/>
              <a:t>V prípade príspevkov zamestnávateľa navrhujeme, aby tieto príspevky boli oslobodené od platenia zdravotného poistenia a formou novelizácie zákona o dani z príjmov sa stali aj nezdaniteľnou časťou základu dane účastníka. Rovnako navrhujeme aj zvýšenie daňovo odpočítateľnej položky na príspevky účastníka na 3% jeho mzdy v maximálnej ročnej výške 300 eur ročne </a:t>
            </a:r>
            <a:r>
              <a:rPr lang="sk-SK" sz="2400" b="1" dirty="0"/>
              <a:t>(§ 11 ods. 10, 11 zákona č. 595/2003 Z. z. o dani z príjmov: </a:t>
            </a:r>
            <a:r>
              <a:rPr lang="sk-SK" sz="2400" dirty="0"/>
              <a:t>„Nezdaniteľnou časťou základu dane sú aj príspevky zamestnávateľa na doplnkové dôchodkové sporenie. Príspevky daňovníka na doplnkové dôchodkové sporenie je možné odpočítať od základu dane vo výške, v akej boli v zdaňovacom období preukázateľne zaplatené, v úhrne najviac do</a:t>
            </a:r>
            <a:r>
              <a:rPr lang="sk-SK" sz="2400" b="1" dirty="0"/>
              <a:t> výšky 3 % jeho mzdy najviac 300 eur za rok.“). Súhlasíme s tým, aby tieto výhody boli poskytované len tým účastníkom, ktorí pristúpia na nové podmienky doplnkového dôchodkového sporenia.</a:t>
            </a:r>
            <a:endParaRPr lang="sk-SK" sz="2400" dirty="0"/>
          </a:p>
          <a:p>
            <a:pPr marL="0" indent="0">
              <a:buNone/>
            </a:pPr>
            <a:endParaRPr lang="sk-SK" sz="2400" dirty="0" smtClean="0"/>
          </a:p>
          <a:p>
            <a:pPr>
              <a:buFontTx/>
              <a:buChar char="-"/>
            </a:pPr>
            <a:endParaRPr lang="en-US" sz="2400" dirty="0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332656"/>
            <a:ext cx="1484067" cy="811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2751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79096" cy="1143000"/>
          </a:xfrm>
        </p:spPr>
        <p:txBody>
          <a:bodyPr>
            <a:normAutofit fontScale="90000"/>
          </a:bodyPr>
          <a:lstStyle/>
          <a:p>
            <a:pPr algn="l"/>
            <a:r>
              <a:rPr lang="sk-SK" sz="3600" dirty="0" smtClean="0"/>
              <a:t/>
            </a:r>
            <a:br>
              <a:rPr lang="sk-SK" sz="3600" dirty="0" smtClean="0"/>
            </a:br>
            <a:r>
              <a:rPr lang="sk-SK" sz="3600" dirty="0" smtClean="0"/>
              <a:t>Požiadavky KOZ SR</a:t>
            </a:r>
            <a:r>
              <a:rPr lang="sk-SK" sz="3600" dirty="0" smtClean="0"/>
              <a:t/>
            </a:r>
            <a:br>
              <a:rPr lang="sk-SK" sz="3600" dirty="0" smtClean="0"/>
            </a:br>
            <a:endParaRPr lang="en-US" sz="36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sk-SK" sz="2400" dirty="0"/>
              <a:t>Ďalej navrhujem aby v zákone o dani z príjmov boli zmenené a doplnené ustanovenia upravujúce odvody na doplnkové dôchodkové sporenie zo sociálneho fondu: </a:t>
            </a:r>
          </a:p>
          <a:p>
            <a:pPr marL="0" indent="0">
              <a:buNone/>
            </a:pPr>
            <a:r>
              <a:rPr lang="sk-SK" sz="2400" dirty="0"/>
              <a:t> </a:t>
            </a:r>
          </a:p>
          <a:p>
            <a:pPr marL="0" indent="0">
              <a:buNone/>
            </a:pPr>
            <a:r>
              <a:rPr lang="sk-SK" sz="2400" dirty="0"/>
              <a:t>- oslobodenie príspevku zo sociálneho fondu na doplnkové dôchodkové sporenie od dane z príjmu a tým aj od odvodu na zdravotné poistenie,</a:t>
            </a:r>
          </a:p>
          <a:p>
            <a:pPr marL="0" indent="0">
              <a:buNone/>
            </a:pPr>
            <a:r>
              <a:rPr lang="sk-SK" sz="2400" dirty="0"/>
              <a:t>- rozšíriť možnosť použitia príspevku zo sociálneho fondu určeného na zmiernenie závažnej sociálnej situácie, ktorý je vo výške do 2 000 eur oslobodený od dane, na poskytnutie príspevku na doplnkového dôchodkové sporenie zamestnanca, najmä v prípade, keď zamestnanec požiada o priznanie </a:t>
            </a:r>
            <a:r>
              <a:rPr lang="sk-SK" sz="2400" dirty="0" err="1"/>
              <a:t>preddôchodku</a:t>
            </a:r>
            <a:r>
              <a:rPr lang="sk-SK" sz="2400" dirty="0"/>
              <a:t>,</a:t>
            </a:r>
            <a:r>
              <a:rPr lang="sk-SK" sz="2400" b="1" dirty="0"/>
              <a:t> </a:t>
            </a:r>
            <a:endParaRPr lang="sk-SK" sz="2400" dirty="0"/>
          </a:p>
          <a:p>
            <a:pPr marL="0" indent="0">
              <a:buNone/>
            </a:pPr>
            <a:r>
              <a:rPr lang="sk-SK" sz="2400" dirty="0"/>
              <a:t>Aktuálna právna úprava umožňuje uskutočniť mimoriadny vklad na osobný dôchodkový účet účastníka zo strany samotného účastníka, ale aj jeho zamestnávateľa. Mimoriadny vklad na doplnkové dôchodkové sporenie a odchodné, v prípade ak bude použité ako mimoriadny príspevok na doplnkové dôchodkové sporenie, oslobodiť od platenia daní a teda aj odvodov. Poskytnutie mimoriadneho vkladu zamestnávateľa na doplnkové dôchodkové sporenie zamestnanca  bude predmetom kolektívneho vyjednávania.</a:t>
            </a:r>
          </a:p>
          <a:p>
            <a:pPr>
              <a:buFontTx/>
              <a:buChar char="-"/>
            </a:pPr>
            <a:endParaRPr lang="sk-SK" sz="2400" dirty="0" smtClean="0"/>
          </a:p>
          <a:p>
            <a:pPr>
              <a:buFontTx/>
              <a:buChar char="-"/>
            </a:pPr>
            <a:endParaRPr lang="en-US" sz="2400" dirty="0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332656"/>
            <a:ext cx="1484067" cy="811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62751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79096" cy="1143000"/>
          </a:xfrm>
        </p:spPr>
        <p:txBody>
          <a:bodyPr>
            <a:normAutofit fontScale="90000"/>
          </a:bodyPr>
          <a:lstStyle/>
          <a:p>
            <a:pPr algn="l"/>
            <a:r>
              <a:rPr lang="sk-SK" sz="3600" dirty="0" smtClean="0"/>
              <a:t/>
            </a:r>
            <a:br>
              <a:rPr lang="sk-SK" sz="3600" dirty="0" smtClean="0"/>
            </a:br>
            <a:r>
              <a:rPr lang="sk-SK" sz="3600" dirty="0" smtClean="0"/>
              <a:t>Požiadavky KOZ SR</a:t>
            </a:r>
            <a:r>
              <a:rPr lang="sk-SK" sz="3600" dirty="0" smtClean="0"/>
              <a:t/>
            </a:r>
            <a:br>
              <a:rPr lang="sk-SK" sz="3600" dirty="0" smtClean="0"/>
            </a:br>
            <a:endParaRPr lang="en-US" sz="3600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lvl="0" indent="0">
              <a:buNone/>
            </a:pPr>
            <a:r>
              <a:rPr lang="sk-SK" sz="2400" dirty="0"/>
              <a:t>Navrhujeme tiež novelizovať Zákonník práce v časti odchodné nasledovne :</a:t>
            </a:r>
          </a:p>
          <a:p>
            <a:pPr marL="0" indent="0">
              <a:buNone/>
            </a:pPr>
            <a:r>
              <a:rPr lang="sk-SK" sz="2400" b="1" dirty="0"/>
              <a:t>§ 76a ods. 2 ZP doplniť:</a:t>
            </a:r>
            <a:endParaRPr lang="sk-SK" sz="2400" dirty="0"/>
          </a:p>
          <a:p>
            <a:pPr marL="0" indent="0">
              <a:buNone/>
            </a:pPr>
            <a:r>
              <a:rPr lang="sk-SK" sz="2400" dirty="0"/>
              <a:t> </a:t>
            </a:r>
          </a:p>
          <a:p>
            <a:pPr marL="0" indent="0">
              <a:buNone/>
            </a:pPr>
            <a:r>
              <a:rPr lang="sk-SK" sz="2400" b="1" dirty="0"/>
              <a:t>Odchodné</a:t>
            </a:r>
            <a:endParaRPr lang="sk-SK" sz="2400" dirty="0"/>
          </a:p>
          <a:p>
            <a:pPr marL="0" indent="0">
              <a:buNone/>
            </a:pPr>
            <a:r>
              <a:rPr lang="sk-SK" sz="2400" dirty="0"/>
              <a:t>(2)</a:t>
            </a:r>
          </a:p>
          <a:p>
            <a:pPr marL="0" indent="0">
              <a:buNone/>
            </a:pPr>
            <a:r>
              <a:rPr lang="sk-SK" sz="2400" dirty="0"/>
              <a:t>Zamestnancovi patrí pri skončení pracovného pomeru odchodné najmenej v sume jeho priemerného mesačného zárobku, ak mu bol priznaný predčasný starobný dôchodok </a:t>
            </a:r>
            <a:r>
              <a:rPr lang="sk-SK" sz="2400" b="1" dirty="0"/>
              <a:t>alebo </a:t>
            </a:r>
            <a:r>
              <a:rPr lang="sk-SK" sz="2400" b="1" dirty="0" err="1"/>
              <a:t>preddôchodok</a:t>
            </a:r>
            <a:r>
              <a:rPr lang="sk-SK" sz="2400" b="1" dirty="0"/>
              <a:t>.</a:t>
            </a:r>
            <a:endParaRPr lang="sk-SK" sz="2400" dirty="0"/>
          </a:p>
          <a:p>
            <a:pPr marL="0" indent="0">
              <a:buNone/>
            </a:pPr>
            <a:r>
              <a:rPr lang="sk-SK" sz="2400" dirty="0"/>
              <a:t> </a:t>
            </a:r>
          </a:p>
          <a:p>
            <a:pPr marL="0" indent="0">
              <a:buNone/>
            </a:pPr>
            <a:r>
              <a:rPr lang="sk-SK" sz="2400" b="1" dirty="0"/>
              <a:t>(3)</a:t>
            </a:r>
            <a:endParaRPr lang="sk-SK" sz="2400" dirty="0"/>
          </a:p>
          <a:p>
            <a:pPr marL="0" indent="0">
              <a:buNone/>
            </a:pPr>
            <a:r>
              <a:rPr lang="sk-SK" sz="2400" b="1" dirty="0"/>
              <a:t>Zamestnancovi, ktorý vykonáva práce, ktoré sú na základe rozhodnutia orgánu na ochranu zdravia zaradené do kategórie 3 alebo 4 zdravotného rizika, alebo zamestnanca,</a:t>
            </a:r>
            <a:r>
              <a:rPr lang="sk-SK" sz="2400" dirty="0"/>
              <a:t> ktorí odpracuje minimálne tretinu fondu pracovnej doby v noci, patrí pri skončení pracovného pomeru príspevok na doplnkové dôchodkové sporenie najmenej v sume päťnásobku priemerného mesačného zárobku zamestnanca, ak mu bol priznaný </a:t>
            </a:r>
            <a:r>
              <a:rPr lang="sk-SK" sz="2400" dirty="0" err="1"/>
              <a:t>preddôchodok</a:t>
            </a:r>
            <a:r>
              <a:rPr lang="sk-SK" sz="2400" dirty="0"/>
              <a:t> na základe žiadosti podanej pred skončením pracovného pomeru alebo do 10 dní po jeho skončení.</a:t>
            </a:r>
            <a:r>
              <a:rPr lang="sk-SK" sz="2400" b="1" dirty="0"/>
              <a:t> </a:t>
            </a:r>
            <a:endParaRPr lang="sk-SK" sz="2400" dirty="0"/>
          </a:p>
          <a:p>
            <a:pPr marL="0" indent="0">
              <a:buNone/>
            </a:pPr>
            <a:r>
              <a:rPr lang="sk-SK" sz="2400" dirty="0"/>
              <a:t> </a:t>
            </a:r>
          </a:p>
          <a:p>
            <a:pPr>
              <a:buFontTx/>
              <a:buChar char="-"/>
            </a:pPr>
            <a:endParaRPr lang="en-US" sz="2400" dirty="0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332656"/>
            <a:ext cx="1484067" cy="811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8612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11560" y="2060848"/>
            <a:ext cx="7846640" cy="1827634"/>
          </a:xfrm>
        </p:spPr>
        <p:txBody>
          <a:bodyPr>
            <a:normAutofit/>
          </a:bodyPr>
          <a:lstStyle/>
          <a:p>
            <a:r>
              <a:rPr lang="sk-SK" dirty="0" smtClean="0"/>
              <a:t>Ďakujem za pozornosť</a:t>
            </a:r>
            <a:endParaRPr lang="en-US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4509120"/>
            <a:ext cx="6400800" cy="1129680"/>
          </a:xfrm>
        </p:spPr>
        <p:txBody>
          <a:bodyPr>
            <a:normAutofit fontScale="32500" lnSpcReduction="20000"/>
          </a:bodyPr>
          <a:lstStyle/>
          <a:p>
            <a:endParaRPr lang="sk-SK" sz="2000" dirty="0" smtClean="0"/>
          </a:p>
          <a:p>
            <a:endParaRPr lang="sk-SK" sz="2000" dirty="0"/>
          </a:p>
          <a:p>
            <a:endParaRPr lang="sk-SK" sz="2000" dirty="0" smtClean="0"/>
          </a:p>
          <a:p>
            <a:r>
              <a:rPr lang="sk-SK" sz="8000" dirty="0" smtClean="0"/>
              <a:t>Michal Němec, poradca prezidenta KOZ SR, </a:t>
            </a:r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3" y="620688"/>
            <a:ext cx="1844107" cy="1008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22102"/>
      </p:ext>
    </p:extLst>
  </p:cSld>
  <p:clrMapOvr>
    <a:masterClrMapping/>
  </p:clrMapOvr>
</p:sld>
</file>

<file path=ppt/theme/theme1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</TotalTime>
  <Words>109</Words>
  <Application>Microsoft Office PowerPoint</Application>
  <PresentationFormat>Prezentácia na obrazovke (4:3)</PresentationFormat>
  <Paragraphs>50</Paragraphs>
  <Slides>9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9</vt:i4>
      </vt:variant>
    </vt:vector>
  </HeadingPairs>
  <TitlesOfParts>
    <vt:vector size="10" baseType="lpstr">
      <vt:lpstr>Motív Office</vt:lpstr>
      <vt:lpstr>Plánované zmeny v systéme doplnkového dôchodkového sporenia</vt:lpstr>
      <vt:lpstr>Vek odchodu do dôchodku</vt:lpstr>
      <vt:lpstr> Konštrukcia preddôchodku </vt:lpstr>
      <vt:lpstr> Rizikové kategórie</vt:lpstr>
      <vt:lpstr> Požiadavky KOZ SR </vt:lpstr>
      <vt:lpstr> Požiadavky KOZ SR </vt:lpstr>
      <vt:lpstr> Požiadavky KOZ SR </vt:lpstr>
      <vt:lpstr> Požiadavky KOZ SR </vt:lpstr>
      <vt:lpstr>Ďakujem za pozornosť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Špecifiká slovenského  dôchodkového systému v rámci krajín V4</dc:title>
  <dc:creator>NTB</dc:creator>
  <cp:lastModifiedBy>NTB</cp:lastModifiedBy>
  <cp:revision>27</cp:revision>
  <dcterms:created xsi:type="dcterms:W3CDTF">2016-09-27T12:47:09Z</dcterms:created>
  <dcterms:modified xsi:type="dcterms:W3CDTF">2017-09-28T08:09:17Z</dcterms:modified>
</cp:coreProperties>
</file>