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1"/>
  </p:notesMasterIdLst>
  <p:sldIdLst>
    <p:sldId id="256" r:id="rId2"/>
    <p:sldId id="298" r:id="rId3"/>
    <p:sldId id="293" r:id="rId4"/>
    <p:sldId id="294" r:id="rId5"/>
    <p:sldId id="295" r:id="rId6"/>
    <p:sldId id="296" r:id="rId7"/>
    <p:sldId id="297" r:id="rId8"/>
    <p:sldId id="299" r:id="rId9"/>
    <p:sldId id="300" r:id="rId10"/>
    <p:sldId id="304" r:id="rId11"/>
    <p:sldId id="305" r:id="rId12"/>
    <p:sldId id="306" r:id="rId13"/>
    <p:sldId id="307" r:id="rId14"/>
    <p:sldId id="308" r:id="rId15"/>
    <p:sldId id="309" r:id="rId16"/>
    <p:sldId id="310" r:id="rId17"/>
    <p:sldId id="312" r:id="rId18"/>
    <p:sldId id="313" r:id="rId19"/>
    <p:sldId id="289" r:id="rId2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92" d="100"/>
          <a:sy n="92" d="100"/>
        </p:scale>
        <p:origin x="-49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3082" y="3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620141-FE8F-4A61-98AC-DACD5516B8D9}" type="datetimeFigureOut">
              <a:rPr lang="cs-CZ" smtClean="0"/>
              <a:t>11.10.2017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5EADEB-70D0-42EE-9C7E-FE10A418BDA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98431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6299F-26FD-431D-A3FD-9569488FB592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3344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>
          <a:xfrm>
            <a:off x="662651" y="4412124"/>
            <a:ext cx="5486400" cy="3600450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6299F-26FD-431D-A3FD-9569488FB592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299516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6299F-26FD-431D-A3FD-9569488FB592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11264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6299F-26FD-431D-A3FD-9569488FB592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074171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6299F-26FD-431D-A3FD-9569488FB592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73173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6299F-26FD-431D-A3FD-9569488FB592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285816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6299F-26FD-431D-A3FD-9569488FB592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30417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6299F-26FD-431D-A3FD-9569488FB592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6779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6299F-26FD-431D-A3FD-9569488FB592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44917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4" descr="background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4" t="3123" r="14862" b="3123"/>
          <a:stretch>
            <a:fillRect/>
          </a:stretch>
        </p:blipFill>
        <p:spPr bwMode="auto">
          <a:xfrm>
            <a:off x="1524001" y="0"/>
            <a:ext cx="10668000" cy="589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2411767" y="385516"/>
            <a:ext cx="9144000" cy="2387600"/>
          </a:xfrm>
        </p:spPr>
        <p:txBody>
          <a:bodyPr anchor="ctr">
            <a:normAutofit/>
          </a:bodyPr>
          <a:lstStyle>
            <a:lvl1pPr algn="ctr">
              <a:defRPr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411767" y="3042745"/>
            <a:ext cx="9144000" cy="1655762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114300" y="5985424"/>
            <a:ext cx="1164084" cy="365125"/>
          </a:xfrm>
        </p:spPr>
        <p:txBody>
          <a:bodyPr/>
          <a:lstStyle>
            <a:lvl1pPr algn="ct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1C0718-4FC4-4303-AE6D-BAF561C26C1B}" type="datetimeFigureOut">
              <a:rPr lang="cs-CZ" smtClean="0"/>
              <a:pPr/>
              <a:t>11.10.2017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524001" y="5985425"/>
            <a:ext cx="10514964" cy="365125"/>
          </a:xfrm>
        </p:spPr>
        <p:txBody>
          <a:bodyPr/>
          <a:lstStyle>
            <a:lvl1pPr algn="r"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114300" y="6399663"/>
            <a:ext cx="1164084" cy="365125"/>
          </a:xfrm>
        </p:spPr>
        <p:txBody>
          <a:bodyPr/>
          <a:lstStyle>
            <a:lvl1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76F30A1-9BEA-4DDE-B77E-74FAD94F34A0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8" name="Picture 5" descr="web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2273300"/>
            <a:ext cx="1870075" cy="187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121" y="6436312"/>
            <a:ext cx="10523844" cy="3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7141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1C0718-4FC4-4303-AE6D-BAF561C26C1B}" type="datetimeFigureOut">
              <a:rPr lang="cs-CZ" smtClean="0"/>
              <a:pPr/>
              <a:t>11.10.2017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76F30A1-9BEA-4DDE-B77E-74FAD94F34A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45657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1C0718-4FC4-4303-AE6D-BAF561C26C1B}" type="datetimeFigureOut">
              <a:rPr lang="cs-CZ" smtClean="0"/>
              <a:pPr/>
              <a:t>11.10.2017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76F30A1-9BEA-4DDE-B77E-74FAD94F34A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65364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 descr="background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4" t="3123" r="75487" b="3123"/>
          <a:stretch/>
        </p:blipFill>
        <p:spPr bwMode="auto">
          <a:xfrm>
            <a:off x="0" y="0"/>
            <a:ext cx="1376039" cy="6864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46556" y="94585"/>
            <a:ext cx="10138298" cy="821683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 algn="ctr">
              <a:defRPr sz="36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846555" y="1091953"/>
            <a:ext cx="10138298" cy="5085010"/>
          </a:xfrm>
        </p:spPr>
        <p:txBody>
          <a:bodyPr/>
          <a:lstStyle>
            <a:lvl1pPr marL="228600" indent="-228600">
              <a:buClr>
                <a:srgbClr val="D1050C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rgbClr val="D1050C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D1050C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D1050C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D1050C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114841" y="5994400"/>
            <a:ext cx="1151707" cy="365125"/>
          </a:xfrm>
        </p:spPr>
        <p:txBody>
          <a:bodyPr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1C0718-4FC4-4303-AE6D-BAF561C26C1B}" type="datetimeFigureOut">
              <a:rPr lang="cs-CZ" smtClean="0"/>
              <a:pPr/>
              <a:t>11.10.2017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539835" y="6176963"/>
            <a:ext cx="10445018" cy="232146"/>
          </a:xfrm>
        </p:spPr>
        <p:txBody>
          <a:bodyPr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120949" y="6409109"/>
            <a:ext cx="1145599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F76F30A1-9BEA-4DDE-B77E-74FAD94F34A0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12" name="Picture 8" descr="web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49" y="2647976"/>
            <a:ext cx="1561810" cy="1562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Obrázek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121" y="6418556"/>
            <a:ext cx="10523844" cy="3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2582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background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4" t="3123" r="14862" b="3123"/>
          <a:stretch>
            <a:fillRect/>
          </a:stretch>
        </p:blipFill>
        <p:spPr bwMode="auto">
          <a:xfrm>
            <a:off x="1524001" y="0"/>
            <a:ext cx="10668000" cy="589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web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2273300"/>
            <a:ext cx="1870075" cy="187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114300" y="5992917"/>
            <a:ext cx="1292469" cy="365125"/>
          </a:xfrm>
        </p:spPr>
        <p:txBody>
          <a:bodyPr/>
          <a:lstStyle>
            <a:lvl1pPr algn="ctr">
              <a:defRPr sz="1000"/>
            </a:lvl1pPr>
          </a:lstStyle>
          <a:p>
            <a:fld id="{6F1C0718-4FC4-4303-AE6D-BAF561C26C1B}" type="datetimeFigureOut">
              <a:rPr lang="cs-CZ" smtClean="0"/>
              <a:pPr/>
              <a:t>11.10.2017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515121" y="6010118"/>
            <a:ext cx="10523844" cy="365125"/>
          </a:xfrm>
        </p:spPr>
        <p:txBody>
          <a:bodyPr/>
          <a:lstStyle>
            <a:lvl1pPr algn="r">
              <a:defRPr sz="1000"/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114300" y="6375243"/>
            <a:ext cx="1292469" cy="365125"/>
          </a:xfrm>
        </p:spPr>
        <p:txBody>
          <a:bodyPr/>
          <a:lstStyle>
            <a:lvl1pPr>
              <a:defRPr sz="1000"/>
            </a:lvl1pPr>
          </a:lstStyle>
          <a:p>
            <a:fld id="{F76F30A1-9BEA-4DDE-B77E-74FAD94F34A0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9" name="Nadpis 1"/>
          <p:cNvSpPr>
            <a:spLocks noGrp="1"/>
          </p:cNvSpPr>
          <p:nvPr>
            <p:ph type="ctrTitle"/>
          </p:nvPr>
        </p:nvSpPr>
        <p:spPr>
          <a:xfrm>
            <a:off x="2411767" y="385516"/>
            <a:ext cx="9144000" cy="2387600"/>
          </a:xfrm>
        </p:spPr>
        <p:txBody>
          <a:bodyPr anchor="ctr">
            <a:normAutofit/>
          </a:bodyPr>
          <a:lstStyle>
            <a:lvl1pPr algn="ctr">
              <a:defRPr sz="4800"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10" name="Podnadpis 2"/>
          <p:cNvSpPr>
            <a:spLocks noGrp="1"/>
          </p:cNvSpPr>
          <p:nvPr>
            <p:ph type="subTitle" idx="1"/>
          </p:nvPr>
        </p:nvSpPr>
        <p:spPr>
          <a:xfrm>
            <a:off x="2411767" y="3042745"/>
            <a:ext cx="9144000" cy="1655762"/>
          </a:xfr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121" y="6436312"/>
            <a:ext cx="10523844" cy="346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1927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background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4" t="3123" r="75487" b="3123"/>
          <a:stretch/>
        </p:blipFill>
        <p:spPr bwMode="auto">
          <a:xfrm>
            <a:off x="0" y="0"/>
            <a:ext cx="1376039" cy="6864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1846556" y="1346230"/>
            <a:ext cx="4904472" cy="4640475"/>
          </a:xfrm>
        </p:spPr>
        <p:txBody>
          <a:bodyPr/>
          <a:lstStyle>
            <a:lvl1pPr marL="228600" indent="-228600">
              <a:buClr>
                <a:srgbClr val="D1050C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rgbClr val="D1050C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D1050C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D1050C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D1050C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995604" y="1346231"/>
            <a:ext cx="4989250" cy="4640474"/>
          </a:xfrm>
        </p:spPr>
        <p:txBody>
          <a:bodyPr/>
          <a:lstStyle>
            <a:lvl1pPr marL="228600" indent="-228600">
              <a:buClr>
                <a:srgbClr val="D1050C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rgbClr val="D1050C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D1050C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D1050C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D1050C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pic>
        <p:nvPicPr>
          <p:cNvPr id="9" name="Picture 8" descr="web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49" y="2647976"/>
            <a:ext cx="1561810" cy="1562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121" y="6418556"/>
            <a:ext cx="10523844" cy="346232"/>
          </a:xfrm>
          <a:prstGeom prst="rect">
            <a:avLst/>
          </a:prstGeom>
        </p:spPr>
      </p:pic>
      <p:sp>
        <p:nvSpPr>
          <p:cNvPr id="11" name="Nadpis 1"/>
          <p:cNvSpPr>
            <a:spLocks noGrp="1"/>
          </p:cNvSpPr>
          <p:nvPr>
            <p:ph type="title"/>
          </p:nvPr>
        </p:nvSpPr>
        <p:spPr>
          <a:xfrm>
            <a:off x="1846556" y="94585"/>
            <a:ext cx="10138298" cy="821683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 algn="ctr">
              <a:defRPr sz="36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14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539835" y="6176963"/>
            <a:ext cx="10445018" cy="232146"/>
          </a:xfrm>
        </p:spPr>
        <p:txBody>
          <a:bodyPr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15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114841" y="5994400"/>
            <a:ext cx="1151707" cy="365125"/>
          </a:xfrm>
        </p:spPr>
        <p:txBody>
          <a:bodyPr/>
          <a:lstStyle>
            <a:lvl1pPr algn="ctr">
              <a:defRPr sz="1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1C0718-4FC4-4303-AE6D-BAF561C26C1B}" type="datetimeFigureOut">
              <a:rPr lang="cs-CZ" smtClean="0"/>
              <a:pPr/>
              <a:t>11.10.2017</a:t>
            </a:fld>
            <a:endParaRPr lang="cs-CZ" dirty="0"/>
          </a:p>
        </p:txBody>
      </p:sp>
      <p:sp>
        <p:nvSpPr>
          <p:cNvPr id="1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120949" y="6409109"/>
            <a:ext cx="1145599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</a:lstStyle>
          <a:p>
            <a:fld id="{F76F30A1-9BEA-4DDE-B77E-74FAD94F34A0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63584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803708" y="1350956"/>
            <a:ext cx="4813785" cy="82391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1803708" y="2174868"/>
            <a:ext cx="4813785" cy="3684588"/>
          </a:xfrm>
        </p:spPr>
        <p:txBody>
          <a:bodyPr/>
          <a:lstStyle>
            <a:lvl1pPr marL="228600" indent="-228600">
              <a:buClr>
                <a:srgbClr val="D1050C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rgbClr val="D1050C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D1050C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D1050C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D1050C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7137814" y="1350956"/>
            <a:ext cx="4837492" cy="82391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7137814" y="2174868"/>
            <a:ext cx="4837492" cy="3684588"/>
          </a:xfrm>
        </p:spPr>
        <p:txBody>
          <a:bodyPr/>
          <a:lstStyle>
            <a:lvl1pPr marL="228600" indent="-228600">
              <a:buClr>
                <a:srgbClr val="D1050C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buClr>
                <a:srgbClr val="D1050C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D1050C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Clr>
                <a:srgbClr val="D1050C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D1050C"/>
              </a:buClr>
              <a:buFont typeface="Wingdings" panose="05000000000000000000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>
          <a:xfrm>
            <a:off x="1803708" y="6109398"/>
            <a:ext cx="10171598" cy="212170"/>
          </a:xfrm>
        </p:spPr>
        <p:txBody>
          <a:bodyPr/>
          <a:lstStyle>
            <a:lvl1pPr algn="r">
              <a:defRPr sz="1000"/>
            </a:lvl1pPr>
          </a:lstStyle>
          <a:p>
            <a:endParaRPr lang="cs-CZ" dirty="0"/>
          </a:p>
        </p:txBody>
      </p:sp>
      <p:pic>
        <p:nvPicPr>
          <p:cNvPr id="10" name="Picture 4" descr="background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4" t="3123" r="75487" b="3123"/>
          <a:stretch/>
        </p:blipFill>
        <p:spPr bwMode="auto">
          <a:xfrm>
            <a:off x="0" y="0"/>
            <a:ext cx="1376039" cy="6864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web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49" y="2647976"/>
            <a:ext cx="1561810" cy="15620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5121" y="6418556"/>
            <a:ext cx="10523844" cy="346232"/>
          </a:xfrm>
          <a:prstGeom prst="rect">
            <a:avLst/>
          </a:prstGeom>
        </p:spPr>
      </p:pic>
      <p:sp>
        <p:nvSpPr>
          <p:cNvPr id="13" name="Zástupný symbol pro datum 3"/>
          <p:cNvSpPr txBox="1">
            <a:spLocks/>
          </p:cNvSpPr>
          <p:nvPr userDrawn="1"/>
        </p:nvSpPr>
        <p:spPr>
          <a:xfrm>
            <a:off x="114841" y="5994400"/>
            <a:ext cx="115170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ctr" defTabSz="914400" rtl="0" eaLnBrk="1" latinLnBrk="0" hangingPunct="1">
              <a:defRPr sz="1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6F1C0718-4FC4-4303-AE6D-BAF561C26C1B}" type="datetimeFigureOut">
              <a:rPr lang="cs-CZ" smtClean="0"/>
              <a:pPr/>
              <a:t>11.10.2017</a:t>
            </a:fld>
            <a:endParaRPr lang="cs-CZ" dirty="0"/>
          </a:p>
        </p:txBody>
      </p:sp>
      <p:sp>
        <p:nvSpPr>
          <p:cNvPr id="14" name="Zástupný symbol pro číslo snímku 5"/>
          <p:cNvSpPr txBox="1">
            <a:spLocks/>
          </p:cNvSpPr>
          <p:nvPr userDrawn="1"/>
        </p:nvSpPr>
        <p:spPr>
          <a:xfrm>
            <a:off x="120949" y="6409109"/>
            <a:ext cx="11455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cs-CZ"/>
            </a:defPPr>
            <a:lvl1pPr marL="0" algn="r" defTabSz="9144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76F30A1-9BEA-4DDE-B77E-74FAD94F34A0}" type="slidenum">
              <a:rPr lang="cs-CZ" smtClean="0"/>
              <a:pPr/>
              <a:t>‹#›</a:t>
            </a:fld>
            <a:endParaRPr lang="cs-CZ" dirty="0"/>
          </a:p>
        </p:txBody>
      </p:sp>
      <p:sp>
        <p:nvSpPr>
          <p:cNvPr id="15" name="Nadpis 1"/>
          <p:cNvSpPr>
            <a:spLocks noGrp="1"/>
          </p:cNvSpPr>
          <p:nvPr>
            <p:ph type="title"/>
          </p:nvPr>
        </p:nvSpPr>
        <p:spPr>
          <a:xfrm>
            <a:off x="1846556" y="94585"/>
            <a:ext cx="10138298" cy="821683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 algn="ctr">
              <a:defRPr sz="36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1275971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200335" y="2555666"/>
            <a:ext cx="9791330" cy="1325563"/>
          </a:xfrm>
        </p:spPr>
        <p:txBody>
          <a:bodyPr/>
          <a:lstStyle>
            <a:lvl1pPr algn="ctr"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1C0718-4FC4-4303-AE6D-BAF561C26C1B}" type="datetimeFigureOut">
              <a:rPr lang="cs-CZ" smtClean="0"/>
              <a:pPr/>
              <a:t>11.10.2017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76F30A1-9BEA-4DDE-B77E-74FAD94F34A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023552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1C0718-4FC4-4303-AE6D-BAF561C26C1B}" type="datetimeFigureOut">
              <a:rPr lang="cs-CZ" smtClean="0"/>
              <a:pPr/>
              <a:t>11.10.2017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76F30A1-9BEA-4DDE-B77E-74FAD94F34A0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7992571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1C0718-4FC4-4303-AE6D-BAF561C26C1B}" type="datetimeFigureOut">
              <a:rPr lang="cs-CZ" smtClean="0"/>
              <a:pPr/>
              <a:t>11.10.2017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F30A1-9BEA-4DDE-B77E-74FAD94F34A0}" type="slidenum">
              <a:rPr lang="cs-CZ" smtClean="0"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445528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1C0718-4FC4-4303-AE6D-BAF561C26C1B}" type="datetimeFigureOut">
              <a:rPr lang="cs-CZ" smtClean="0"/>
              <a:pPr/>
              <a:t>11.10.2017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76F30A1-9BEA-4DDE-B77E-74FAD94F34A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9788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1562470" y="365125"/>
            <a:ext cx="979133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1562470" y="1825625"/>
            <a:ext cx="979133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F1C0718-4FC4-4303-AE6D-BAF561C26C1B}" type="datetimeFigureOut">
              <a:rPr lang="cs-CZ" smtClean="0"/>
              <a:pPr/>
              <a:t>11.10.2017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76F30A1-9BEA-4DDE-B77E-74FAD94F34A0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133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tif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2"/>
          <p:cNvSpPr txBox="1">
            <a:spLocks/>
          </p:cNvSpPr>
          <p:nvPr/>
        </p:nvSpPr>
        <p:spPr>
          <a:xfrm>
            <a:off x="1589809" y="5770536"/>
            <a:ext cx="10376806" cy="5604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000" dirty="0" smtClean="0">
                <a:solidFill>
                  <a:schemeClr val="tx1"/>
                </a:solidFill>
              </a:rPr>
              <a:t>11. října </a:t>
            </a:r>
            <a:r>
              <a:rPr lang="cs-CZ" sz="2000" dirty="0">
                <a:solidFill>
                  <a:schemeClr val="tx1"/>
                </a:solidFill>
              </a:rPr>
              <a:t>2017, </a:t>
            </a:r>
            <a:r>
              <a:rPr lang="cs-CZ" sz="2000" dirty="0" smtClean="0">
                <a:solidFill>
                  <a:schemeClr val="tx1"/>
                </a:solidFill>
              </a:rPr>
              <a:t>Hotel Olšanka, Vít Samek</a:t>
            </a:r>
            <a:endParaRPr lang="cs-CZ" sz="2000" dirty="0">
              <a:solidFill>
                <a:schemeClr val="tx1"/>
              </a:solidFill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709" y="0"/>
            <a:ext cx="8762337" cy="5880286"/>
          </a:xfrm>
          <a:prstGeom prst="rect">
            <a:avLst/>
          </a:prstGeom>
        </p:spPr>
      </p:pic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2496709" y="5104737"/>
            <a:ext cx="8762337" cy="739447"/>
          </a:xfrm>
          <a:solidFill>
            <a:srgbClr val="D9D9D9">
              <a:alpha val="53000"/>
            </a:srgbClr>
          </a:solidFill>
        </p:spPr>
        <p:txBody>
          <a:bodyPr>
            <a:normAutofit/>
          </a:bodyPr>
          <a:lstStyle/>
          <a:p>
            <a:r>
              <a:rPr lang="cs-CZ" sz="2800" b="1" dirty="0" smtClean="0">
                <a:solidFill>
                  <a:schemeClr val="tx1"/>
                </a:solidFill>
              </a:rPr>
              <a:t>ČMKOS a důchody</a:t>
            </a:r>
            <a:endParaRPr lang="cs-CZ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57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608256" y="786672"/>
            <a:ext cx="75608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Vývoj počtu účastníků ve III. pilíři</a:t>
            </a:r>
            <a:endParaRPr lang="cs-CZ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10040112" y="6328753"/>
            <a:ext cx="2057400" cy="365125"/>
          </a:xfrm>
        </p:spPr>
        <p:txBody>
          <a:bodyPr/>
          <a:lstStyle/>
          <a:p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608256" y="1248337"/>
            <a:ext cx="984917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endParaRPr lang="cs-CZ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s-CZ" sz="1600" dirty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Počet účastníků III. pilíře k 31. </a:t>
            </a:r>
            <a:r>
              <a:rPr lang="cs-CZ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12. 2016: </a:t>
            </a:r>
            <a:r>
              <a:rPr lang="cs-CZ" sz="1600" b="1" dirty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4 </a:t>
            </a:r>
            <a:r>
              <a:rPr lang="cs-CZ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518 832  </a:t>
            </a:r>
            <a:endParaRPr lang="cs-CZ" sz="1600" b="1" dirty="0">
              <a:solidFill>
                <a:srgbClr val="002060"/>
              </a:solidFill>
              <a:latin typeface="Arial" panose="020B0604020202020204" pitchFamily="34" charset="0"/>
              <a:cs typeface="Arial" pitchFamily="34" charset="0"/>
            </a:endParaRPr>
          </a:p>
          <a:p>
            <a:pPr lvl="1"/>
            <a:r>
              <a:rPr lang="cs-CZ" sz="1600" dirty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Transformované fondy (TF): 3 </a:t>
            </a:r>
            <a:r>
              <a:rPr lang="cs-CZ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976 341</a:t>
            </a:r>
            <a:endParaRPr lang="cs-CZ" sz="1600" dirty="0">
              <a:solidFill>
                <a:srgbClr val="002060"/>
              </a:solidFill>
              <a:latin typeface="Arial" panose="020B0604020202020204" pitchFamily="34" charset="0"/>
              <a:cs typeface="Arial" pitchFamily="34" charset="0"/>
            </a:endParaRPr>
          </a:p>
          <a:p>
            <a:pPr lvl="1"/>
            <a:r>
              <a:rPr lang="cs-CZ" sz="1600" dirty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Účastnické fondy (ÚF): </a:t>
            </a:r>
            <a:r>
              <a:rPr lang="cs-CZ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542 491</a:t>
            </a:r>
          </a:p>
          <a:p>
            <a:pPr lvl="1"/>
            <a:endParaRPr lang="cs-CZ" sz="1600" dirty="0" smtClean="0">
              <a:solidFill>
                <a:srgbClr val="002060"/>
              </a:solidFill>
              <a:latin typeface="Arial" panose="020B0604020202020204" pitchFamily="34" charset="0"/>
              <a:cs typeface="Arial" pitchFamily="34" charset="0"/>
            </a:endParaRPr>
          </a:p>
          <a:p>
            <a:r>
              <a:rPr lang="cs-CZ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Počet účastníků III. pilíře k 31. 3. 2017: </a:t>
            </a:r>
            <a:r>
              <a:rPr lang="cs-CZ" sz="1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4 503 534 </a:t>
            </a:r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itchFamily="34" charset="0"/>
              </a:rPr>
              <a:t>↓</a:t>
            </a:r>
          </a:p>
          <a:p>
            <a:pPr lvl="1"/>
            <a:r>
              <a:rPr lang="cs-CZ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Transformované fondy (TF): 3 906 620</a:t>
            </a:r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itchFamily="34" charset="0"/>
              </a:rPr>
              <a:t> ↓</a:t>
            </a:r>
          </a:p>
          <a:p>
            <a:pPr lvl="1"/>
            <a:r>
              <a:rPr lang="cs-CZ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Účastnické fondy (ÚF): 596 914</a:t>
            </a:r>
            <a:r>
              <a:rPr lang="cs-CZ" sz="16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itchFamily="34" charset="0"/>
              </a:rPr>
              <a:t> ↑</a:t>
            </a:r>
          </a:p>
          <a:p>
            <a:pPr lvl="1"/>
            <a:endParaRPr lang="cs-CZ" sz="1600" dirty="0">
              <a:solidFill>
                <a:srgbClr val="002060"/>
              </a:solidFill>
              <a:latin typeface="Arial" panose="020B0604020202020204" pitchFamily="34" charset="0"/>
              <a:cs typeface="Arial" pitchFamily="34" charset="0"/>
            </a:endParaRPr>
          </a:p>
          <a:p>
            <a:r>
              <a:rPr lang="cs-CZ" sz="1600" dirty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Nárůst účastníků v ÚF od začátku roku: 54 423</a:t>
            </a:r>
          </a:p>
          <a:p>
            <a:pPr lvl="1"/>
            <a:r>
              <a:rPr lang="cs-CZ" sz="1600" dirty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2013 až 2015 průměrný měsíční nárůst: </a:t>
            </a:r>
            <a:r>
              <a:rPr lang="cs-CZ" sz="1600" b="1" dirty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10 200</a:t>
            </a:r>
          </a:p>
          <a:p>
            <a:pPr lvl="1"/>
            <a:r>
              <a:rPr lang="cs-CZ" sz="1600" dirty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1Q až 4Q 2016 průměrný měsíční nárůst: </a:t>
            </a:r>
            <a:r>
              <a:rPr lang="cs-CZ" sz="1600" b="1" dirty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14 563</a:t>
            </a:r>
          </a:p>
          <a:p>
            <a:pPr lvl="1"/>
            <a:r>
              <a:rPr lang="cs-CZ" sz="1600" dirty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1Q 2017 průměrný měsíční nárůst: </a:t>
            </a:r>
            <a:r>
              <a:rPr lang="cs-CZ" sz="1600" b="1" dirty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18 141</a:t>
            </a:r>
          </a:p>
          <a:p>
            <a:pPr lvl="2"/>
            <a:endParaRPr lang="cs-CZ" sz="1600" dirty="0">
              <a:solidFill>
                <a:srgbClr val="002060"/>
              </a:solidFill>
              <a:latin typeface="Arial" panose="020B0604020202020204" pitchFamily="34" charset="0"/>
              <a:cs typeface="Arial" pitchFamily="34" charset="0"/>
            </a:endParaRPr>
          </a:p>
          <a:p>
            <a:r>
              <a:rPr lang="cs-CZ" sz="1600" dirty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Zpomalení úbytku klientů III. pilíře</a:t>
            </a:r>
          </a:p>
          <a:p>
            <a:pPr lvl="1"/>
            <a:r>
              <a:rPr lang="cs-CZ" sz="1600" dirty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2013 až 2015 průměrný měsíční úbytek: </a:t>
            </a:r>
            <a:r>
              <a:rPr lang="cs-CZ" sz="1600" b="1" dirty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13 800</a:t>
            </a:r>
          </a:p>
          <a:p>
            <a:pPr lvl="1"/>
            <a:r>
              <a:rPr lang="cs-CZ" sz="1600" dirty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1Q až 4Q 2016 průměrný měsíční úbytek: </a:t>
            </a:r>
            <a:r>
              <a:rPr lang="cs-CZ" sz="1600" b="1" dirty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8 798</a:t>
            </a:r>
          </a:p>
          <a:p>
            <a:pPr lvl="1"/>
            <a:r>
              <a:rPr lang="cs-CZ" sz="1600" dirty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1Q 2017 průměrný měsíční úbytek: </a:t>
            </a:r>
            <a:r>
              <a:rPr lang="cs-CZ" sz="1600" b="1" dirty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5 099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b="1" dirty="0">
              <a:latin typeface="Arial" panose="020B0604020202020204" pitchFamily="34" charset="0"/>
              <a:cs typeface="Arial" pitchFamily="34" charset="0"/>
            </a:endParaRPr>
          </a:p>
        </p:txBody>
      </p:sp>
      <p:pic>
        <p:nvPicPr>
          <p:cNvPr id="5" name="Zástupný symbol pro obsah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13" y="154118"/>
            <a:ext cx="1429199" cy="475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236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00336" y="6223276"/>
            <a:ext cx="8602173" cy="315636"/>
          </a:xfrm>
        </p:spPr>
        <p:txBody>
          <a:bodyPr>
            <a:noAutofit/>
          </a:bodyPr>
          <a:lstStyle/>
          <a:p>
            <a:r>
              <a:rPr lang="cs-CZ" sz="1600" dirty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Vývoj počtu účastníků v letech 1995–2017 (v tisících osob</a:t>
            </a:r>
            <a:r>
              <a:rPr lang="cs-CZ" sz="1600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)</a:t>
            </a:r>
            <a:endParaRPr lang="cs-CZ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990600" y="704727"/>
            <a:ext cx="9899904" cy="89739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Podle výsledků prvního kvartálu letos předpokládáme rekordní přírůstek účastníků v DPS</a:t>
            </a:r>
          </a:p>
        </p:txBody>
      </p:sp>
      <p:pic>
        <p:nvPicPr>
          <p:cNvPr id="4" name="Zástupný symbol pro obsah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13" y="154118"/>
            <a:ext cx="1429199" cy="475941"/>
          </a:xfrm>
          <a:prstGeom prst="rect">
            <a:avLst/>
          </a:prstGeo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9296400" y="6348158"/>
            <a:ext cx="2743200" cy="365125"/>
          </a:xfrm>
        </p:spPr>
        <p:txBody>
          <a:bodyPr/>
          <a:lstStyle/>
          <a:p>
            <a:fld id="{AD7B1D9B-E2EB-4C4F-B1B5-DAEDC9CB842F}" type="slidenum">
              <a:rPr lang="cs-CZ" smtClean="0"/>
              <a:t>11</a:t>
            </a:fld>
            <a:endParaRPr lang="cs-CZ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693400"/>
            <a:ext cx="9234772" cy="4347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672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655064" y="928009"/>
            <a:ext cx="10293096" cy="5829407"/>
          </a:xfrm>
        </p:spPr>
        <p:txBody>
          <a:bodyPr>
            <a:normAutofit fontScale="90000"/>
          </a:bodyPr>
          <a:lstStyle/>
          <a:p>
            <a:pPr lvl="1"/>
            <a: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Objem prostředků účastníků III. pilíře k 31. 12. 2016 (v mil. Kč): </a:t>
            </a:r>
            <a:r>
              <a:rPr lang="cs-CZ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383 033 </a:t>
            </a:r>
            <a:br>
              <a:rPr lang="cs-CZ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cs-CZ" b="1" dirty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cs-CZ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       </a:t>
            </a:r>
            <a: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Transformované fondy (TF): 364 985 </a:t>
            </a:r>
            <a:b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cs-CZ" dirty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       Účastnické fondy (ÚF): 18 048</a:t>
            </a:r>
            <a:b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/>
            </a:r>
            <a:b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Objem prostředků účastníků III. pilíře k 31. 3. 2017 (v mil. Kč): </a:t>
            </a:r>
            <a:r>
              <a:rPr lang="cs-CZ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389 236</a:t>
            </a:r>
            <a:r>
              <a:rPr lang="cs-CZ" dirty="0" smtClean="0">
                <a:solidFill>
                  <a:srgbClr val="00B050"/>
                </a:solidFill>
                <a:latin typeface="Arial" panose="020B0604020202020204" pitchFamily="34" charset="0"/>
                <a:cs typeface="Arial" pitchFamily="34" charset="0"/>
              </a:rPr>
              <a:t> </a:t>
            </a:r>
            <a:r>
              <a:rPr lang="cs-CZ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itchFamily="34" charset="0"/>
              </a:rPr>
              <a:t>↑</a:t>
            </a:r>
            <a:r>
              <a:rPr lang="cs-CZ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/>
            </a:r>
            <a:br>
              <a:rPr lang="cs-CZ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cs-CZ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        </a:t>
            </a:r>
            <a: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Transformované fondy (TF): 368 858 mil. Kč </a:t>
            </a:r>
            <a:r>
              <a:rPr lang="cs-CZ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itchFamily="34" charset="0"/>
              </a:rPr>
              <a:t>↑</a:t>
            </a:r>
            <a: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/>
            </a:r>
            <a:b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        Účastnické fondy (ÚF): 20 651 mil. Kč </a:t>
            </a:r>
            <a:r>
              <a:rPr lang="cs-CZ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itchFamily="34" charset="0"/>
              </a:rPr>
              <a:t>↑</a:t>
            </a:r>
            <a: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/>
            </a:r>
            <a:b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/>
            </a:r>
            <a:b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Průměrný příspěvek účastníka k 31.12.2016 (v Kč)</a:t>
            </a:r>
            <a:b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        Transformované fondy (TF): 606 </a:t>
            </a:r>
            <a:b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        Účastnické fondy (ÚF): 741</a:t>
            </a:r>
            <a:b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cs-CZ" dirty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/>
            </a:r>
            <a:br>
              <a:rPr lang="cs-CZ" dirty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Průměrný příspěvek účastníka k 31.3.2017 (v Kč)</a:t>
            </a:r>
            <a:b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        Transformované fondy (TF): 629 </a:t>
            </a:r>
            <a:r>
              <a:rPr lang="cs-CZ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itchFamily="34" charset="0"/>
              </a:rPr>
              <a:t>↑</a:t>
            </a:r>
            <a: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/>
            </a:r>
            <a:b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        Účastnické fondy (ÚF): 750 </a:t>
            </a:r>
            <a:r>
              <a:rPr lang="cs-CZ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itchFamily="34" charset="0"/>
              </a:rPr>
              <a:t>↑</a:t>
            </a:r>
            <a: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/>
            </a:r>
            <a:b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cs-CZ" dirty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/>
            </a:r>
            <a:br>
              <a:rPr lang="cs-CZ" dirty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Průměrný příspěvek zaměstnavatele k 31.12.2016 (v Kč)</a:t>
            </a:r>
            <a:b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        Transformované fondy (TF): 770</a:t>
            </a:r>
            <a:b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        Účastnické fondy (ÚF): 846</a:t>
            </a:r>
            <a:b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/>
            </a:r>
            <a:b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Průměrný příspěvek zaměstnavatele k 31.3.2017 (v Kč)</a:t>
            </a:r>
            <a:b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        Transformované fondy (TF): 790 </a:t>
            </a:r>
            <a:r>
              <a:rPr lang="cs-CZ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itchFamily="34" charset="0"/>
              </a:rPr>
              <a:t>↑</a:t>
            </a:r>
            <a: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/>
            </a:r>
            <a:b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</a:br>
            <a:r>
              <a:rPr lang="cs-CZ" dirty="0" smtClean="0">
                <a:solidFill>
                  <a:srgbClr val="002060"/>
                </a:solidFill>
                <a:latin typeface="Arial" panose="020B0604020202020204" pitchFamily="34" charset="0"/>
                <a:cs typeface="Arial" pitchFamily="34" charset="0"/>
              </a:rPr>
              <a:t>        Účastnické fondy (ÚF): 833 </a:t>
            </a:r>
            <a:r>
              <a:rPr lang="cs-CZ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itchFamily="34" charset="0"/>
              </a:rPr>
              <a:t>↓</a:t>
            </a:r>
            <a:r>
              <a:rPr lang="cs-CZ" sz="1600" dirty="0" smtClean="0">
                <a:solidFill>
                  <a:srgbClr val="002060"/>
                </a:solidFill>
              </a:rPr>
              <a:t/>
            </a:r>
            <a:br>
              <a:rPr lang="cs-CZ" sz="1600" dirty="0" smtClean="0">
                <a:solidFill>
                  <a:srgbClr val="002060"/>
                </a:solidFill>
              </a:rPr>
            </a:b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505968" y="466344"/>
            <a:ext cx="8235696" cy="46634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/>
            <a:r>
              <a:rPr lang="cs-CZ" sz="2400" kern="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400" kern="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400" kern="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400" kern="0" dirty="0" smtClean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2400" kern="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1655064" y="310231"/>
            <a:ext cx="546175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400" b="1" kern="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Vývoj objemu prostředků ve III. pilíři</a:t>
            </a:r>
            <a:endParaRPr lang="cs-CZ" sz="2400" dirty="0">
              <a:solidFill>
                <a:srgbClr val="002060"/>
              </a:solidFill>
            </a:endParaRPr>
          </a:p>
        </p:txBody>
      </p:sp>
      <p:pic>
        <p:nvPicPr>
          <p:cNvPr id="5" name="Zástupný symbol pro obsah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13" y="154118"/>
            <a:ext cx="1429199" cy="475941"/>
          </a:xfrm>
          <a:prstGeom prst="rect">
            <a:avLst/>
          </a:prstGeom>
        </p:spPr>
      </p:pic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9204960" y="6392291"/>
            <a:ext cx="2743200" cy="365125"/>
          </a:xfrm>
        </p:spPr>
        <p:txBody>
          <a:bodyPr/>
          <a:lstStyle/>
          <a:p>
            <a:fld id="{AD7B1D9B-E2EB-4C4F-B1B5-DAEDC9CB842F}" type="slidenum">
              <a:rPr lang="cs-CZ" smtClean="0"/>
              <a:t>12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7581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30808" y="6144768"/>
            <a:ext cx="7327392" cy="579498"/>
          </a:xfrm>
        </p:spPr>
        <p:txBody>
          <a:bodyPr>
            <a:normAutofit/>
          </a:bodyPr>
          <a:lstStyle/>
          <a:p>
            <a:r>
              <a:rPr lang="cs-C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Objem naspořených prostředků v letech 1995–2017 (v milionech Kč)</a:t>
            </a:r>
            <a:endParaRPr lang="cs-CZ" sz="1600" dirty="0">
              <a:solidFill>
                <a:srgbClr val="002060"/>
              </a:solidFill>
            </a:endParaRPr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1130808" y="626764"/>
            <a:ext cx="8647176" cy="6302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Meziročně vzrostl objem prostředků účastníků o 9 %</a:t>
            </a:r>
          </a:p>
        </p:txBody>
      </p:sp>
      <p:pic>
        <p:nvPicPr>
          <p:cNvPr id="4" name="Zástupný symbol pro obsah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13" y="154118"/>
            <a:ext cx="1429199" cy="475941"/>
          </a:xfrm>
          <a:prstGeom prst="rect">
            <a:avLst/>
          </a:prstGeo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9268968" y="6359141"/>
            <a:ext cx="2743200" cy="365125"/>
          </a:xfrm>
        </p:spPr>
        <p:txBody>
          <a:bodyPr/>
          <a:lstStyle/>
          <a:p>
            <a:fld id="{AD7B1D9B-E2EB-4C4F-B1B5-DAEDC9CB842F}" type="slidenum">
              <a:rPr lang="cs-CZ" smtClean="0"/>
              <a:t>13</a:t>
            </a:fld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0808" y="1383379"/>
            <a:ext cx="9699814" cy="4560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73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90600" y="6211511"/>
            <a:ext cx="9543288" cy="410528"/>
          </a:xfrm>
        </p:spPr>
        <p:txBody>
          <a:bodyPr>
            <a:normAutofit fontScale="90000"/>
          </a:bodyPr>
          <a:lstStyle/>
          <a:p>
            <a:r>
              <a:rPr lang="cs-CZ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Vývoj průměrného měsíčního příspěvku </a:t>
            </a:r>
            <a:r>
              <a:rPr lang="cs-CZ" sz="18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účastníka</a:t>
            </a:r>
            <a:r>
              <a:rPr lang="cs-CZ" sz="1800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cs-CZ" sz="1800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1800" dirty="0">
                <a:solidFill>
                  <a:srgbClr val="FB8875"/>
                </a:solidFill>
                <a:latin typeface="Arial" pitchFamily="34" charset="0"/>
                <a:cs typeface="Arial" pitchFamily="34" charset="0"/>
              </a:rPr>
              <a:t>zaměstnavatele</a:t>
            </a:r>
            <a:r>
              <a:rPr lang="cs-CZ" sz="1800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1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 letech 1995–2017 v PP (v Kč</a:t>
            </a:r>
            <a:r>
              <a:rPr lang="cs-CZ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</a:t>
            </a:r>
            <a:br>
              <a:rPr lang="cs-CZ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  <a:t>https://zpravy.aktualne.cz/ekonomika/co-dostavate-navic-k-platu-pruzkum-benefitu-ukazal-ze-jen-tr/r~ac362cbed97011e6b13b002590604f2e/</a:t>
            </a:r>
            <a:br>
              <a:rPr lang="cs-CZ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cs-CZ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990600" y="704088"/>
            <a:ext cx="9150096" cy="8006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Přestože výše příspěvku zaměstnavatele stoupá, jako benefit jej dostává jen pětina účastníků</a:t>
            </a:r>
            <a:endParaRPr lang="cs-CZ" sz="2400" dirty="0">
              <a:solidFill>
                <a:srgbClr val="002060"/>
              </a:solidFill>
            </a:endParaRPr>
          </a:p>
        </p:txBody>
      </p:sp>
      <p:pic>
        <p:nvPicPr>
          <p:cNvPr id="4" name="Zástupný symbol pro obsah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13" y="154118"/>
            <a:ext cx="1429199" cy="475941"/>
          </a:xfrm>
          <a:prstGeom prst="rect">
            <a:avLst/>
          </a:prstGeo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9305544" y="6356349"/>
            <a:ext cx="2743200" cy="365125"/>
          </a:xfrm>
        </p:spPr>
        <p:txBody>
          <a:bodyPr/>
          <a:lstStyle/>
          <a:p>
            <a:fld id="{AD7B1D9B-E2EB-4C4F-B1B5-DAEDC9CB842F}" type="slidenum">
              <a:rPr lang="cs-CZ" smtClean="0"/>
              <a:t>14</a:t>
            </a:fld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040" y="1561689"/>
            <a:ext cx="9058656" cy="4452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266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74776" y="6109938"/>
            <a:ext cx="9805416" cy="492824"/>
          </a:xfrm>
        </p:spPr>
        <p:txBody>
          <a:bodyPr>
            <a:noAutofit/>
          </a:bodyPr>
          <a:lstStyle/>
          <a:p>
            <a:pPr lvl="0"/>
            <a:r>
              <a:rPr lang="cs-C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Vývoj průměrného měsíčního příspěvku </a:t>
            </a:r>
            <a:r>
              <a:rPr lang="cs-CZ" sz="16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účastníka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1600" dirty="0">
                <a:solidFill>
                  <a:srgbClr val="FB8875"/>
                </a:solidFill>
                <a:latin typeface="Arial" pitchFamily="34" charset="0"/>
                <a:cs typeface="Arial" pitchFamily="34" charset="0"/>
              </a:rPr>
              <a:t>zaměstnavatele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16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 letech 2013–2017 v DPS (v Kč</a:t>
            </a:r>
            <a:r>
              <a:rPr lang="cs-CZ" sz="16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cs-CZ" sz="16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Nadpis 1"/>
          <p:cNvSpPr txBox="1">
            <a:spLocks/>
          </p:cNvSpPr>
          <p:nvPr/>
        </p:nvSpPr>
        <p:spPr>
          <a:xfrm>
            <a:off x="874776" y="630059"/>
            <a:ext cx="9570720" cy="8646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Přestože výše příspěvku zaměstnavatele stoupá, jako benefit jej dostává jen pětina účastníků</a:t>
            </a:r>
            <a:endParaRPr lang="cs-CZ" sz="2400" dirty="0">
              <a:solidFill>
                <a:srgbClr val="002060"/>
              </a:solidFill>
            </a:endParaRPr>
          </a:p>
        </p:txBody>
      </p:sp>
      <p:pic>
        <p:nvPicPr>
          <p:cNvPr id="4" name="Zástupný symbol pro obsah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13" y="154118"/>
            <a:ext cx="1429199" cy="475941"/>
          </a:xfrm>
          <a:prstGeom prst="rect">
            <a:avLst/>
          </a:prstGeo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9308592" y="6356350"/>
            <a:ext cx="2743200" cy="365125"/>
          </a:xfrm>
        </p:spPr>
        <p:txBody>
          <a:bodyPr/>
          <a:lstStyle/>
          <a:p>
            <a:fld id="{AD7B1D9B-E2EB-4C4F-B1B5-DAEDC9CB842F}" type="slidenum">
              <a:rPr lang="cs-CZ" smtClean="0"/>
              <a:t>15</a:t>
            </a:fld>
            <a:endParaRPr lang="cs-CZ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360" y="1652399"/>
            <a:ext cx="9284208" cy="4188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337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/>
          <p:cNvSpPr txBox="1"/>
          <p:nvPr/>
        </p:nvSpPr>
        <p:spPr>
          <a:xfrm>
            <a:off x="1610035" y="789840"/>
            <a:ext cx="8048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Zhodnocení transformovaných fondů </a:t>
            </a:r>
            <a:r>
              <a:rPr lang="cs-CZ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za rok 2016</a:t>
            </a:r>
            <a:endParaRPr lang="cs-CZ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1212426"/>
              </p:ext>
            </p:extLst>
          </p:nvPr>
        </p:nvGraphicFramePr>
        <p:xfrm>
          <a:off x="2091744" y="1957395"/>
          <a:ext cx="2448272" cy="3736002"/>
        </p:xfrm>
        <a:graphic>
          <a:graphicData uri="http://schemas.openxmlformats.org/drawingml/2006/table">
            <a:tbl>
              <a:tblPr>
                <a:effectLst/>
                <a:tableStyleId>{5C22544A-7EE6-4342-B048-85BDC9FD1C3A}</a:tableStyleId>
              </a:tblPr>
              <a:tblGrid>
                <a:gridCol w="1604040">
                  <a:extLst>
                    <a:ext uri="{9D8B030D-6E8A-4147-A177-3AD203B41FA5}">
                      <a16:colId xmlns:a16="http://schemas.microsoft.com/office/drawing/2014/main" xmlns="" val="3363914372"/>
                    </a:ext>
                  </a:extLst>
                </a:gridCol>
                <a:gridCol w="844232">
                  <a:extLst>
                    <a:ext uri="{9D8B030D-6E8A-4147-A177-3AD203B41FA5}">
                      <a16:colId xmlns:a16="http://schemas.microsoft.com/office/drawing/2014/main" xmlns="" val="531156092"/>
                    </a:ext>
                  </a:extLst>
                </a:gridCol>
              </a:tblGrid>
              <a:tr h="39663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ALLIANZ PS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</a:t>
                      </a:r>
                      <a:r>
                        <a:rPr lang="cs-CZ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03 </a:t>
                      </a:r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28984697"/>
                  </a:ext>
                </a:extLst>
              </a:tr>
              <a:tr h="47705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AXA PS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  <a:r>
                        <a:rPr lang="cs-CZ" sz="16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 </a:t>
                      </a:r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06819347"/>
                  </a:ext>
                </a:extLst>
              </a:tr>
              <a:tr h="47705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dirty="0" err="1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Conseq</a:t>
                      </a:r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PS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0,4</a:t>
                      </a:r>
                      <a:r>
                        <a:rPr lang="cs-CZ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</a:t>
                      </a:r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26624607"/>
                  </a:ext>
                </a:extLst>
              </a:tr>
              <a:tr h="47705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ČS PS 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</a:t>
                      </a:r>
                      <a:r>
                        <a:rPr lang="cs-CZ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r>
                        <a:rPr lang="cs-CZ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01888627"/>
                  </a:ext>
                </a:extLst>
              </a:tr>
              <a:tr h="47705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ČSOB PS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cs-CZ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 </a:t>
                      </a:r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47855224"/>
                  </a:ext>
                </a:extLst>
              </a:tr>
              <a:tr h="47705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NN PS 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</a:t>
                      </a:r>
                      <a:r>
                        <a:rPr lang="cs-CZ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 </a:t>
                      </a:r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4732770"/>
                  </a:ext>
                </a:extLst>
              </a:tr>
              <a:tr h="47705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KB PS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en-US" sz="16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,6</a:t>
                      </a:r>
                      <a:r>
                        <a:rPr lang="cs-CZ" sz="1600" b="1" u="none" strike="noStrike" dirty="0" smtClean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 </a:t>
                      </a:r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83646520"/>
                  </a:ext>
                </a:extLst>
              </a:tr>
              <a:tr h="477053">
                <a:tc>
                  <a:txBody>
                    <a:bodyPr/>
                    <a:lstStyle/>
                    <a:p>
                      <a:pPr algn="l" fontAlgn="ctr"/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 ČP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</a:t>
                      </a:r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</a:t>
                      </a:r>
                      <a:r>
                        <a:rPr lang="cs-CZ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r>
                        <a:rPr lang="cs-CZ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600" b="1" u="none" strike="noStrike" dirty="0"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%</a:t>
                      </a:r>
                      <a:endParaRPr lang="en-US" sz="1600" b="1" i="0" u="none" strike="noStrike" dirty="0"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7904185"/>
                  </a:ext>
                </a:extLst>
              </a:tr>
            </a:tbl>
          </a:graphicData>
        </a:graphic>
      </p:graphicFrame>
      <p:sp>
        <p:nvSpPr>
          <p:cNvPr id="6" name="TextovéPole 5"/>
          <p:cNvSpPr txBox="1"/>
          <p:nvPr/>
        </p:nvSpPr>
        <p:spPr>
          <a:xfrm>
            <a:off x="5634534" y="3825396"/>
            <a:ext cx="25419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1600" dirty="0" smtClean="0">
                <a:solidFill>
                  <a:srgbClr val="002060"/>
                </a:solidFill>
              </a:rPr>
              <a:t>Průměrná roční míra inflace</a:t>
            </a:r>
          </a:p>
          <a:p>
            <a:pPr algn="ctr"/>
            <a:r>
              <a:rPr lang="cs-CZ" sz="4400" dirty="0" smtClean="0">
                <a:solidFill>
                  <a:srgbClr val="002060"/>
                </a:solidFill>
              </a:rPr>
              <a:t>0,7 </a:t>
            </a:r>
            <a:r>
              <a:rPr lang="cs-CZ" sz="4400" dirty="0">
                <a:solidFill>
                  <a:srgbClr val="002060"/>
                </a:solidFill>
              </a:rPr>
              <a:t>% </a:t>
            </a:r>
            <a:endParaRPr lang="en-US" sz="4400" dirty="0">
              <a:solidFill>
                <a:srgbClr val="002060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5766813" y="2190639"/>
            <a:ext cx="24096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sz="1600" dirty="0" smtClean="0">
                <a:solidFill>
                  <a:srgbClr val="002060"/>
                </a:solidFill>
              </a:rPr>
              <a:t>Průměrné zhodnocení</a:t>
            </a:r>
          </a:p>
          <a:p>
            <a:pPr algn="ctr"/>
            <a:r>
              <a:rPr lang="cs-CZ" sz="4400" dirty="0" smtClean="0">
                <a:solidFill>
                  <a:srgbClr val="002060"/>
                </a:solidFill>
              </a:rPr>
              <a:t>0,8 </a:t>
            </a:r>
            <a:r>
              <a:rPr lang="cs-CZ" sz="4400" dirty="0">
                <a:solidFill>
                  <a:srgbClr val="002060"/>
                </a:solidFill>
              </a:rPr>
              <a:t>% </a:t>
            </a:r>
            <a:r>
              <a:rPr lang="cs-CZ" sz="4400" dirty="0" err="1">
                <a:solidFill>
                  <a:srgbClr val="002060"/>
                </a:solidFill>
              </a:rPr>
              <a:t>p.a</a:t>
            </a:r>
            <a:r>
              <a:rPr lang="cs-CZ" sz="4400" dirty="0">
                <a:solidFill>
                  <a:srgbClr val="002060"/>
                </a:solidFill>
              </a:rPr>
              <a:t>.</a:t>
            </a:r>
            <a:endParaRPr lang="en-US" sz="4400" dirty="0">
              <a:solidFill>
                <a:srgbClr val="002060"/>
              </a:solidFill>
            </a:endParaRPr>
          </a:p>
        </p:txBody>
      </p:sp>
      <p:pic>
        <p:nvPicPr>
          <p:cNvPr id="9" name="Zástupný symbol pro obsah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13" y="154118"/>
            <a:ext cx="1429199" cy="475941"/>
          </a:xfrm>
          <a:prstGeom prst="rect">
            <a:avLst/>
          </a:prstGeom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9314688" y="6356350"/>
            <a:ext cx="2743200" cy="365125"/>
          </a:xfrm>
        </p:spPr>
        <p:txBody>
          <a:bodyPr/>
          <a:lstStyle/>
          <a:p>
            <a:fld id="{AD7B1D9B-E2EB-4C4F-B1B5-DAEDC9CB842F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021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symbol pro obsah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13" y="154118"/>
            <a:ext cx="1429199" cy="475941"/>
          </a:xfrm>
          <a:prstGeom prst="rect">
            <a:avLst/>
          </a:prstGeom>
        </p:spPr>
      </p:pic>
      <p:sp>
        <p:nvSpPr>
          <p:cNvPr id="10" name="Nadpis 9"/>
          <p:cNvSpPr txBox="1">
            <a:spLocks noGrp="1"/>
          </p:cNvSpPr>
          <p:nvPr>
            <p:ph type="title"/>
          </p:nvPr>
        </p:nvSpPr>
        <p:spPr>
          <a:xfrm>
            <a:off x="1662544" y="737606"/>
            <a:ext cx="9767455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Od založení se zhodnocení u naprosté většiny všech účastnických fondů pohybuje nad inflací</a:t>
            </a:r>
            <a:r>
              <a:rPr lang="cs-CZ" sz="2400" i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*</a:t>
            </a:r>
            <a:endParaRPr lang="cs-CZ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Zástupný symbol pro obsah 3"/>
          <p:cNvSpPr txBox="1">
            <a:spLocks noGrp="1"/>
          </p:cNvSpPr>
          <p:nvPr>
            <p:ph sz="half" idx="2"/>
          </p:nvPr>
        </p:nvSpPr>
        <p:spPr>
          <a:xfrm>
            <a:off x="1943099" y="1745673"/>
            <a:ext cx="9310255" cy="4364181"/>
          </a:xfrm>
          <a:prstGeom prst="rect">
            <a:avLst/>
          </a:prstGeom>
        </p:spPr>
        <p:txBody>
          <a:bodyPr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Účastnické fondy</a:t>
            </a:r>
            <a:endParaRPr lang="cs-CZ" sz="2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27 </a:t>
            </a:r>
            <a:r>
              <a:rPr lang="cs-CZ" sz="28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fondů</a:t>
            </a:r>
            <a:endParaRPr lang="cs-CZ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cs-CZ" sz="2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 založení do 31. 3. 2017 vykazují všechny fondy kladný výnos, 26 z nich překonává inflaci.</a:t>
            </a:r>
          </a:p>
          <a:p>
            <a:pPr marL="0" indent="0">
              <a:buNone/>
            </a:pPr>
            <a:r>
              <a:rPr lang="cs-CZ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roce 2016</a:t>
            </a:r>
          </a:p>
          <a:p>
            <a:pPr marL="342900" lvl="1" indent="0">
              <a:buNone/>
            </a:pPr>
            <a:r>
              <a:rPr lang="cs-CZ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 vykázalo nezáporný výnos</a:t>
            </a:r>
          </a:p>
          <a:p>
            <a:pPr marL="342900" lvl="1" indent="0">
              <a:buNone/>
            </a:pPr>
            <a:r>
              <a:rPr lang="cs-CZ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 porazilo inflaci</a:t>
            </a:r>
          </a:p>
          <a:p>
            <a:pPr marL="342900" lvl="1" indent="0">
              <a:buNone/>
            </a:pPr>
            <a:r>
              <a:rPr lang="cs-CZ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vykázalo záporný výnos</a:t>
            </a:r>
          </a:p>
          <a:p>
            <a:pPr marL="0" indent="0">
              <a:buNone/>
            </a:pPr>
            <a:endParaRPr 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9287256" y="6374638"/>
            <a:ext cx="2743200" cy="365125"/>
          </a:xfrm>
        </p:spPr>
        <p:txBody>
          <a:bodyPr/>
          <a:lstStyle/>
          <a:p>
            <a:fld id="{AD7B1D9B-E2EB-4C4F-B1B5-DAEDC9CB842F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240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ovéPole 4"/>
          <p:cNvSpPr txBox="1"/>
          <p:nvPr/>
        </p:nvSpPr>
        <p:spPr>
          <a:xfrm>
            <a:off x="8182172" y="1885927"/>
            <a:ext cx="1189806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Průměrná roční míra inflace dle ČSÚ: </a:t>
            </a:r>
          </a:p>
          <a:p>
            <a:pPr algn="ctr"/>
            <a:r>
              <a:rPr lang="cs-CZ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2016: 0,7 %</a:t>
            </a:r>
            <a:br>
              <a:rPr lang="cs-CZ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2015: 0,3 %</a:t>
            </a:r>
            <a:br>
              <a:rPr lang="cs-CZ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2014: 0,4 %</a:t>
            </a:r>
            <a:br>
              <a:rPr lang="cs-CZ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2013: 1,4 %</a:t>
            </a:r>
            <a:r>
              <a:rPr lang="cs-CZ" sz="105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105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Obdélník 5"/>
          <p:cNvSpPr/>
          <p:nvPr/>
        </p:nvSpPr>
        <p:spPr>
          <a:xfrm>
            <a:off x="7715578" y="3569074"/>
            <a:ext cx="288032" cy="144016"/>
          </a:xfrm>
          <a:prstGeom prst="rect">
            <a:avLst/>
          </a:prstGeom>
          <a:solidFill>
            <a:srgbClr val="A9D1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Obdélník 6"/>
          <p:cNvSpPr/>
          <p:nvPr/>
        </p:nvSpPr>
        <p:spPr>
          <a:xfrm>
            <a:off x="7715578" y="4680726"/>
            <a:ext cx="288032" cy="144016"/>
          </a:xfrm>
          <a:prstGeom prst="rect">
            <a:avLst/>
          </a:prstGeom>
          <a:solidFill>
            <a:srgbClr val="FBE5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bdélník 7"/>
          <p:cNvSpPr/>
          <p:nvPr/>
        </p:nvSpPr>
        <p:spPr>
          <a:xfrm>
            <a:off x="7767254" y="5230132"/>
            <a:ext cx="288032" cy="144016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ovéPole 8"/>
          <p:cNvSpPr txBox="1"/>
          <p:nvPr/>
        </p:nvSpPr>
        <p:spPr>
          <a:xfrm>
            <a:off x="8266563" y="3531724"/>
            <a:ext cx="10210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 inflací</a:t>
            </a:r>
            <a:br>
              <a:rPr lang="cs-CZ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0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7715578" y="4118480"/>
            <a:ext cx="288032" cy="144016"/>
          </a:xfrm>
          <a:prstGeom prst="rect">
            <a:avLst/>
          </a:prstGeom>
          <a:solidFill>
            <a:srgbClr val="E2F0D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8279475" y="3982739"/>
            <a:ext cx="10081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Kladné zhodnocení</a:t>
            </a:r>
            <a:endParaRPr lang="en-US" sz="10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8279475" y="4587724"/>
            <a:ext cx="10081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Záporné zhodnocení</a:t>
            </a:r>
            <a:endParaRPr lang="en-US" sz="10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ovéPole 12"/>
          <p:cNvSpPr txBox="1"/>
          <p:nvPr/>
        </p:nvSpPr>
        <p:spPr>
          <a:xfrm>
            <a:off x="8351956" y="5119260"/>
            <a:ext cx="10081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Neexistoval, resp. byl</a:t>
            </a:r>
            <a:br>
              <a:rPr lang="cs-CZ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založen </a:t>
            </a:r>
            <a:br>
              <a:rPr lang="cs-CZ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roce 2015</a:t>
            </a:r>
            <a:endParaRPr lang="en-US" sz="10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Obdélník 13"/>
          <p:cNvSpPr/>
          <p:nvPr/>
        </p:nvSpPr>
        <p:spPr>
          <a:xfrm>
            <a:off x="323528" y="188640"/>
            <a:ext cx="3240360" cy="139031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endParaRPr lang="cs-CZ" dirty="0"/>
          </a:p>
        </p:txBody>
      </p:sp>
      <p:sp>
        <p:nvSpPr>
          <p:cNvPr id="15" name="Obdélník 14"/>
          <p:cNvSpPr/>
          <p:nvPr/>
        </p:nvSpPr>
        <p:spPr>
          <a:xfrm>
            <a:off x="7715578" y="6040913"/>
            <a:ext cx="288032" cy="144016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TextovéPole 15"/>
          <p:cNvSpPr txBox="1"/>
          <p:nvPr/>
        </p:nvSpPr>
        <p:spPr>
          <a:xfrm>
            <a:off x="8291578" y="5977180"/>
            <a:ext cx="100811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1Q 2017</a:t>
            </a:r>
            <a:br>
              <a:rPr lang="cs-CZ" sz="10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10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7" name="Obrázek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8576" y="361375"/>
            <a:ext cx="5509020" cy="6204337"/>
          </a:xfrm>
          <a:prstGeom prst="rect">
            <a:avLst/>
          </a:prstGeom>
        </p:spPr>
      </p:pic>
      <p:sp>
        <p:nvSpPr>
          <p:cNvPr id="18" name="TextovéPole 17"/>
          <p:cNvSpPr txBox="1"/>
          <p:nvPr/>
        </p:nvSpPr>
        <p:spPr>
          <a:xfrm>
            <a:off x="7417596" y="378629"/>
            <a:ext cx="33540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Účastnické fondy </a:t>
            </a:r>
            <a:r>
              <a:rPr lang="cs-CZ" sz="24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jsou od svého založení ziskové</a:t>
            </a:r>
          </a:p>
        </p:txBody>
      </p:sp>
      <p:pic>
        <p:nvPicPr>
          <p:cNvPr id="19" name="Zástupný symbol pro obsah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614" y="140658"/>
            <a:ext cx="1429199" cy="475941"/>
          </a:xfrm>
          <a:prstGeom prst="rect">
            <a:avLst/>
          </a:prstGeom>
        </p:spPr>
      </p:pic>
      <p:sp>
        <p:nvSpPr>
          <p:cNvPr id="2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9287587" y="6392678"/>
            <a:ext cx="2743200" cy="365125"/>
          </a:xfrm>
        </p:spPr>
        <p:txBody>
          <a:bodyPr/>
          <a:lstStyle/>
          <a:p>
            <a:fld id="{AD7B1D9B-E2EB-4C4F-B1B5-DAEDC9CB842F}" type="slidenum">
              <a:rPr lang="cs-CZ" smtClean="0"/>
              <a:t>18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0746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2930" name="Picture 2" descr="https://fbcdn-sphotos-a-a.akamaihd.net/hphotos-ak-xfa1/t31.0-8/14195989_1402757349738600_2568058222529430247_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88900"/>
            <a:ext cx="12198350" cy="703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947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46556" y="94585"/>
            <a:ext cx="10138298" cy="490631"/>
          </a:xfrm>
        </p:spPr>
        <p:txBody>
          <a:bodyPr/>
          <a:lstStyle/>
          <a:p>
            <a:pPr algn="ctr"/>
            <a:r>
              <a:rPr lang="cs-CZ" sz="2400" dirty="0" smtClean="0"/>
              <a:t>Závěry Potůčkovy komise</a:t>
            </a:r>
            <a:endParaRPr lang="cs-CZ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790" y="1239982"/>
            <a:ext cx="9820275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664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46556" y="94585"/>
            <a:ext cx="10138298" cy="490631"/>
          </a:xfrm>
        </p:spPr>
        <p:txBody>
          <a:bodyPr/>
          <a:lstStyle/>
          <a:p>
            <a:pPr algn="ctr"/>
            <a:r>
              <a:rPr lang="cs-CZ" sz="2400" dirty="0" smtClean="0"/>
              <a:t>Závěry Potůčkovy komise</a:t>
            </a:r>
            <a:endParaRPr lang="cs-CZ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2138" y="607002"/>
            <a:ext cx="9214571" cy="5013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0627" y="5608441"/>
            <a:ext cx="7772400" cy="773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0816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46556" y="94585"/>
            <a:ext cx="10138298" cy="490631"/>
          </a:xfrm>
        </p:spPr>
        <p:txBody>
          <a:bodyPr/>
          <a:lstStyle/>
          <a:p>
            <a:pPr algn="ctr"/>
            <a:r>
              <a:rPr lang="cs-CZ" sz="2400" dirty="0" smtClean="0"/>
              <a:t>Závěry Potůčkovy komise</a:t>
            </a:r>
            <a:endParaRPr lang="cs-CZ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538" y="869372"/>
            <a:ext cx="992505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492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46556" y="94585"/>
            <a:ext cx="10138298" cy="490631"/>
          </a:xfrm>
        </p:spPr>
        <p:txBody>
          <a:bodyPr/>
          <a:lstStyle/>
          <a:p>
            <a:pPr algn="ctr"/>
            <a:r>
              <a:rPr lang="cs-CZ" sz="2400" dirty="0" smtClean="0"/>
              <a:t>Závěry Potůčkovy komise</a:t>
            </a:r>
            <a:endParaRPr lang="cs-CZ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915" y="971984"/>
            <a:ext cx="9877425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492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46556" y="94585"/>
            <a:ext cx="10138298" cy="490631"/>
          </a:xfrm>
        </p:spPr>
        <p:txBody>
          <a:bodyPr/>
          <a:lstStyle/>
          <a:p>
            <a:pPr algn="ctr"/>
            <a:r>
              <a:rPr lang="cs-CZ" sz="2400" dirty="0" smtClean="0"/>
              <a:t>Závěry Potůčkovy komise</a:t>
            </a:r>
            <a:endParaRPr lang="cs-CZ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452" y="1241282"/>
            <a:ext cx="9801225" cy="341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4925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46556" y="94585"/>
            <a:ext cx="10138298" cy="490631"/>
          </a:xfrm>
        </p:spPr>
        <p:txBody>
          <a:bodyPr/>
          <a:lstStyle/>
          <a:p>
            <a:pPr algn="ctr"/>
            <a:r>
              <a:rPr lang="cs-CZ" sz="2400" dirty="0" smtClean="0"/>
              <a:t>Závěry Potůčkovy komise</a:t>
            </a:r>
            <a:endParaRPr lang="cs-CZ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177" y="1229158"/>
            <a:ext cx="9858375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664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46556" y="94585"/>
            <a:ext cx="10138298" cy="490631"/>
          </a:xfrm>
        </p:spPr>
        <p:txBody>
          <a:bodyPr/>
          <a:lstStyle/>
          <a:p>
            <a:pPr algn="ctr"/>
            <a:r>
              <a:rPr lang="cs-CZ" sz="2400" dirty="0" smtClean="0"/>
              <a:t>Závěry Potůčkovy komise</a:t>
            </a:r>
            <a:endParaRPr lang="cs-CZ" sz="2400" dirty="0"/>
          </a:p>
        </p:txBody>
      </p:sp>
      <p:graphicFrame>
        <p:nvGraphicFramePr>
          <p:cNvPr id="3" name="Tabul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2777200"/>
              </p:ext>
            </p:extLst>
          </p:nvPr>
        </p:nvGraphicFramePr>
        <p:xfrm>
          <a:off x="1849754" y="935774"/>
          <a:ext cx="9994915" cy="560371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41203"/>
                <a:gridCol w="5653712"/>
              </a:tblGrid>
              <a:tr h="9488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000" noProof="0" dirty="0" smtClean="0">
                          <a:solidFill>
                            <a:srgbClr val="002060"/>
                          </a:solidFill>
                          <a:effectLst/>
                        </a:rPr>
                        <a:t>PROBLÉMY DOPLŇKOVÉHO PENZIJNÍHO SPOŘENÍ (tzv. TŘETÍHO PILÍŘE)</a:t>
                      </a:r>
                      <a:endParaRPr lang="cs-CZ" sz="200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195" marB="36195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2000" noProof="0" dirty="0" smtClean="0">
                          <a:solidFill>
                            <a:srgbClr val="002060"/>
                          </a:solidFill>
                          <a:effectLst/>
                        </a:rPr>
                        <a:t>NÁVRHY ŘEŠENÍ</a:t>
                      </a:r>
                      <a:endParaRPr lang="cs-CZ" sz="200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195" marB="36195" anchor="ctr">
                    <a:solidFill>
                      <a:schemeClr val="bg1"/>
                    </a:solidFill>
                  </a:tcPr>
                </a:tc>
              </a:tr>
              <a:tr h="11400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noProof="0" dirty="0" smtClean="0">
                          <a:solidFill>
                            <a:srgbClr val="002060"/>
                          </a:solidFill>
                          <a:effectLst/>
                        </a:rPr>
                        <a:t>Vysoká volatilita globálního finančního trhu ohrožující výnosy penzijních fondů a následně účastníků.</a:t>
                      </a:r>
                      <a:endParaRPr lang="cs-CZ" sz="180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195" marB="3619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noProof="0" dirty="0" smtClean="0">
                          <a:solidFill>
                            <a:srgbClr val="002060"/>
                          </a:solidFill>
                          <a:effectLst/>
                        </a:rPr>
                        <a:t>Obohatit nabídku doplňkového penzijního spoření ustavením veřejně spravovaného, příspěvkově definovaného systému s jistotou návratu vložených prostředků se započtením inflace.</a:t>
                      </a:r>
                      <a:endParaRPr lang="cs-CZ" sz="180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195" marB="36195">
                    <a:solidFill>
                      <a:schemeClr val="bg1"/>
                    </a:solidFill>
                  </a:tcPr>
                </a:tc>
              </a:tr>
              <a:tr h="17741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noProof="0" dirty="0" smtClean="0">
                          <a:solidFill>
                            <a:srgbClr val="002060"/>
                          </a:solidFill>
                          <a:effectLst/>
                        </a:rPr>
                        <a:t>Zvyšující se hranice důchodového věku komplikuje odchod do důchodu u zaměstnanců vykonávajících náročná povolání.</a:t>
                      </a:r>
                      <a:endParaRPr lang="cs-CZ" sz="180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195" marB="3619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cs-CZ" sz="1800" noProof="0" dirty="0" smtClean="0">
                          <a:solidFill>
                            <a:srgbClr val="002060"/>
                          </a:solidFill>
                          <a:effectLst/>
                        </a:rPr>
                        <a:t>Varianta 1: U zaměstnanců vykonávajících náročná povolání zavést povinnost zaměstnavatelů přispívat jim do doplňkového penzijního spoření.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600"/>
                        </a:spcAft>
                      </a:pPr>
                      <a:r>
                        <a:rPr lang="cs-CZ" sz="1800" noProof="0" dirty="0" smtClean="0">
                          <a:solidFill>
                            <a:srgbClr val="002060"/>
                          </a:solidFill>
                          <a:effectLst/>
                        </a:rPr>
                        <a:t>Varianta 2: Zavést nové pojištění hrazené zaměstnavateli, které nabídne definované benefity jejich zaměstnancům vykonávajícím náročná povolání. </a:t>
                      </a:r>
                      <a:endParaRPr lang="cs-CZ" sz="180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195" marB="36195">
                    <a:solidFill>
                      <a:schemeClr val="bg1"/>
                    </a:solidFill>
                  </a:tcPr>
                </a:tc>
              </a:tr>
              <a:tr h="61701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noProof="0" dirty="0" smtClean="0">
                          <a:solidFill>
                            <a:srgbClr val="002060"/>
                          </a:solidFill>
                          <a:effectLst/>
                        </a:rPr>
                        <a:t>Systém neplní svoji základní funkci záruky výplaty doživotní penze.</a:t>
                      </a:r>
                      <a:endParaRPr lang="cs-CZ" sz="180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195" marB="3619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noProof="0" dirty="0" smtClean="0">
                          <a:solidFill>
                            <a:srgbClr val="002060"/>
                          </a:solidFill>
                          <a:effectLst/>
                        </a:rPr>
                        <a:t>Ustavit pro účastníky státní anuitní společnost.</a:t>
                      </a:r>
                      <a:endParaRPr lang="cs-CZ" sz="180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195" marB="36195">
                    <a:solidFill>
                      <a:schemeClr val="bg1"/>
                    </a:solidFill>
                  </a:tcPr>
                </a:tc>
              </a:tr>
              <a:tr h="8785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noProof="0" dirty="0" smtClean="0">
                          <a:solidFill>
                            <a:srgbClr val="002060"/>
                          </a:solidFill>
                          <a:effectLst/>
                        </a:rPr>
                        <a:t>Podíl zaměstnavatelů přispívajících svým zaměstnancům do systému je nízký.</a:t>
                      </a:r>
                      <a:endParaRPr lang="cs-CZ" sz="180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195" marB="36195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cs-CZ" sz="1800" noProof="0" dirty="0" smtClean="0">
                          <a:solidFill>
                            <a:srgbClr val="002060"/>
                          </a:solidFill>
                          <a:effectLst/>
                        </a:rPr>
                        <a:t>Kolektivní vyjednávání, zákon…</a:t>
                      </a:r>
                      <a:endParaRPr lang="cs-CZ" sz="1800" noProof="0" dirty="0">
                        <a:solidFill>
                          <a:srgbClr val="00206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36195" marB="36195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581400" y="223361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cs-CZ" alt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cs-CZ" alt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6641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581400" y="223361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cs-CZ" alt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cs-CZ" altLang="cs-CZ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cs-CZ" altLang="cs-CZ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5697" y="1414030"/>
            <a:ext cx="9505950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5420" y="132484"/>
            <a:ext cx="72485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519" y="621290"/>
            <a:ext cx="4886325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46439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sablona-prezentace-16-9.potx" id="{B41DBD5B-2C8C-4E7A-A152-87C04558D80B}" vid="{8D04CF6E-51B4-4DBE-A806-70E9CDFCF002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3795</TotalTime>
  <Words>424</Words>
  <Application>Microsoft Office PowerPoint</Application>
  <PresentationFormat>Vlastní</PresentationFormat>
  <Paragraphs>107</Paragraphs>
  <Slides>19</Slides>
  <Notes>9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0" baseType="lpstr">
      <vt:lpstr>Motiv Office</vt:lpstr>
      <vt:lpstr>Prezentace aplikace PowerPoint</vt:lpstr>
      <vt:lpstr>Závěry Potůčkovy komise</vt:lpstr>
      <vt:lpstr>Závěry Potůčkovy komise</vt:lpstr>
      <vt:lpstr>Závěry Potůčkovy komise</vt:lpstr>
      <vt:lpstr>Závěry Potůčkovy komise</vt:lpstr>
      <vt:lpstr>Závěry Potůčkovy komise</vt:lpstr>
      <vt:lpstr>Závěry Potůčkovy komise</vt:lpstr>
      <vt:lpstr>Závěry Potůčkovy komise</vt:lpstr>
      <vt:lpstr>Prezentace aplikace PowerPoint</vt:lpstr>
      <vt:lpstr>Prezentace aplikace PowerPoint</vt:lpstr>
      <vt:lpstr>Vývoj počtu účastníků v letech 1995–2017 (v tisících osob)</vt:lpstr>
      <vt:lpstr>Objem prostředků účastníků III. pilíře k 31. 12. 2016 (v mil. Kč): 383 033          Transformované fondy (TF): 364 985          Účastnické fondy (ÚF): 18 048  Objem prostředků účastníků III. pilíře k 31. 3. 2017 (v mil. Kč): 389 236 ↑         Transformované fondy (TF): 368 858 mil. Kč ↑         Účastnické fondy (ÚF): 20 651 mil. Kč ↑  Průměrný příspěvek účastníka k 31.12.2016 (v Kč)         Transformované fondy (TF): 606          Účastnické fondy (ÚF): 741  Průměrný příspěvek účastníka k 31.3.2017 (v Kč)         Transformované fondy (TF): 629 ↑         Účastnické fondy (ÚF): 750 ↑  Průměrný příspěvek zaměstnavatele k 31.12.2016 (v Kč)         Transformované fondy (TF): 770         Účastnické fondy (ÚF): 846  Průměrný příspěvek zaměstnavatele k 31.3.2017 (v Kč)         Transformované fondy (TF): 790 ↑         Účastnické fondy (ÚF): 833 ↓ </vt:lpstr>
      <vt:lpstr>Objem naspořených prostředků v letech 1995–2017 (v milionech Kč)</vt:lpstr>
      <vt:lpstr>Vývoj průměrného měsíčního příspěvku účastníka a zaměstnavatele v letech 1995–2017 v PP (v Kč) https://zpravy.aktualne.cz/ekonomika/co-dostavate-navic-k-platu-pruzkum-benefitu-ukazal-ze-jen-tr/r~ac362cbed97011e6b13b002590604f2e/ </vt:lpstr>
      <vt:lpstr>Vývoj průměrného měsíčního příspěvku účastníka a zaměstnavatele v letech 2013–2017 v DPS (v Kč)</vt:lpstr>
      <vt:lpstr>Prezentace aplikace PowerPoint</vt:lpstr>
      <vt:lpstr>Od založení se zhodnocení u naprosté většiny všech účastnických fondů pohybuje nad inflací*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ČMKOS</dc:creator>
  <cp:lastModifiedBy>Vítek Samek</cp:lastModifiedBy>
  <cp:revision>100</cp:revision>
  <dcterms:created xsi:type="dcterms:W3CDTF">2015-10-13T09:21:20Z</dcterms:created>
  <dcterms:modified xsi:type="dcterms:W3CDTF">2017-10-11T08:47:14Z</dcterms:modified>
</cp:coreProperties>
</file>