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71" r:id="rId1"/>
  </p:sldMasterIdLst>
  <p:notesMasterIdLst>
    <p:notesMasterId r:id="rId5"/>
  </p:notesMasterIdLst>
  <p:handoutMasterIdLst>
    <p:handoutMasterId r:id="rId6"/>
  </p:handoutMasterIdLst>
  <p:sldIdLst>
    <p:sldId id="261" r:id="rId2"/>
    <p:sldId id="262" r:id="rId3"/>
    <p:sldId id="263" r:id="rId4"/>
  </p:sldIdLst>
  <p:sldSz cx="9144000" cy="5143500" type="screen16x9"/>
  <p:notesSz cx="6797675" cy="9926638"/>
  <p:defaultTextStyle>
    <a:defPPr>
      <a:defRPr lang="sv-SE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anose="02020603050405020304" pitchFamily="18" charset="0"/>
        <a:ea typeface="MS PGothic" panose="020B0600070205080204" pitchFamily="34" charset="-128"/>
        <a:cs typeface="Arial" panose="020B0604020202020204" pitchFamily="34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anose="02020603050405020304" pitchFamily="18" charset="0"/>
        <a:ea typeface="MS PGothic" panose="020B0600070205080204" pitchFamily="34" charset="-128"/>
        <a:cs typeface="Arial" panose="020B0604020202020204" pitchFamily="34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anose="02020603050405020304" pitchFamily="18" charset="0"/>
        <a:ea typeface="MS PGothic" panose="020B0600070205080204" pitchFamily="34" charset="-128"/>
        <a:cs typeface="Arial" panose="020B0604020202020204" pitchFamily="34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anose="02020603050405020304" pitchFamily="18" charset="0"/>
        <a:ea typeface="MS PGothic" panose="020B0600070205080204" pitchFamily="34" charset="-128"/>
        <a:cs typeface="Arial" panose="020B0604020202020204" pitchFamily="34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anose="02020603050405020304" pitchFamily="18" charset="0"/>
        <a:ea typeface="MS PGothic" panose="020B0600070205080204" pitchFamily="34" charset="-128"/>
        <a:cs typeface="Arial" panose="020B0604020202020204" pitchFamily="34" charset="0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" panose="02020603050405020304" pitchFamily="18" charset="0"/>
        <a:ea typeface="MS PGothic" panose="020B0600070205080204" pitchFamily="34" charset="-128"/>
        <a:cs typeface="Arial" panose="020B0604020202020204" pitchFamily="34" charset="0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" panose="02020603050405020304" pitchFamily="18" charset="0"/>
        <a:ea typeface="MS PGothic" panose="020B0600070205080204" pitchFamily="34" charset="-128"/>
        <a:cs typeface="Arial" panose="020B0604020202020204" pitchFamily="34" charset="0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" panose="02020603050405020304" pitchFamily="18" charset="0"/>
        <a:ea typeface="MS PGothic" panose="020B0600070205080204" pitchFamily="34" charset="-128"/>
        <a:cs typeface="Arial" panose="020B0604020202020204" pitchFamily="34" charset="0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" panose="02020603050405020304" pitchFamily="18" charset="0"/>
        <a:ea typeface="MS PGothic" panose="020B0600070205080204" pitchFamily="34" charset="-128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F100F"/>
    <a:srgbClr val="D10C1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47541" autoAdjust="0"/>
  </p:normalViewPr>
  <p:slideViewPr>
    <p:cSldViewPr>
      <p:cViewPr varScale="1">
        <p:scale>
          <a:sx n="45" d="100"/>
          <a:sy n="45" d="100"/>
        </p:scale>
        <p:origin x="2106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sidhuvu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0" hangingPunct="0">
              <a:defRPr sz="1200">
                <a:latin typeface="Times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sv-SE"/>
          </a:p>
        </p:txBody>
      </p:sp>
      <p:sp>
        <p:nvSpPr>
          <p:cNvPr id="3" name="Platshållare för datum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Times" charset="0"/>
                <a:cs typeface="+mn-cs"/>
              </a:defRPr>
            </a:lvl1pPr>
          </a:lstStyle>
          <a:p>
            <a:pPr>
              <a:defRPr/>
            </a:pPr>
            <a:fld id="{9D718C81-EC2E-4FE0-B58B-4AD5747D76C1}" type="datetimeFigureOut">
              <a:rPr lang="sv-SE"/>
              <a:pPr>
                <a:defRPr/>
              </a:pPr>
              <a:t>2017-10-10</a:t>
            </a:fld>
            <a:endParaRPr lang="sv-SE"/>
          </a:p>
        </p:txBody>
      </p:sp>
      <p:sp>
        <p:nvSpPr>
          <p:cNvPr id="4" name="Platshållare för sidfot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0" hangingPunct="0">
              <a:defRPr sz="1200">
                <a:latin typeface="Times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sv-SE"/>
          </a:p>
        </p:txBody>
      </p:sp>
      <p:sp>
        <p:nvSpPr>
          <p:cNvPr id="5" name="Platshållare för bildnumm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fld id="{7290715F-4EE9-4EFB-BF51-6B27C22D9758}" type="slidenum">
              <a:rPr lang="sv-SE" altLang="sv-SE"/>
              <a:pPr/>
              <a:t>‹#›</a:t>
            </a:fld>
            <a:endParaRPr lang="sv-SE" altLang="sv-S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Times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sv-SE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2016" y="0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Times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sv-SE"/>
          </a:p>
        </p:txBody>
      </p:sp>
      <p:sp>
        <p:nvSpPr>
          <p:cNvPr id="81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0488" y="744538"/>
            <a:ext cx="6616700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2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357" y="4715153"/>
            <a:ext cx="4984962" cy="4466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v-SE" noProof="0"/>
              <a:t>Klicka här för att ändra format på bakgrundstexten</a:t>
            </a:r>
          </a:p>
          <a:p>
            <a:pPr lvl="1"/>
            <a:r>
              <a:rPr lang="sv-SE" noProof="0"/>
              <a:t>Nivå två</a:t>
            </a:r>
          </a:p>
          <a:p>
            <a:pPr lvl="2"/>
            <a:r>
              <a:rPr lang="sv-SE" noProof="0"/>
              <a:t>Nivå tre</a:t>
            </a:r>
          </a:p>
          <a:p>
            <a:pPr lvl="3"/>
            <a:r>
              <a:rPr lang="sv-SE" noProof="0"/>
              <a:t>Nivå fyra</a:t>
            </a:r>
          </a:p>
          <a:p>
            <a:pPr lvl="4"/>
            <a:r>
              <a:rPr lang="sv-SE" noProof="0"/>
              <a:t>Nivå fem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0306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Times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sv-SE"/>
          </a:p>
        </p:txBody>
      </p:sp>
      <p:sp>
        <p:nvSpPr>
          <p:cNvPr id="103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2016" y="9430306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fld id="{82D1C8D9-9B8B-4027-AA89-E2BF44712983}" type="slidenum">
              <a:rPr lang="sv-SE" altLang="sv-SE"/>
              <a:pPr/>
              <a:t>‹#›</a:t>
            </a:fld>
            <a:endParaRPr lang="sv-SE" altLang="sv-S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-65" charset="0"/>
        <a:ea typeface="MS PGothic" pitchFamily="34" charset="-128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-65" charset="0"/>
        <a:ea typeface="MS PGothic" pitchFamily="34" charset="-128"/>
        <a:cs typeface="ＭＳ Ｐゴシック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-65" charset="0"/>
        <a:ea typeface="MS PGothic" pitchFamily="34" charset="-128"/>
        <a:cs typeface="ＭＳ Ｐゴシック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-65" charset="0"/>
        <a:ea typeface="MS PGothic" pitchFamily="34" charset="-128"/>
        <a:cs typeface="ＭＳ Ｐゴシック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-65" charset="0"/>
        <a:ea typeface="MS PGothic" pitchFamily="34" charset="-128"/>
        <a:cs typeface="ＭＳ Ｐゴシック" charset="0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v-SE" dirty="0"/>
              <a:t>The public pension:</a:t>
            </a:r>
          </a:p>
          <a:p>
            <a:endParaRPr lang="sv-SE" dirty="0"/>
          </a:p>
          <a:p>
            <a:r>
              <a:rPr lang="sv-SE" dirty="0"/>
              <a:t>Income pension is a </a:t>
            </a:r>
            <a:r>
              <a:rPr lang="sv-SE" dirty="0" err="1"/>
              <a:t>pay</a:t>
            </a:r>
            <a:r>
              <a:rPr lang="sv-SE" dirty="0"/>
              <a:t>-as-</a:t>
            </a:r>
            <a:r>
              <a:rPr lang="sv-SE" dirty="0" err="1"/>
              <a:t>you</a:t>
            </a:r>
            <a:r>
              <a:rPr lang="sv-SE" baseline="0" dirty="0"/>
              <a:t> go system, a so </a:t>
            </a:r>
            <a:r>
              <a:rPr lang="sv-SE" baseline="0" dirty="0" err="1"/>
              <a:t>called</a:t>
            </a:r>
            <a:r>
              <a:rPr lang="sv-SE" baseline="0" dirty="0"/>
              <a:t> </a:t>
            </a:r>
            <a:r>
              <a:rPr lang="sv-SE" baseline="0" dirty="0" err="1"/>
              <a:t>notional</a:t>
            </a:r>
            <a:r>
              <a:rPr lang="sv-SE" baseline="0" dirty="0"/>
              <a:t> </a:t>
            </a:r>
            <a:r>
              <a:rPr lang="sv-SE" baseline="0" dirty="0" err="1"/>
              <a:t>defined</a:t>
            </a:r>
            <a:r>
              <a:rPr lang="sv-SE" baseline="0" dirty="0"/>
              <a:t> </a:t>
            </a:r>
            <a:r>
              <a:rPr lang="sv-SE" baseline="0" dirty="0" err="1"/>
              <a:t>contríbution</a:t>
            </a:r>
            <a:r>
              <a:rPr lang="sv-SE" baseline="0" dirty="0"/>
              <a:t>. 16 </a:t>
            </a:r>
            <a:r>
              <a:rPr lang="sv-SE" baseline="0" dirty="0" err="1"/>
              <a:t>percent</a:t>
            </a:r>
            <a:r>
              <a:rPr lang="sv-SE" baseline="0" dirty="0"/>
              <a:t> </a:t>
            </a:r>
            <a:r>
              <a:rPr lang="sv-SE" baseline="0" dirty="0" err="1"/>
              <a:t>of</a:t>
            </a:r>
            <a:r>
              <a:rPr lang="sv-SE" baseline="0" dirty="0"/>
              <a:t> all </a:t>
            </a:r>
            <a:r>
              <a:rPr lang="sv-SE" baseline="0" dirty="0" err="1"/>
              <a:t>income</a:t>
            </a:r>
            <a:r>
              <a:rPr lang="sv-SE" baseline="0" dirty="0"/>
              <a:t> and </a:t>
            </a:r>
            <a:r>
              <a:rPr lang="sv-SE" baseline="0" dirty="0" err="1"/>
              <a:t>other</a:t>
            </a:r>
            <a:r>
              <a:rPr lang="sv-SE" baseline="0" dirty="0"/>
              <a:t> </a:t>
            </a:r>
            <a:r>
              <a:rPr lang="sv-SE" baseline="0" dirty="0" err="1"/>
              <a:t>taxable</a:t>
            </a:r>
            <a:r>
              <a:rPr lang="sv-SE" baseline="0" dirty="0"/>
              <a:t> </a:t>
            </a:r>
            <a:r>
              <a:rPr lang="sv-SE" baseline="0" dirty="0" err="1"/>
              <a:t>benefits</a:t>
            </a:r>
            <a:r>
              <a:rPr lang="sv-SE" baseline="0" dirty="0"/>
              <a:t> is set </a:t>
            </a:r>
            <a:r>
              <a:rPr lang="sv-SE" baseline="0" dirty="0" err="1"/>
              <a:t>aside</a:t>
            </a:r>
            <a:r>
              <a:rPr lang="sv-SE" baseline="0" dirty="0"/>
              <a:t> as </a:t>
            </a:r>
            <a:r>
              <a:rPr lang="sv-SE" baseline="0" dirty="0" err="1"/>
              <a:t>notional</a:t>
            </a:r>
            <a:r>
              <a:rPr lang="sv-SE" baseline="0" dirty="0"/>
              <a:t> pension </a:t>
            </a:r>
            <a:r>
              <a:rPr lang="sv-SE" baseline="0" dirty="0" err="1"/>
              <a:t>pot</a:t>
            </a:r>
            <a:r>
              <a:rPr lang="sv-SE" baseline="0" dirty="0"/>
              <a:t> for the </a:t>
            </a:r>
            <a:r>
              <a:rPr lang="sv-SE" baseline="0" dirty="0" err="1"/>
              <a:t>income</a:t>
            </a:r>
            <a:r>
              <a:rPr lang="sv-SE" baseline="0" dirty="0"/>
              <a:t> pension. </a:t>
            </a:r>
          </a:p>
          <a:p>
            <a:endParaRPr lang="sv-SE" baseline="0" dirty="0"/>
          </a:p>
          <a:p>
            <a:r>
              <a:rPr lang="sv-SE" baseline="0" dirty="0"/>
              <a:t>Premium pension is a </a:t>
            </a:r>
            <a:r>
              <a:rPr lang="sv-SE" baseline="0" dirty="0" err="1"/>
              <a:t>funded</a:t>
            </a:r>
            <a:r>
              <a:rPr lang="sv-SE" baseline="0" dirty="0"/>
              <a:t> system. 2,5 </a:t>
            </a:r>
            <a:r>
              <a:rPr lang="sv-SE" baseline="0" dirty="0" err="1"/>
              <a:t>percent</a:t>
            </a:r>
            <a:r>
              <a:rPr lang="sv-SE" baseline="0" dirty="0"/>
              <a:t> </a:t>
            </a:r>
            <a:r>
              <a:rPr lang="sv-SE" baseline="0" dirty="0" err="1"/>
              <a:t>of</a:t>
            </a:r>
            <a:r>
              <a:rPr lang="sv-SE" baseline="0" dirty="0"/>
              <a:t> all </a:t>
            </a:r>
            <a:r>
              <a:rPr lang="sv-SE" baseline="0" dirty="0" err="1"/>
              <a:t>income</a:t>
            </a:r>
            <a:r>
              <a:rPr lang="sv-SE" baseline="0" dirty="0"/>
              <a:t> and </a:t>
            </a:r>
            <a:r>
              <a:rPr lang="sv-SE" baseline="0" dirty="0" err="1"/>
              <a:t>other</a:t>
            </a:r>
            <a:r>
              <a:rPr lang="sv-SE" baseline="0" dirty="0"/>
              <a:t> </a:t>
            </a:r>
            <a:r>
              <a:rPr lang="sv-SE" baseline="0" dirty="0" err="1"/>
              <a:t>taxable</a:t>
            </a:r>
            <a:r>
              <a:rPr lang="sv-SE" baseline="0" dirty="0"/>
              <a:t> </a:t>
            </a:r>
            <a:r>
              <a:rPr lang="sv-SE" baseline="0" dirty="0" err="1"/>
              <a:t>benefits</a:t>
            </a:r>
            <a:r>
              <a:rPr lang="sv-SE" baseline="0" dirty="0"/>
              <a:t> is set </a:t>
            </a:r>
            <a:r>
              <a:rPr lang="sv-SE" baseline="0" dirty="0" err="1"/>
              <a:t>aside</a:t>
            </a:r>
            <a:r>
              <a:rPr lang="sv-SE" baseline="0" dirty="0"/>
              <a:t> for </a:t>
            </a:r>
            <a:r>
              <a:rPr lang="sv-SE" baseline="0" dirty="0" err="1"/>
              <a:t>this</a:t>
            </a:r>
            <a:r>
              <a:rPr lang="sv-SE" baseline="0" dirty="0"/>
              <a:t> pension. </a:t>
            </a:r>
            <a:r>
              <a:rPr lang="sv-SE" baseline="0" dirty="0" err="1"/>
              <a:t>Everyone</a:t>
            </a:r>
            <a:r>
              <a:rPr lang="sv-SE" baseline="0" dirty="0"/>
              <a:t> </a:t>
            </a:r>
            <a:r>
              <a:rPr lang="sv-SE" baseline="0" dirty="0" err="1"/>
              <a:t>can</a:t>
            </a:r>
            <a:r>
              <a:rPr lang="sv-SE" baseline="0" dirty="0"/>
              <a:t> </a:t>
            </a:r>
            <a:r>
              <a:rPr lang="sv-SE" baseline="0" dirty="0" err="1"/>
              <a:t>choose</a:t>
            </a:r>
            <a:r>
              <a:rPr lang="sv-SE" baseline="0" dirty="0"/>
              <a:t> </a:t>
            </a:r>
            <a:r>
              <a:rPr lang="sv-SE" baseline="0" dirty="0" err="1"/>
              <a:t>which</a:t>
            </a:r>
            <a:r>
              <a:rPr lang="sv-SE" baseline="0" dirty="0"/>
              <a:t> </a:t>
            </a:r>
            <a:r>
              <a:rPr lang="sv-SE" baseline="0" dirty="0" err="1"/>
              <a:t>funds</a:t>
            </a:r>
            <a:r>
              <a:rPr lang="sv-SE" baseline="0" dirty="0"/>
              <a:t> to </a:t>
            </a:r>
            <a:r>
              <a:rPr lang="sv-SE" baseline="0" dirty="0" err="1"/>
              <a:t>invest</a:t>
            </a:r>
            <a:r>
              <a:rPr lang="sv-SE" baseline="0" dirty="0"/>
              <a:t> the premium pension </a:t>
            </a:r>
            <a:r>
              <a:rPr lang="sv-SE" baseline="0" dirty="0" err="1"/>
              <a:t>into</a:t>
            </a:r>
            <a:r>
              <a:rPr lang="sv-SE" baseline="0" dirty="0"/>
              <a:t>. </a:t>
            </a:r>
            <a:r>
              <a:rPr lang="sv-SE" baseline="0" dirty="0" err="1"/>
              <a:t>Those</a:t>
            </a:r>
            <a:r>
              <a:rPr lang="sv-SE" baseline="0" dirty="0"/>
              <a:t> </a:t>
            </a:r>
            <a:r>
              <a:rPr lang="sv-SE" baseline="0" dirty="0" err="1"/>
              <a:t>who</a:t>
            </a:r>
            <a:r>
              <a:rPr lang="sv-SE" baseline="0" dirty="0"/>
              <a:t> </a:t>
            </a:r>
            <a:r>
              <a:rPr lang="sv-SE" baseline="0" dirty="0" err="1"/>
              <a:t>does</a:t>
            </a:r>
            <a:r>
              <a:rPr lang="sv-SE" baseline="0" dirty="0"/>
              <a:t> not make at choice </a:t>
            </a:r>
            <a:r>
              <a:rPr lang="sv-SE" baseline="0" dirty="0" err="1"/>
              <a:t>will</a:t>
            </a:r>
            <a:r>
              <a:rPr lang="sv-SE" baseline="0" dirty="0"/>
              <a:t> </a:t>
            </a:r>
            <a:r>
              <a:rPr lang="sv-SE" baseline="0" dirty="0" err="1"/>
              <a:t>have</a:t>
            </a:r>
            <a:r>
              <a:rPr lang="sv-SE" baseline="0" dirty="0"/>
              <a:t> </a:t>
            </a:r>
            <a:r>
              <a:rPr lang="sv-SE" baseline="0" dirty="0" err="1"/>
              <a:t>their</a:t>
            </a:r>
            <a:r>
              <a:rPr lang="sv-SE" baseline="0" dirty="0"/>
              <a:t> premiums </a:t>
            </a:r>
            <a:r>
              <a:rPr lang="sv-SE" baseline="0" dirty="0" err="1"/>
              <a:t>invested</a:t>
            </a:r>
            <a:r>
              <a:rPr lang="sv-SE" baseline="0" dirty="0"/>
              <a:t> in the National Generation Management Option.</a:t>
            </a:r>
          </a:p>
          <a:p>
            <a:endParaRPr lang="sv-SE" baseline="0" dirty="0"/>
          </a:p>
          <a:p>
            <a:r>
              <a:rPr lang="sv-SE" baseline="0" dirty="0" err="1"/>
              <a:t>There</a:t>
            </a:r>
            <a:r>
              <a:rPr lang="sv-SE" baseline="0" dirty="0"/>
              <a:t> is a limit to the </a:t>
            </a:r>
            <a:r>
              <a:rPr lang="sv-SE" baseline="0" dirty="0" err="1"/>
              <a:t>amount</a:t>
            </a:r>
            <a:r>
              <a:rPr lang="sv-SE" baseline="0" dirty="0"/>
              <a:t> </a:t>
            </a:r>
            <a:r>
              <a:rPr lang="sv-SE" baseline="0" dirty="0" err="1"/>
              <a:t>of</a:t>
            </a:r>
            <a:r>
              <a:rPr lang="sv-SE" baseline="0" dirty="0"/>
              <a:t> </a:t>
            </a:r>
            <a:r>
              <a:rPr lang="sv-SE" baseline="0" dirty="0" err="1"/>
              <a:t>income</a:t>
            </a:r>
            <a:r>
              <a:rPr lang="sv-SE" baseline="0" dirty="0"/>
              <a:t> </a:t>
            </a:r>
            <a:r>
              <a:rPr lang="sv-SE" baseline="0" dirty="0" err="1"/>
              <a:t>that</a:t>
            </a:r>
            <a:r>
              <a:rPr lang="sv-SE" baseline="0" dirty="0"/>
              <a:t> the pension </a:t>
            </a:r>
            <a:r>
              <a:rPr lang="sv-SE" baseline="0" dirty="0" err="1"/>
              <a:t>pot</a:t>
            </a:r>
            <a:r>
              <a:rPr lang="sv-SE" baseline="0" dirty="0"/>
              <a:t> </a:t>
            </a:r>
            <a:r>
              <a:rPr lang="sv-SE" baseline="0" dirty="0" err="1"/>
              <a:t>can</a:t>
            </a:r>
            <a:r>
              <a:rPr lang="sv-SE" baseline="0" dirty="0"/>
              <a:t> </a:t>
            </a:r>
            <a:r>
              <a:rPr lang="sv-SE" baseline="0" dirty="0" err="1"/>
              <a:t>receive</a:t>
            </a:r>
            <a:r>
              <a:rPr lang="sv-SE" baseline="0" dirty="0"/>
              <a:t>, the so </a:t>
            </a:r>
            <a:r>
              <a:rPr lang="sv-SE" baseline="0" dirty="0" err="1"/>
              <a:t>called</a:t>
            </a:r>
            <a:r>
              <a:rPr lang="sv-SE" baseline="0" dirty="0"/>
              <a:t> </a:t>
            </a:r>
            <a:r>
              <a:rPr lang="sv-SE" baseline="0" dirty="0" err="1"/>
              <a:t>income</a:t>
            </a:r>
            <a:r>
              <a:rPr lang="sv-SE" baseline="0" dirty="0"/>
              <a:t> </a:t>
            </a:r>
            <a:r>
              <a:rPr lang="sv-SE" baseline="0" dirty="0" err="1"/>
              <a:t>ceiling</a:t>
            </a:r>
            <a:r>
              <a:rPr lang="sv-SE" baseline="0" dirty="0"/>
              <a:t>. It </a:t>
            </a:r>
            <a:r>
              <a:rPr lang="sv-SE" baseline="0" dirty="0" err="1"/>
              <a:t>amounts</a:t>
            </a:r>
            <a:r>
              <a:rPr lang="sv-SE" baseline="0" dirty="0"/>
              <a:t> to a </a:t>
            </a:r>
            <a:r>
              <a:rPr lang="sv-SE" baseline="0" dirty="0" err="1"/>
              <a:t>pensionable</a:t>
            </a:r>
            <a:r>
              <a:rPr lang="sv-SE" baseline="0" dirty="0"/>
              <a:t> </a:t>
            </a:r>
            <a:r>
              <a:rPr lang="sv-SE" baseline="0" dirty="0" err="1"/>
              <a:t>income</a:t>
            </a:r>
            <a:r>
              <a:rPr lang="sv-SE" baseline="0" dirty="0"/>
              <a:t> </a:t>
            </a:r>
            <a:r>
              <a:rPr lang="sv-SE" baseline="0" dirty="0" err="1"/>
              <a:t>of</a:t>
            </a:r>
            <a:r>
              <a:rPr lang="sv-SE" baseline="0" dirty="0"/>
              <a:t> 7,5 </a:t>
            </a:r>
            <a:r>
              <a:rPr lang="sv-SE" baseline="0" dirty="0" err="1"/>
              <a:t>income</a:t>
            </a:r>
            <a:r>
              <a:rPr lang="sv-SE" baseline="0" dirty="0"/>
              <a:t> </a:t>
            </a:r>
            <a:r>
              <a:rPr lang="sv-SE" baseline="0" dirty="0" err="1"/>
              <a:t>base</a:t>
            </a:r>
            <a:r>
              <a:rPr lang="sv-SE" baseline="0" dirty="0"/>
              <a:t> </a:t>
            </a:r>
            <a:r>
              <a:rPr lang="sv-SE" baseline="0" dirty="0" err="1"/>
              <a:t>amounts</a:t>
            </a:r>
            <a:r>
              <a:rPr lang="sv-SE" baseline="0" dirty="0"/>
              <a:t> per </a:t>
            </a:r>
            <a:r>
              <a:rPr lang="sv-SE" baseline="0" dirty="0" err="1"/>
              <a:t>year</a:t>
            </a:r>
            <a:r>
              <a:rPr lang="sv-SE" baseline="0" dirty="0"/>
              <a:t>, 48.350 euro.</a:t>
            </a:r>
          </a:p>
          <a:p>
            <a:endParaRPr lang="sv-SE" baseline="0" dirty="0"/>
          </a:p>
          <a:p>
            <a:r>
              <a:rPr lang="sv-SE" baseline="0" dirty="0" err="1"/>
              <a:t>Thoose</a:t>
            </a:r>
            <a:r>
              <a:rPr lang="sv-SE" baseline="0" dirty="0"/>
              <a:t> </a:t>
            </a:r>
            <a:r>
              <a:rPr lang="sv-SE" baseline="0" dirty="0" err="1"/>
              <a:t>with</a:t>
            </a:r>
            <a:r>
              <a:rPr lang="sv-SE" baseline="0" dirty="0"/>
              <a:t> </a:t>
            </a:r>
            <a:r>
              <a:rPr lang="sv-SE" baseline="0" dirty="0" err="1"/>
              <a:t>low</a:t>
            </a:r>
            <a:r>
              <a:rPr lang="sv-SE" baseline="0" dirty="0"/>
              <a:t> pension or no </a:t>
            </a:r>
            <a:r>
              <a:rPr lang="sv-SE" baseline="0" dirty="0" err="1"/>
              <a:t>income-related</a:t>
            </a:r>
            <a:r>
              <a:rPr lang="sv-SE" baseline="0" dirty="0"/>
              <a:t> pension </a:t>
            </a:r>
            <a:r>
              <a:rPr lang="sv-SE" baseline="0" dirty="0" err="1"/>
              <a:t>will</a:t>
            </a:r>
            <a:r>
              <a:rPr lang="sv-SE" baseline="0" dirty="0"/>
              <a:t> get </a:t>
            </a:r>
            <a:r>
              <a:rPr lang="sv-SE" baseline="0" dirty="0" err="1"/>
              <a:t>guaranteed</a:t>
            </a:r>
            <a:r>
              <a:rPr lang="sv-SE" baseline="0" dirty="0"/>
              <a:t> pension, </a:t>
            </a:r>
            <a:r>
              <a:rPr lang="sv-SE" baseline="0" dirty="0" err="1"/>
              <a:t>either</a:t>
            </a:r>
            <a:r>
              <a:rPr lang="sv-SE" baseline="0" dirty="0"/>
              <a:t> as a </a:t>
            </a:r>
            <a:r>
              <a:rPr lang="sv-SE" baseline="0" dirty="0" err="1"/>
              <a:t>top</a:t>
            </a:r>
            <a:r>
              <a:rPr lang="sv-SE" baseline="0" dirty="0"/>
              <a:t> </a:t>
            </a:r>
            <a:r>
              <a:rPr lang="sv-SE" baseline="0" dirty="0" err="1"/>
              <a:t>up</a:t>
            </a:r>
            <a:r>
              <a:rPr lang="sv-SE" baseline="0" dirty="0"/>
              <a:t> on the public pension or as a full </a:t>
            </a:r>
            <a:r>
              <a:rPr lang="sv-SE" baseline="0" dirty="0" err="1"/>
              <a:t>guarantee</a:t>
            </a:r>
            <a:r>
              <a:rPr lang="sv-SE" baseline="0" dirty="0"/>
              <a:t> pension. A full </a:t>
            </a:r>
            <a:r>
              <a:rPr lang="sv-SE" baseline="0" dirty="0" err="1"/>
              <a:t>guarantee</a:t>
            </a:r>
            <a:r>
              <a:rPr lang="sv-SE" baseline="0" dirty="0"/>
              <a:t> pension </a:t>
            </a:r>
            <a:r>
              <a:rPr lang="sv-SE" baseline="0" dirty="0" err="1"/>
              <a:t>will</a:t>
            </a:r>
            <a:r>
              <a:rPr lang="sv-SE" baseline="0" dirty="0"/>
              <a:t> be 740 euros per </a:t>
            </a:r>
            <a:r>
              <a:rPr lang="sv-SE" baseline="0" dirty="0" err="1"/>
              <a:t>month</a:t>
            </a:r>
            <a:r>
              <a:rPr lang="sv-SE" baseline="0" dirty="0"/>
              <a:t> for </a:t>
            </a:r>
            <a:r>
              <a:rPr lang="sv-SE" baseline="0" dirty="0" err="1"/>
              <a:t>married</a:t>
            </a:r>
            <a:r>
              <a:rPr lang="sv-SE" baseline="0" dirty="0"/>
              <a:t> </a:t>
            </a:r>
            <a:r>
              <a:rPr lang="sv-SE" baseline="0" dirty="0" err="1"/>
              <a:t>people</a:t>
            </a:r>
            <a:r>
              <a:rPr lang="sv-SE" baseline="0" dirty="0"/>
              <a:t> and 833 euros for </a:t>
            </a:r>
            <a:r>
              <a:rPr lang="sv-SE" baseline="0" dirty="0" err="1"/>
              <a:t>unmarried</a:t>
            </a:r>
            <a:r>
              <a:rPr lang="sv-SE" baseline="0" dirty="0"/>
              <a:t>. In order to </a:t>
            </a:r>
            <a:r>
              <a:rPr lang="sv-SE" baseline="0" dirty="0" err="1"/>
              <a:t>have</a:t>
            </a:r>
            <a:r>
              <a:rPr lang="sv-SE" baseline="0" dirty="0"/>
              <a:t> a full </a:t>
            </a:r>
            <a:r>
              <a:rPr lang="sv-SE" baseline="0" dirty="0" err="1"/>
              <a:t>guarantee</a:t>
            </a:r>
            <a:r>
              <a:rPr lang="sv-SE" baseline="0" dirty="0"/>
              <a:t> pension </a:t>
            </a:r>
            <a:r>
              <a:rPr lang="sv-SE" baseline="0" dirty="0" err="1"/>
              <a:t>you</a:t>
            </a:r>
            <a:r>
              <a:rPr lang="sv-SE" baseline="0" dirty="0"/>
              <a:t> must </a:t>
            </a:r>
            <a:r>
              <a:rPr lang="sv-SE" baseline="0" dirty="0" err="1"/>
              <a:t>have</a:t>
            </a:r>
            <a:r>
              <a:rPr lang="sv-SE" baseline="0" dirty="0"/>
              <a:t> </a:t>
            </a:r>
            <a:r>
              <a:rPr lang="sv-SE" baseline="0" dirty="0" err="1"/>
              <a:t>been</a:t>
            </a:r>
            <a:r>
              <a:rPr lang="sv-SE" baseline="0" dirty="0"/>
              <a:t> a resident in Sweden for 40 </a:t>
            </a:r>
            <a:r>
              <a:rPr lang="sv-SE" baseline="0" dirty="0" err="1"/>
              <a:t>years</a:t>
            </a:r>
            <a:r>
              <a:rPr lang="sv-SE" baseline="0" dirty="0"/>
              <a:t>. The </a:t>
            </a:r>
            <a:r>
              <a:rPr lang="sv-SE" baseline="0" dirty="0" err="1"/>
              <a:t>guarantee</a:t>
            </a:r>
            <a:r>
              <a:rPr lang="sv-SE" baseline="0" dirty="0"/>
              <a:t> pension </a:t>
            </a:r>
            <a:r>
              <a:rPr lang="sv-SE" baseline="0" dirty="0" err="1"/>
              <a:t>isHousing</a:t>
            </a:r>
            <a:r>
              <a:rPr lang="sv-SE" baseline="0" dirty="0"/>
              <a:t> supplement  or </a:t>
            </a:r>
            <a:r>
              <a:rPr lang="sv-SE" baseline="0" dirty="0" err="1"/>
              <a:t>income</a:t>
            </a:r>
            <a:r>
              <a:rPr lang="sv-SE" baseline="0" dirty="0"/>
              <a:t> support for the </a:t>
            </a:r>
            <a:r>
              <a:rPr lang="sv-SE" baseline="0" dirty="0" err="1"/>
              <a:t>elderly</a:t>
            </a:r>
            <a:r>
              <a:rPr lang="sv-SE" baseline="0" dirty="0"/>
              <a:t>.</a:t>
            </a:r>
          </a:p>
          <a:p>
            <a:endParaRPr lang="sv-SE" baseline="0" dirty="0"/>
          </a:p>
          <a:p>
            <a:r>
              <a:rPr lang="sv-SE" baseline="0" dirty="0"/>
              <a:t>The </a:t>
            </a:r>
            <a:r>
              <a:rPr lang="sv-SE" baseline="0" dirty="0" err="1"/>
              <a:t>goal</a:t>
            </a:r>
            <a:r>
              <a:rPr lang="sv-SE" baseline="0" dirty="0"/>
              <a:t> is </a:t>
            </a:r>
            <a:r>
              <a:rPr lang="sv-SE" baseline="0" dirty="0" err="1"/>
              <a:t>that</a:t>
            </a:r>
            <a:r>
              <a:rPr lang="sv-SE" baseline="0" dirty="0"/>
              <a:t> </a:t>
            </a:r>
            <a:r>
              <a:rPr lang="sv-SE" baseline="0" dirty="0" err="1"/>
              <a:t>everybody</a:t>
            </a:r>
            <a:r>
              <a:rPr lang="sv-SE" baseline="0" dirty="0"/>
              <a:t> </a:t>
            </a:r>
            <a:r>
              <a:rPr lang="sv-SE" baseline="0" dirty="0" err="1"/>
              <a:t>should</a:t>
            </a:r>
            <a:r>
              <a:rPr lang="sv-SE" baseline="0" dirty="0"/>
              <a:t> </a:t>
            </a:r>
            <a:r>
              <a:rPr lang="sv-SE" baseline="0" dirty="0" err="1"/>
              <a:t>have</a:t>
            </a:r>
            <a:r>
              <a:rPr lang="sv-SE" baseline="0" dirty="0"/>
              <a:t> at </a:t>
            </a:r>
            <a:r>
              <a:rPr lang="sv-SE" baseline="0" dirty="0" err="1"/>
              <a:t>least</a:t>
            </a:r>
            <a:r>
              <a:rPr lang="sv-SE" baseline="0" dirty="0"/>
              <a:t> 60 </a:t>
            </a:r>
            <a:r>
              <a:rPr lang="sv-SE" baseline="0" dirty="0" err="1"/>
              <a:t>percent</a:t>
            </a:r>
            <a:r>
              <a:rPr lang="sv-SE" baseline="0" dirty="0"/>
              <a:t> </a:t>
            </a:r>
            <a:r>
              <a:rPr lang="sv-SE" baseline="0" dirty="0" err="1"/>
              <a:t>of</a:t>
            </a:r>
            <a:r>
              <a:rPr lang="sv-SE" baseline="0" dirty="0"/>
              <a:t> </a:t>
            </a:r>
            <a:r>
              <a:rPr lang="sv-SE" baseline="0" dirty="0" err="1"/>
              <a:t>their</a:t>
            </a:r>
            <a:r>
              <a:rPr lang="sv-SE" baseline="0" dirty="0"/>
              <a:t> former </a:t>
            </a:r>
            <a:r>
              <a:rPr lang="sv-SE" baseline="0" dirty="0" err="1"/>
              <a:t>income</a:t>
            </a:r>
            <a:r>
              <a:rPr lang="sv-SE" baseline="0" dirty="0"/>
              <a:t> as a public pension. In order to </a:t>
            </a:r>
            <a:r>
              <a:rPr lang="sv-SE" baseline="0" dirty="0" err="1"/>
              <a:t>have</a:t>
            </a:r>
            <a:r>
              <a:rPr lang="sv-SE" baseline="0" dirty="0"/>
              <a:t> </a:t>
            </a:r>
            <a:r>
              <a:rPr lang="sv-SE" baseline="0" dirty="0" err="1"/>
              <a:t>that</a:t>
            </a:r>
            <a:r>
              <a:rPr lang="sv-SE" baseline="0" dirty="0"/>
              <a:t> </a:t>
            </a:r>
            <a:r>
              <a:rPr lang="sv-SE" baseline="0" dirty="0" err="1"/>
              <a:t>you</a:t>
            </a:r>
            <a:r>
              <a:rPr lang="sv-SE" baseline="0" dirty="0"/>
              <a:t> </a:t>
            </a:r>
            <a:r>
              <a:rPr lang="sv-SE" baseline="0" dirty="0" err="1"/>
              <a:t>need</a:t>
            </a:r>
            <a:r>
              <a:rPr lang="sv-SE" baseline="0" dirty="0"/>
              <a:t> to </a:t>
            </a:r>
            <a:r>
              <a:rPr lang="sv-SE" baseline="0" dirty="0" err="1"/>
              <a:t>have</a:t>
            </a:r>
            <a:r>
              <a:rPr lang="sv-SE" baseline="0" dirty="0"/>
              <a:t> a </a:t>
            </a:r>
            <a:r>
              <a:rPr lang="sv-SE" baseline="0" dirty="0" err="1"/>
              <a:t>fulltime</a:t>
            </a:r>
            <a:r>
              <a:rPr lang="sv-SE" baseline="0" dirty="0"/>
              <a:t> </a:t>
            </a:r>
            <a:r>
              <a:rPr lang="sv-SE" baseline="0" dirty="0" err="1"/>
              <a:t>job</a:t>
            </a:r>
            <a:r>
              <a:rPr lang="sv-SE" baseline="0" dirty="0"/>
              <a:t> for 47 </a:t>
            </a:r>
            <a:r>
              <a:rPr lang="sv-SE" baseline="0" dirty="0" err="1"/>
              <a:t>years</a:t>
            </a:r>
            <a:r>
              <a:rPr lang="sv-SE" baseline="0" dirty="0"/>
              <a:t>. </a:t>
            </a:r>
            <a:r>
              <a:rPr lang="sv-SE" baseline="0" dirty="0" err="1"/>
              <a:t>There</a:t>
            </a:r>
            <a:r>
              <a:rPr lang="sv-SE" baseline="0" dirty="0"/>
              <a:t> is no </a:t>
            </a:r>
            <a:r>
              <a:rPr lang="sv-SE" baseline="0" dirty="0" err="1"/>
              <a:t>fixed</a:t>
            </a:r>
            <a:r>
              <a:rPr lang="sv-SE" baseline="0" dirty="0"/>
              <a:t> </a:t>
            </a:r>
            <a:r>
              <a:rPr lang="sv-SE" baseline="0" dirty="0" err="1"/>
              <a:t>retirement</a:t>
            </a:r>
            <a:r>
              <a:rPr lang="sv-SE" baseline="0" dirty="0"/>
              <a:t> age. </a:t>
            </a:r>
            <a:r>
              <a:rPr lang="sv-SE" baseline="0" dirty="0" err="1"/>
              <a:t>You</a:t>
            </a:r>
            <a:r>
              <a:rPr lang="sv-SE" baseline="0" dirty="0"/>
              <a:t> </a:t>
            </a:r>
            <a:r>
              <a:rPr lang="sv-SE" baseline="0" dirty="0" err="1"/>
              <a:t>can</a:t>
            </a:r>
            <a:r>
              <a:rPr lang="sv-SE" baseline="0" dirty="0"/>
              <a:t> start </a:t>
            </a:r>
            <a:r>
              <a:rPr lang="sv-SE" baseline="0" dirty="0" err="1"/>
              <a:t>taking</a:t>
            </a:r>
            <a:r>
              <a:rPr lang="sv-SE" baseline="0" dirty="0"/>
              <a:t> </a:t>
            </a:r>
            <a:r>
              <a:rPr lang="sv-SE" baseline="0" dirty="0" err="1"/>
              <a:t>your</a:t>
            </a:r>
            <a:r>
              <a:rPr lang="sv-SE" baseline="0" dirty="0"/>
              <a:t> pension from the age </a:t>
            </a:r>
            <a:r>
              <a:rPr lang="sv-SE" baseline="0" dirty="0" err="1"/>
              <a:t>of</a:t>
            </a:r>
            <a:r>
              <a:rPr lang="sv-SE" baseline="0" dirty="0"/>
              <a:t> 61 and </a:t>
            </a:r>
            <a:r>
              <a:rPr lang="sv-SE" baseline="0" dirty="0" err="1"/>
              <a:t>you</a:t>
            </a:r>
            <a:r>
              <a:rPr lang="sv-SE" baseline="0" dirty="0"/>
              <a:t> </a:t>
            </a:r>
            <a:r>
              <a:rPr lang="sv-SE" baseline="0" dirty="0" err="1"/>
              <a:t>are</a:t>
            </a:r>
            <a:r>
              <a:rPr lang="sv-SE" baseline="0" dirty="0"/>
              <a:t> </a:t>
            </a:r>
            <a:r>
              <a:rPr lang="sv-SE" baseline="0" dirty="0" err="1"/>
              <a:t>entitled</a:t>
            </a:r>
            <a:r>
              <a:rPr lang="sv-SE" baseline="0" dirty="0"/>
              <a:t> to </a:t>
            </a:r>
            <a:r>
              <a:rPr lang="sv-SE" baseline="0" dirty="0" err="1"/>
              <a:t>remain</a:t>
            </a:r>
            <a:r>
              <a:rPr lang="sv-SE" baseline="0" dirty="0"/>
              <a:t> in </a:t>
            </a:r>
            <a:r>
              <a:rPr lang="sv-SE" baseline="0" dirty="0" err="1"/>
              <a:t>work</a:t>
            </a:r>
            <a:r>
              <a:rPr lang="sv-SE" baseline="0" dirty="0"/>
              <a:t> </a:t>
            </a:r>
            <a:r>
              <a:rPr lang="sv-SE" baseline="0" dirty="0" err="1"/>
              <a:t>until</a:t>
            </a:r>
            <a:r>
              <a:rPr lang="sv-SE" baseline="0" dirty="0"/>
              <a:t> </a:t>
            </a:r>
            <a:r>
              <a:rPr lang="sv-SE" baseline="0" dirty="0" err="1"/>
              <a:t>you</a:t>
            </a:r>
            <a:r>
              <a:rPr lang="sv-SE" baseline="0" dirty="0"/>
              <a:t> </a:t>
            </a:r>
            <a:r>
              <a:rPr lang="sv-SE" baseline="0" dirty="0" err="1"/>
              <a:t>are</a:t>
            </a:r>
            <a:r>
              <a:rPr lang="sv-SE" baseline="0" dirty="0"/>
              <a:t> 67. At the </a:t>
            </a:r>
            <a:r>
              <a:rPr lang="sv-SE" baseline="0" dirty="0" err="1"/>
              <a:t>time</a:t>
            </a:r>
            <a:r>
              <a:rPr lang="sv-SE" baseline="0" dirty="0"/>
              <a:t> </a:t>
            </a:r>
            <a:r>
              <a:rPr lang="sv-SE" baseline="0" dirty="0" err="1"/>
              <a:t>of</a:t>
            </a:r>
            <a:r>
              <a:rPr lang="sv-SE" baseline="0" dirty="0"/>
              <a:t> </a:t>
            </a:r>
            <a:r>
              <a:rPr lang="sv-SE" baseline="0" dirty="0" err="1"/>
              <a:t>retirement</a:t>
            </a:r>
            <a:r>
              <a:rPr lang="sv-SE" baseline="0" dirty="0"/>
              <a:t> </a:t>
            </a:r>
            <a:r>
              <a:rPr lang="sv-SE" baseline="0" dirty="0" err="1"/>
              <a:t>your</a:t>
            </a:r>
            <a:r>
              <a:rPr lang="sv-SE" baseline="0" dirty="0"/>
              <a:t> pension </a:t>
            </a:r>
            <a:r>
              <a:rPr lang="sv-SE" baseline="0" dirty="0" err="1"/>
              <a:t>pot</a:t>
            </a:r>
            <a:r>
              <a:rPr lang="sv-SE" baseline="0" dirty="0"/>
              <a:t> and </a:t>
            </a:r>
            <a:r>
              <a:rPr lang="sv-SE" baseline="0" dirty="0" err="1"/>
              <a:t>your</a:t>
            </a:r>
            <a:r>
              <a:rPr lang="sv-SE" baseline="0" dirty="0"/>
              <a:t> premium pension is </a:t>
            </a:r>
            <a:r>
              <a:rPr lang="sv-SE" baseline="0" dirty="0" err="1"/>
              <a:t>calculated</a:t>
            </a:r>
            <a:r>
              <a:rPr lang="sv-SE" baseline="0" dirty="0"/>
              <a:t> and </a:t>
            </a:r>
            <a:r>
              <a:rPr lang="sv-SE" baseline="0" dirty="0" err="1"/>
              <a:t>divided</a:t>
            </a:r>
            <a:r>
              <a:rPr lang="sv-SE" baseline="0" dirty="0"/>
              <a:t> </a:t>
            </a:r>
            <a:r>
              <a:rPr lang="sv-SE" baseline="0" dirty="0" err="1"/>
              <a:t>with</a:t>
            </a:r>
            <a:r>
              <a:rPr lang="sv-SE" baseline="0" dirty="0"/>
              <a:t> the </a:t>
            </a:r>
            <a:r>
              <a:rPr lang="sv-SE" baseline="0" dirty="0" err="1"/>
              <a:t>life</a:t>
            </a:r>
            <a:r>
              <a:rPr lang="sv-SE" baseline="0" dirty="0"/>
              <a:t> </a:t>
            </a:r>
            <a:r>
              <a:rPr lang="sv-SE" baseline="0" dirty="0" err="1"/>
              <a:t>expectancy</a:t>
            </a:r>
            <a:r>
              <a:rPr lang="sv-SE" baseline="0" dirty="0"/>
              <a:t> for </a:t>
            </a:r>
            <a:r>
              <a:rPr lang="sv-SE" baseline="0" dirty="0" err="1"/>
              <a:t>your</a:t>
            </a:r>
            <a:r>
              <a:rPr lang="sv-SE" baseline="0" dirty="0"/>
              <a:t> age </a:t>
            </a:r>
            <a:r>
              <a:rPr lang="sv-SE" baseline="0" dirty="0" err="1"/>
              <a:t>group</a:t>
            </a:r>
            <a:r>
              <a:rPr lang="sv-SE" baseline="0" dirty="0"/>
              <a:t>. The pension is </a:t>
            </a:r>
            <a:r>
              <a:rPr lang="sv-SE" baseline="0" dirty="0" err="1"/>
              <a:t>paid</a:t>
            </a:r>
            <a:r>
              <a:rPr lang="sv-SE" baseline="0" dirty="0"/>
              <a:t> </a:t>
            </a:r>
            <a:r>
              <a:rPr lang="sv-SE" baseline="0" dirty="0" err="1"/>
              <a:t>out</a:t>
            </a:r>
            <a:r>
              <a:rPr lang="sv-SE" baseline="0" dirty="0"/>
              <a:t> as a </a:t>
            </a:r>
            <a:r>
              <a:rPr lang="sv-SE" baseline="0" dirty="0" err="1"/>
              <a:t>lifelong</a:t>
            </a:r>
            <a:r>
              <a:rPr lang="sv-SE" baseline="0" dirty="0"/>
              <a:t> </a:t>
            </a:r>
            <a:r>
              <a:rPr lang="sv-SE" baseline="0" dirty="0" err="1"/>
              <a:t>annuity</a:t>
            </a:r>
            <a:r>
              <a:rPr lang="sv-SE" baseline="0" dirty="0"/>
              <a:t>. </a:t>
            </a:r>
          </a:p>
          <a:p>
            <a:endParaRPr lang="sv-SE" baseline="0" dirty="0"/>
          </a:p>
          <a:p>
            <a:r>
              <a:rPr lang="sv-SE" baseline="0" dirty="0"/>
              <a:t>Occupational pension is a </a:t>
            </a:r>
            <a:r>
              <a:rPr lang="sv-SE" baseline="0" dirty="0" err="1"/>
              <a:t>fully</a:t>
            </a:r>
            <a:r>
              <a:rPr lang="sv-SE" baseline="0" dirty="0"/>
              <a:t> </a:t>
            </a:r>
            <a:r>
              <a:rPr lang="sv-SE" baseline="0" dirty="0" err="1"/>
              <a:t>funded</a:t>
            </a:r>
            <a:r>
              <a:rPr lang="sv-SE" baseline="0" dirty="0"/>
              <a:t> </a:t>
            </a:r>
            <a:r>
              <a:rPr lang="sv-SE" baseline="0" dirty="0" err="1"/>
              <a:t>defined</a:t>
            </a:r>
            <a:r>
              <a:rPr lang="sv-SE" baseline="0" dirty="0"/>
              <a:t> </a:t>
            </a:r>
            <a:r>
              <a:rPr lang="sv-SE" baseline="0" dirty="0" err="1"/>
              <a:t>contribution</a:t>
            </a:r>
            <a:r>
              <a:rPr lang="sv-SE" baseline="0" dirty="0"/>
              <a:t> system. </a:t>
            </a:r>
            <a:r>
              <a:rPr lang="sv-SE" baseline="0" dirty="0" err="1"/>
              <a:t>There</a:t>
            </a:r>
            <a:r>
              <a:rPr lang="sv-SE" baseline="0" dirty="0"/>
              <a:t> </a:t>
            </a:r>
            <a:r>
              <a:rPr lang="sv-SE" baseline="0" dirty="0" err="1"/>
              <a:t>are</a:t>
            </a:r>
            <a:r>
              <a:rPr lang="sv-SE" baseline="0" dirty="0"/>
              <a:t> </a:t>
            </a:r>
            <a:r>
              <a:rPr lang="sv-SE" baseline="0" dirty="0" err="1"/>
              <a:t>four</a:t>
            </a:r>
            <a:r>
              <a:rPr lang="sv-SE" baseline="0" dirty="0"/>
              <a:t> </a:t>
            </a:r>
            <a:r>
              <a:rPr lang="sv-SE" baseline="0" dirty="0" err="1"/>
              <a:t>big</a:t>
            </a:r>
            <a:r>
              <a:rPr lang="sv-SE" baseline="0" dirty="0"/>
              <a:t> occupational pension plans. </a:t>
            </a:r>
            <a:r>
              <a:rPr lang="sv-SE" baseline="0" dirty="0" err="1"/>
              <a:t>Blue</a:t>
            </a:r>
            <a:r>
              <a:rPr lang="sv-SE" baseline="0" dirty="0"/>
              <a:t> </a:t>
            </a:r>
            <a:r>
              <a:rPr lang="sv-SE" baseline="0" dirty="0" err="1"/>
              <a:t>collar</a:t>
            </a:r>
            <a:r>
              <a:rPr lang="sv-SE" baseline="0" dirty="0"/>
              <a:t> </a:t>
            </a:r>
            <a:r>
              <a:rPr lang="sv-SE" baseline="0" dirty="0" err="1"/>
              <a:t>workers</a:t>
            </a:r>
            <a:r>
              <a:rPr lang="sv-SE" baseline="0" dirty="0"/>
              <a:t> in the private </a:t>
            </a:r>
            <a:r>
              <a:rPr lang="sv-SE" baseline="0" dirty="0" err="1"/>
              <a:t>sector</a:t>
            </a:r>
            <a:r>
              <a:rPr lang="sv-SE" baseline="0" dirty="0"/>
              <a:t>, </a:t>
            </a:r>
            <a:r>
              <a:rPr lang="sv-SE" baseline="0" dirty="0" err="1"/>
              <a:t>white</a:t>
            </a:r>
            <a:r>
              <a:rPr lang="sv-SE" baseline="0" dirty="0"/>
              <a:t> </a:t>
            </a:r>
            <a:r>
              <a:rPr lang="sv-SE" baseline="0" dirty="0" err="1"/>
              <a:t>collar</a:t>
            </a:r>
            <a:r>
              <a:rPr lang="sv-SE" baseline="0" dirty="0"/>
              <a:t> </a:t>
            </a:r>
            <a:r>
              <a:rPr lang="sv-SE" baseline="0" dirty="0" err="1"/>
              <a:t>workers</a:t>
            </a:r>
            <a:r>
              <a:rPr lang="sv-SE" baseline="0" dirty="0"/>
              <a:t> in the private </a:t>
            </a:r>
            <a:r>
              <a:rPr lang="sv-SE" baseline="0" dirty="0" err="1"/>
              <a:t>sector</a:t>
            </a:r>
            <a:r>
              <a:rPr lang="sv-SE" baseline="0" dirty="0"/>
              <a:t>, the </a:t>
            </a:r>
            <a:r>
              <a:rPr lang="sv-SE" baseline="0" dirty="0" err="1"/>
              <a:t>local</a:t>
            </a:r>
            <a:r>
              <a:rPr lang="sv-SE" baseline="0" dirty="0"/>
              <a:t> </a:t>
            </a:r>
            <a:r>
              <a:rPr lang="sv-SE" baseline="0" dirty="0" err="1"/>
              <a:t>government</a:t>
            </a:r>
            <a:r>
              <a:rPr lang="sv-SE" baseline="0" dirty="0"/>
              <a:t> pension </a:t>
            </a:r>
            <a:r>
              <a:rPr lang="sv-SE" baseline="0" dirty="0" err="1"/>
              <a:t>scheme</a:t>
            </a:r>
            <a:r>
              <a:rPr lang="sv-SE" baseline="0" dirty="0"/>
              <a:t> (</a:t>
            </a:r>
            <a:r>
              <a:rPr lang="sv-SE" baseline="0" dirty="0" err="1"/>
              <a:t>municipalities</a:t>
            </a:r>
            <a:r>
              <a:rPr lang="sv-SE" baseline="0" dirty="0"/>
              <a:t>) and the </a:t>
            </a:r>
            <a:r>
              <a:rPr lang="sv-SE" baseline="0" dirty="0" err="1"/>
              <a:t>government</a:t>
            </a:r>
            <a:r>
              <a:rPr lang="sv-SE" baseline="0" dirty="0"/>
              <a:t> </a:t>
            </a:r>
            <a:r>
              <a:rPr lang="sv-SE" baseline="0" dirty="0" err="1"/>
              <a:t>sector</a:t>
            </a:r>
            <a:r>
              <a:rPr lang="sv-SE" baseline="0" dirty="0"/>
              <a:t> pension plan (</a:t>
            </a:r>
            <a:r>
              <a:rPr lang="sv-SE" baseline="0" dirty="0" err="1"/>
              <a:t>state</a:t>
            </a:r>
            <a:r>
              <a:rPr lang="sv-SE" baseline="0" dirty="0"/>
              <a:t> </a:t>
            </a:r>
            <a:r>
              <a:rPr lang="sv-SE" baseline="0" dirty="0" err="1"/>
              <a:t>owned</a:t>
            </a:r>
            <a:r>
              <a:rPr lang="sv-SE" baseline="0" dirty="0"/>
              <a:t> </a:t>
            </a:r>
            <a:r>
              <a:rPr lang="sv-SE" baseline="0" dirty="0" err="1"/>
              <a:t>companies</a:t>
            </a:r>
            <a:r>
              <a:rPr lang="sv-SE" baseline="0" dirty="0"/>
              <a:t>). </a:t>
            </a:r>
            <a:r>
              <a:rPr lang="sv-SE" baseline="0" dirty="0" err="1"/>
              <a:t>Almost</a:t>
            </a:r>
            <a:r>
              <a:rPr lang="sv-SE" baseline="0" dirty="0"/>
              <a:t> 90 </a:t>
            </a:r>
            <a:r>
              <a:rPr lang="sv-SE" baseline="0" dirty="0" err="1"/>
              <a:t>percent</a:t>
            </a:r>
            <a:r>
              <a:rPr lang="sv-SE" baseline="0" dirty="0"/>
              <a:t> </a:t>
            </a:r>
            <a:r>
              <a:rPr lang="sv-SE" baseline="0" dirty="0" err="1"/>
              <a:t>of</a:t>
            </a:r>
            <a:r>
              <a:rPr lang="sv-SE" baseline="0" dirty="0"/>
              <a:t> all </a:t>
            </a:r>
            <a:r>
              <a:rPr lang="sv-SE" baseline="0" dirty="0" err="1"/>
              <a:t>employees</a:t>
            </a:r>
            <a:r>
              <a:rPr lang="sv-SE" baseline="0" dirty="0"/>
              <a:t> in </a:t>
            </a:r>
            <a:r>
              <a:rPr lang="sv-SE" baseline="0" dirty="0" err="1"/>
              <a:t>sweden</a:t>
            </a:r>
            <a:r>
              <a:rPr lang="sv-SE" baseline="0" dirty="0"/>
              <a:t> </a:t>
            </a:r>
            <a:r>
              <a:rPr lang="sv-SE" baseline="0" dirty="0" err="1"/>
              <a:t>are</a:t>
            </a:r>
            <a:r>
              <a:rPr lang="sv-SE" baseline="0" dirty="0"/>
              <a:t> </a:t>
            </a:r>
            <a:r>
              <a:rPr lang="sv-SE" baseline="0" dirty="0" err="1"/>
              <a:t>covered</a:t>
            </a:r>
            <a:r>
              <a:rPr lang="sv-SE" baseline="0" dirty="0"/>
              <a:t>, </a:t>
            </a:r>
            <a:r>
              <a:rPr lang="sv-SE" baseline="0" dirty="0" err="1"/>
              <a:t>but</a:t>
            </a:r>
            <a:r>
              <a:rPr lang="sv-SE" baseline="0" dirty="0"/>
              <a:t> occupational pensions </a:t>
            </a:r>
            <a:r>
              <a:rPr lang="sv-SE" baseline="0" dirty="0" err="1"/>
              <a:t>are</a:t>
            </a:r>
            <a:r>
              <a:rPr lang="sv-SE" baseline="0" dirty="0"/>
              <a:t> </a:t>
            </a:r>
            <a:r>
              <a:rPr lang="sv-SE" baseline="0" dirty="0" err="1"/>
              <a:t>voulontary</a:t>
            </a:r>
            <a:r>
              <a:rPr lang="sv-SE" baseline="0" dirty="0"/>
              <a:t>.</a:t>
            </a:r>
          </a:p>
          <a:p>
            <a:endParaRPr lang="sv-SE" baseline="0" dirty="0"/>
          </a:p>
          <a:p>
            <a:r>
              <a:rPr lang="sv-SE" baseline="0" dirty="0"/>
              <a:t>4,5 </a:t>
            </a:r>
            <a:r>
              <a:rPr lang="sv-SE" baseline="0" dirty="0" err="1"/>
              <a:t>percent</a:t>
            </a:r>
            <a:r>
              <a:rPr lang="sv-SE" baseline="0" dirty="0"/>
              <a:t> on all </a:t>
            </a:r>
            <a:r>
              <a:rPr lang="sv-SE" baseline="0" dirty="0" err="1"/>
              <a:t>income</a:t>
            </a:r>
            <a:r>
              <a:rPr lang="sv-SE" baseline="0" dirty="0"/>
              <a:t> </a:t>
            </a:r>
            <a:r>
              <a:rPr lang="sv-SE" baseline="0" dirty="0" err="1"/>
              <a:t>up</a:t>
            </a:r>
            <a:r>
              <a:rPr lang="sv-SE" baseline="0" dirty="0"/>
              <a:t> to the </a:t>
            </a:r>
            <a:r>
              <a:rPr lang="sv-SE" baseline="0" dirty="0" err="1"/>
              <a:t>income</a:t>
            </a:r>
            <a:r>
              <a:rPr lang="sv-SE" baseline="0" dirty="0"/>
              <a:t> </a:t>
            </a:r>
            <a:r>
              <a:rPr lang="sv-SE" baseline="0" dirty="0" err="1"/>
              <a:t>ceiling</a:t>
            </a:r>
            <a:r>
              <a:rPr lang="sv-SE" baseline="0" dirty="0"/>
              <a:t> 48.350 is </a:t>
            </a:r>
            <a:r>
              <a:rPr lang="sv-SE" baseline="0" dirty="0" err="1"/>
              <a:t>paid</a:t>
            </a:r>
            <a:r>
              <a:rPr lang="sv-SE" baseline="0" dirty="0"/>
              <a:t> to the pension plan and 30 </a:t>
            </a:r>
            <a:r>
              <a:rPr lang="sv-SE" baseline="0" dirty="0" err="1"/>
              <a:t>percent</a:t>
            </a:r>
            <a:r>
              <a:rPr lang="sv-SE" baseline="0" dirty="0"/>
              <a:t> on all </a:t>
            </a:r>
            <a:r>
              <a:rPr lang="sv-SE" baseline="0" dirty="0" err="1"/>
              <a:t>income</a:t>
            </a:r>
            <a:r>
              <a:rPr lang="sv-SE" baseline="0" dirty="0"/>
              <a:t> </a:t>
            </a:r>
            <a:r>
              <a:rPr lang="sv-SE" baseline="0" dirty="0" err="1"/>
              <a:t>that</a:t>
            </a:r>
            <a:r>
              <a:rPr lang="sv-SE" baseline="0" dirty="0"/>
              <a:t> </a:t>
            </a:r>
            <a:r>
              <a:rPr lang="sv-SE" baseline="0" dirty="0" err="1"/>
              <a:t>exceeds</a:t>
            </a:r>
            <a:r>
              <a:rPr lang="sv-SE" baseline="0" dirty="0"/>
              <a:t> the </a:t>
            </a:r>
            <a:r>
              <a:rPr lang="sv-SE" baseline="0" dirty="0" err="1"/>
              <a:t>income</a:t>
            </a:r>
            <a:r>
              <a:rPr lang="sv-SE" baseline="0" dirty="0"/>
              <a:t> </a:t>
            </a:r>
            <a:r>
              <a:rPr lang="sv-SE" baseline="0" dirty="0" err="1"/>
              <a:t>ceiling</a:t>
            </a:r>
            <a:r>
              <a:rPr lang="sv-SE" baseline="0" dirty="0"/>
              <a:t>. All the </a:t>
            </a:r>
            <a:r>
              <a:rPr lang="sv-SE" baseline="0" dirty="0" err="1"/>
              <a:t>schemes</a:t>
            </a:r>
            <a:r>
              <a:rPr lang="sv-SE" baseline="0" dirty="0"/>
              <a:t> </a:t>
            </a:r>
            <a:r>
              <a:rPr lang="sv-SE" baseline="0" dirty="0" err="1"/>
              <a:t>allow</a:t>
            </a:r>
            <a:r>
              <a:rPr lang="sv-SE" baseline="0" dirty="0"/>
              <a:t> the </a:t>
            </a:r>
            <a:r>
              <a:rPr lang="sv-SE" baseline="0" dirty="0" err="1"/>
              <a:t>employees</a:t>
            </a:r>
            <a:r>
              <a:rPr lang="sv-SE" baseline="0" dirty="0"/>
              <a:t> to </a:t>
            </a:r>
            <a:r>
              <a:rPr lang="sv-SE" baseline="0" dirty="0" err="1"/>
              <a:t>choose</a:t>
            </a:r>
            <a:r>
              <a:rPr lang="sv-SE" baseline="0" dirty="0"/>
              <a:t> a </a:t>
            </a:r>
            <a:r>
              <a:rPr lang="sv-SE" baseline="0" dirty="0" err="1"/>
              <a:t>fund</a:t>
            </a:r>
            <a:r>
              <a:rPr lang="sv-SE" baseline="0" dirty="0"/>
              <a:t> manager for att </a:t>
            </a:r>
            <a:r>
              <a:rPr lang="sv-SE" baseline="0" dirty="0" err="1"/>
              <a:t>least</a:t>
            </a:r>
            <a:r>
              <a:rPr lang="sv-SE" baseline="0" dirty="0"/>
              <a:t> part </a:t>
            </a:r>
            <a:r>
              <a:rPr lang="sv-SE" baseline="0" dirty="0" err="1"/>
              <a:t>of</a:t>
            </a:r>
            <a:r>
              <a:rPr lang="sv-SE" baseline="0" dirty="0"/>
              <a:t> the pension </a:t>
            </a:r>
            <a:r>
              <a:rPr lang="sv-SE" baseline="0" dirty="0" err="1"/>
              <a:t>amount</a:t>
            </a:r>
            <a:r>
              <a:rPr lang="sv-SE" baseline="0" dirty="0"/>
              <a:t>. It is the social partners </a:t>
            </a:r>
            <a:r>
              <a:rPr lang="sv-SE" baseline="0" dirty="0" err="1"/>
              <a:t>that</a:t>
            </a:r>
            <a:r>
              <a:rPr lang="sv-SE" baseline="0" dirty="0"/>
              <a:t> </a:t>
            </a:r>
            <a:r>
              <a:rPr lang="sv-SE" baseline="0" dirty="0" err="1"/>
              <a:t>decide</a:t>
            </a:r>
            <a:r>
              <a:rPr lang="sv-SE" baseline="0" dirty="0"/>
              <a:t>, </a:t>
            </a:r>
            <a:r>
              <a:rPr lang="sv-SE" baseline="0" dirty="0" err="1"/>
              <a:t>through</a:t>
            </a:r>
            <a:r>
              <a:rPr lang="sv-SE" baseline="0" dirty="0"/>
              <a:t> a </a:t>
            </a:r>
            <a:r>
              <a:rPr lang="sv-SE" baseline="0" dirty="0" err="1"/>
              <a:t>procurement</a:t>
            </a:r>
            <a:r>
              <a:rPr lang="sv-SE" baseline="0" dirty="0"/>
              <a:t> process, </a:t>
            </a:r>
            <a:r>
              <a:rPr lang="sv-SE" baseline="0" dirty="0" err="1"/>
              <a:t>how</a:t>
            </a:r>
            <a:r>
              <a:rPr lang="sv-SE" baseline="0" dirty="0"/>
              <a:t> </a:t>
            </a:r>
            <a:r>
              <a:rPr lang="sv-SE" baseline="0" dirty="0" err="1"/>
              <a:t>many</a:t>
            </a:r>
            <a:r>
              <a:rPr lang="sv-SE" baseline="0" dirty="0"/>
              <a:t> and </a:t>
            </a:r>
            <a:r>
              <a:rPr lang="sv-SE" baseline="0" dirty="0" err="1"/>
              <a:t>which</a:t>
            </a:r>
            <a:r>
              <a:rPr lang="sv-SE" baseline="0" dirty="0"/>
              <a:t> </a:t>
            </a:r>
            <a:r>
              <a:rPr lang="sv-SE" baseline="0" dirty="0" err="1"/>
              <a:t>fund</a:t>
            </a:r>
            <a:r>
              <a:rPr lang="sv-SE" baseline="0" dirty="0"/>
              <a:t> alternatives </a:t>
            </a:r>
            <a:r>
              <a:rPr lang="sv-SE" baseline="0" dirty="0" err="1"/>
              <a:t>that</a:t>
            </a:r>
            <a:r>
              <a:rPr lang="sv-SE" baseline="0" dirty="0"/>
              <a:t> </a:t>
            </a:r>
            <a:r>
              <a:rPr lang="sv-SE" baseline="0" dirty="0" err="1"/>
              <a:t>should</a:t>
            </a:r>
            <a:r>
              <a:rPr lang="sv-SE" baseline="0" dirty="0"/>
              <a:t> be </a:t>
            </a:r>
            <a:r>
              <a:rPr lang="sv-SE" baseline="0" dirty="0" err="1"/>
              <a:t>choosable</a:t>
            </a:r>
            <a:r>
              <a:rPr lang="sv-SE" baseline="0" dirty="0"/>
              <a:t>. The </a:t>
            </a:r>
            <a:r>
              <a:rPr lang="sv-SE" baseline="0" dirty="0" err="1"/>
              <a:t>size</a:t>
            </a:r>
            <a:r>
              <a:rPr lang="sv-SE" baseline="0" dirty="0"/>
              <a:t> </a:t>
            </a:r>
            <a:r>
              <a:rPr lang="sv-SE" baseline="0" dirty="0" err="1"/>
              <a:t>of</a:t>
            </a:r>
            <a:r>
              <a:rPr lang="sv-SE" baseline="0" dirty="0"/>
              <a:t> the pension </a:t>
            </a:r>
            <a:r>
              <a:rPr lang="sv-SE" baseline="0" dirty="0" err="1"/>
              <a:t>depends</a:t>
            </a:r>
            <a:r>
              <a:rPr lang="sv-SE" baseline="0" dirty="0"/>
              <a:t> on the </a:t>
            </a:r>
            <a:r>
              <a:rPr lang="sv-SE" baseline="0" dirty="0" err="1"/>
              <a:t>size</a:t>
            </a:r>
            <a:r>
              <a:rPr lang="sv-SE" baseline="0" dirty="0"/>
              <a:t> </a:t>
            </a:r>
            <a:r>
              <a:rPr lang="sv-SE" baseline="0" dirty="0" err="1"/>
              <a:t>of</a:t>
            </a:r>
            <a:r>
              <a:rPr lang="sv-SE" baseline="0" dirty="0"/>
              <a:t> the premiums </a:t>
            </a:r>
            <a:r>
              <a:rPr lang="sv-SE" baseline="0" dirty="0" err="1"/>
              <a:t>paid</a:t>
            </a:r>
            <a:r>
              <a:rPr lang="sv-SE" baseline="0" dirty="0"/>
              <a:t> in by the </a:t>
            </a:r>
            <a:r>
              <a:rPr lang="sv-SE" baseline="0" dirty="0" err="1"/>
              <a:t>employer</a:t>
            </a:r>
            <a:r>
              <a:rPr lang="sv-SE" baseline="0" dirty="0"/>
              <a:t>, the </a:t>
            </a:r>
            <a:r>
              <a:rPr lang="sv-SE" baseline="0" dirty="0" err="1"/>
              <a:t>length</a:t>
            </a:r>
            <a:r>
              <a:rPr lang="sv-SE" baseline="0" dirty="0"/>
              <a:t> </a:t>
            </a:r>
            <a:r>
              <a:rPr lang="sv-SE" baseline="0" dirty="0" err="1"/>
              <a:t>of</a:t>
            </a:r>
            <a:r>
              <a:rPr lang="sv-SE" baseline="0" dirty="0"/>
              <a:t> the period </a:t>
            </a:r>
            <a:r>
              <a:rPr lang="sv-SE" baseline="0" dirty="0" err="1"/>
              <a:t>during</a:t>
            </a:r>
            <a:r>
              <a:rPr lang="sv-SE" baseline="0" dirty="0"/>
              <a:t> </a:t>
            </a:r>
            <a:r>
              <a:rPr lang="sv-SE" baseline="0" dirty="0" err="1"/>
              <a:t>which</a:t>
            </a:r>
            <a:r>
              <a:rPr lang="sv-SE" baseline="0" dirty="0"/>
              <a:t> </a:t>
            </a:r>
            <a:r>
              <a:rPr lang="sv-SE" baseline="0" dirty="0" err="1"/>
              <a:t>they</a:t>
            </a:r>
            <a:r>
              <a:rPr lang="sv-SE" baseline="0" dirty="0"/>
              <a:t> </a:t>
            </a:r>
            <a:r>
              <a:rPr lang="sv-SE" baseline="0" dirty="0" err="1"/>
              <a:t>are</a:t>
            </a:r>
            <a:r>
              <a:rPr lang="sv-SE" baseline="0" dirty="0"/>
              <a:t> </a:t>
            </a:r>
            <a:r>
              <a:rPr lang="sv-SE" baseline="0" dirty="0" err="1"/>
              <a:t>paid</a:t>
            </a:r>
            <a:r>
              <a:rPr lang="sv-SE" baseline="0" dirty="0"/>
              <a:t> and </a:t>
            </a:r>
            <a:r>
              <a:rPr lang="sv-SE" baseline="0" dirty="0" err="1"/>
              <a:t>how</a:t>
            </a:r>
            <a:r>
              <a:rPr lang="sv-SE" baseline="0" dirty="0"/>
              <a:t> the </a:t>
            </a:r>
            <a:r>
              <a:rPr lang="sv-SE" baseline="0" dirty="0" err="1"/>
              <a:t>funds</a:t>
            </a:r>
            <a:r>
              <a:rPr lang="sv-SE" baseline="0" dirty="0"/>
              <a:t> </a:t>
            </a:r>
            <a:r>
              <a:rPr lang="sv-SE" baseline="0" dirty="0" err="1"/>
              <a:t>are</a:t>
            </a:r>
            <a:r>
              <a:rPr lang="sv-SE" baseline="0" dirty="0"/>
              <a:t> </a:t>
            </a:r>
            <a:r>
              <a:rPr lang="sv-SE" baseline="0" dirty="0" err="1"/>
              <a:t>managed</a:t>
            </a:r>
            <a:r>
              <a:rPr lang="sv-SE" baseline="0" dirty="0"/>
              <a:t>. </a:t>
            </a:r>
          </a:p>
          <a:p>
            <a:endParaRPr lang="sv-SE" baseline="0" dirty="0"/>
          </a:p>
          <a:p>
            <a:r>
              <a:rPr lang="sv-SE" baseline="0" dirty="0"/>
              <a:t>In the pension plan for </a:t>
            </a:r>
            <a:r>
              <a:rPr lang="sv-SE" baseline="0" dirty="0" err="1"/>
              <a:t>blue</a:t>
            </a:r>
            <a:r>
              <a:rPr lang="sv-SE" baseline="0" dirty="0"/>
              <a:t> </a:t>
            </a:r>
            <a:r>
              <a:rPr lang="sv-SE" baseline="0" dirty="0" err="1"/>
              <a:t>collar</a:t>
            </a:r>
            <a:r>
              <a:rPr lang="sv-SE" baseline="0" dirty="0"/>
              <a:t> </a:t>
            </a:r>
            <a:r>
              <a:rPr lang="sv-SE" baseline="0" dirty="0" err="1"/>
              <a:t>workers</a:t>
            </a:r>
            <a:r>
              <a:rPr lang="sv-SE" baseline="0" dirty="0"/>
              <a:t> in the private </a:t>
            </a:r>
            <a:r>
              <a:rPr lang="sv-SE" baseline="0" dirty="0" err="1"/>
              <a:t>sector</a:t>
            </a:r>
            <a:r>
              <a:rPr lang="sv-SE" baseline="0" dirty="0"/>
              <a:t> the </a:t>
            </a:r>
            <a:r>
              <a:rPr lang="sv-SE" baseline="0" dirty="0" err="1"/>
              <a:t>payments</a:t>
            </a:r>
            <a:r>
              <a:rPr lang="sv-SE" baseline="0" dirty="0"/>
              <a:t> starts at the age </a:t>
            </a:r>
            <a:r>
              <a:rPr lang="sv-SE" baseline="0" dirty="0" err="1"/>
              <a:t>of</a:t>
            </a:r>
            <a:r>
              <a:rPr lang="sv-SE" baseline="0" dirty="0"/>
              <a:t> 25 and </a:t>
            </a:r>
            <a:r>
              <a:rPr lang="sv-SE" baseline="0" dirty="0" err="1"/>
              <a:t>continues</a:t>
            </a:r>
            <a:r>
              <a:rPr lang="sv-SE" baseline="0" dirty="0"/>
              <a:t> to the age </a:t>
            </a:r>
            <a:r>
              <a:rPr lang="sv-SE" baseline="0" dirty="0" err="1"/>
              <a:t>of</a:t>
            </a:r>
            <a:r>
              <a:rPr lang="sv-SE" baseline="0" dirty="0"/>
              <a:t> 65, </a:t>
            </a:r>
            <a:r>
              <a:rPr lang="sv-SE" baseline="0" dirty="0" err="1"/>
              <a:t>but</a:t>
            </a:r>
            <a:r>
              <a:rPr lang="sv-SE" baseline="0" dirty="0"/>
              <a:t> for </a:t>
            </a:r>
            <a:r>
              <a:rPr lang="sv-SE" baseline="0" dirty="0" err="1"/>
              <a:t>example</a:t>
            </a:r>
            <a:r>
              <a:rPr lang="sv-SE" baseline="0" dirty="0"/>
              <a:t> in the </a:t>
            </a:r>
            <a:r>
              <a:rPr lang="sv-SE" baseline="0" dirty="0" err="1"/>
              <a:t>local</a:t>
            </a:r>
            <a:r>
              <a:rPr lang="sv-SE" baseline="0" dirty="0"/>
              <a:t> </a:t>
            </a:r>
            <a:r>
              <a:rPr lang="sv-SE" baseline="0" dirty="0" err="1"/>
              <a:t>government</a:t>
            </a:r>
            <a:r>
              <a:rPr lang="sv-SE" baseline="0" dirty="0"/>
              <a:t> pension </a:t>
            </a:r>
            <a:r>
              <a:rPr lang="sv-SE" baseline="0" dirty="0" err="1"/>
              <a:t>scheme</a:t>
            </a:r>
            <a:r>
              <a:rPr lang="sv-SE" baseline="0" dirty="0"/>
              <a:t> the premiums </a:t>
            </a:r>
            <a:r>
              <a:rPr lang="sv-SE" baseline="0" dirty="0" err="1"/>
              <a:t>are</a:t>
            </a:r>
            <a:r>
              <a:rPr lang="sv-SE" baseline="0" dirty="0"/>
              <a:t> </a:t>
            </a:r>
            <a:r>
              <a:rPr lang="sv-SE" baseline="0" dirty="0" err="1"/>
              <a:t>paid</a:t>
            </a:r>
            <a:r>
              <a:rPr lang="sv-SE" baseline="0" dirty="0"/>
              <a:t> in </a:t>
            </a:r>
            <a:r>
              <a:rPr lang="sv-SE" baseline="0" dirty="0" err="1"/>
              <a:t>without</a:t>
            </a:r>
            <a:r>
              <a:rPr lang="sv-SE" baseline="0" dirty="0"/>
              <a:t> </a:t>
            </a:r>
            <a:r>
              <a:rPr lang="sv-SE" baseline="0" dirty="0" err="1"/>
              <a:t>regards</a:t>
            </a:r>
            <a:r>
              <a:rPr lang="sv-SE" baseline="0" dirty="0"/>
              <a:t> to age. </a:t>
            </a:r>
            <a:r>
              <a:rPr lang="sv-SE" baseline="0" dirty="0" err="1"/>
              <a:t>You</a:t>
            </a:r>
            <a:r>
              <a:rPr lang="sv-SE" baseline="0" dirty="0"/>
              <a:t> </a:t>
            </a:r>
            <a:r>
              <a:rPr lang="sv-SE" baseline="0" dirty="0" err="1"/>
              <a:t>can</a:t>
            </a:r>
            <a:r>
              <a:rPr lang="sv-SE" baseline="0" dirty="0"/>
              <a:t> start </a:t>
            </a:r>
            <a:r>
              <a:rPr lang="sv-SE" baseline="0" dirty="0" err="1"/>
              <a:t>taking</a:t>
            </a:r>
            <a:r>
              <a:rPr lang="sv-SE" baseline="0" dirty="0"/>
              <a:t> </a:t>
            </a:r>
            <a:r>
              <a:rPr lang="sv-SE" baseline="0" dirty="0" err="1"/>
              <a:t>your</a:t>
            </a:r>
            <a:r>
              <a:rPr lang="sv-SE" baseline="0" dirty="0"/>
              <a:t> pension from the age </a:t>
            </a:r>
            <a:r>
              <a:rPr lang="sv-SE" baseline="0" dirty="0" err="1"/>
              <a:t>of</a:t>
            </a:r>
            <a:r>
              <a:rPr lang="sv-SE" baseline="0" dirty="0"/>
              <a:t> 55 and </a:t>
            </a:r>
            <a:r>
              <a:rPr lang="sv-SE" baseline="0" dirty="0" err="1"/>
              <a:t>you</a:t>
            </a:r>
            <a:r>
              <a:rPr lang="sv-SE" baseline="0" dirty="0"/>
              <a:t> </a:t>
            </a:r>
            <a:r>
              <a:rPr lang="sv-SE" baseline="0" dirty="0" err="1"/>
              <a:t>can</a:t>
            </a:r>
            <a:r>
              <a:rPr lang="sv-SE" baseline="0" dirty="0"/>
              <a:t> </a:t>
            </a:r>
            <a:r>
              <a:rPr lang="sv-SE" baseline="0" dirty="0" err="1"/>
              <a:t>choose</a:t>
            </a:r>
            <a:r>
              <a:rPr lang="sv-SE" baseline="0" dirty="0"/>
              <a:t> to </a:t>
            </a:r>
            <a:r>
              <a:rPr lang="sv-SE" baseline="0" dirty="0" err="1"/>
              <a:t>have</a:t>
            </a:r>
            <a:r>
              <a:rPr lang="sv-SE" baseline="0" dirty="0"/>
              <a:t> it </a:t>
            </a:r>
            <a:r>
              <a:rPr lang="sv-SE" baseline="0" dirty="0" err="1"/>
              <a:t>paid</a:t>
            </a:r>
            <a:r>
              <a:rPr lang="sv-SE" baseline="0" dirty="0"/>
              <a:t> </a:t>
            </a:r>
            <a:r>
              <a:rPr lang="sv-SE" baseline="0" dirty="0" err="1"/>
              <a:t>out</a:t>
            </a:r>
            <a:r>
              <a:rPr lang="sv-SE" baseline="0" dirty="0"/>
              <a:t> as a </a:t>
            </a:r>
            <a:r>
              <a:rPr lang="sv-SE" baseline="0" dirty="0" err="1"/>
              <a:t>temporary</a:t>
            </a:r>
            <a:r>
              <a:rPr lang="sv-SE" baseline="0" dirty="0"/>
              <a:t> or </a:t>
            </a:r>
            <a:r>
              <a:rPr lang="sv-SE" baseline="0" dirty="0" err="1"/>
              <a:t>lifelong</a:t>
            </a:r>
            <a:r>
              <a:rPr lang="sv-SE" baseline="0" dirty="0"/>
              <a:t> </a:t>
            </a:r>
            <a:r>
              <a:rPr lang="sv-SE" baseline="0" dirty="0" err="1"/>
              <a:t>annuity</a:t>
            </a:r>
            <a:r>
              <a:rPr lang="sv-SE" baseline="0" dirty="0"/>
              <a:t>.</a:t>
            </a:r>
          </a:p>
          <a:p>
            <a:endParaRPr lang="sv-SE" baseline="0" dirty="0"/>
          </a:p>
          <a:p>
            <a:r>
              <a:rPr lang="sv-SE" baseline="0" dirty="0"/>
              <a:t>The </a:t>
            </a:r>
            <a:r>
              <a:rPr lang="sv-SE" baseline="0" dirty="0" err="1"/>
              <a:t>goal</a:t>
            </a:r>
            <a:r>
              <a:rPr lang="sv-SE" baseline="0" dirty="0"/>
              <a:t> is to </a:t>
            </a:r>
            <a:r>
              <a:rPr lang="sv-SE" baseline="0" dirty="0" err="1"/>
              <a:t>have</a:t>
            </a:r>
            <a:r>
              <a:rPr lang="sv-SE" baseline="0" dirty="0"/>
              <a:t> </a:t>
            </a:r>
            <a:r>
              <a:rPr lang="sv-SE" baseline="0" dirty="0" err="1"/>
              <a:t>approximately</a:t>
            </a:r>
            <a:r>
              <a:rPr lang="sv-SE" baseline="0" dirty="0"/>
              <a:t> 10-12 </a:t>
            </a:r>
            <a:r>
              <a:rPr lang="sv-SE" baseline="0" dirty="0" err="1"/>
              <a:t>percent</a:t>
            </a:r>
            <a:r>
              <a:rPr lang="sv-SE" baseline="0" dirty="0"/>
              <a:t> </a:t>
            </a:r>
            <a:r>
              <a:rPr lang="sv-SE" baseline="0" dirty="0" err="1"/>
              <a:t>of</a:t>
            </a:r>
            <a:r>
              <a:rPr lang="sv-SE" baseline="0" dirty="0"/>
              <a:t> </a:t>
            </a:r>
            <a:r>
              <a:rPr lang="sv-SE" baseline="0" dirty="0" err="1"/>
              <a:t>your</a:t>
            </a:r>
            <a:r>
              <a:rPr lang="sv-SE" baseline="0" dirty="0"/>
              <a:t> former </a:t>
            </a:r>
            <a:r>
              <a:rPr lang="sv-SE" baseline="0" dirty="0" err="1"/>
              <a:t>income</a:t>
            </a:r>
            <a:r>
              <a:rPr lang="sv-SE" baseline="0" dirty="0"/>
              <a:t> as occupational pension.</a:t>
            </a:r>
          </a:p>
          <a:p>
            <a:endParaRPr lang="sv-SE" baseline="0" dirty="0"/>
          </a:p>
          <a:p>
            <a:r>
              <a:rPr lang="sv-SE" baseline="0" dirty="0"/>
              <a:t>A </a:t>
            </a:r>
            <a:r>
              <a:rPr lang="sv-SE" baseline="0" dirty="0" err="1"/>
              <a:t>lot</a:t>
            </a:r>
            <a:r>
              <a:rPr lang="sv-SE" baseline="0" dirty="0"/>
              <a:t> </a:t>
            </a:r>
            <a:r>
              <a:rPr lang="sv-SE" baseline="0" dirty="0" err="1"/>
              <a:t>of</a:t>
            </a:r>
            <a:r>
              <a:rPr lang="sv-SE" baseline="0" dirty="0"/>
              <a:t> </a:t>
            </a:r>
            <a:r>
              <a:rPr lang="sv-SE" baseline="0" dirty="0" err="1"/>
              <a:t>people</a:t>
            </a:r>
            <a:r>
              <a:rPr lang="sv-SE" baseline="0" dirty="0"/>
              <a:t> </a:t>
            </a:r>
            <a:r>
              <a:rPr lang="sv-SE" baseline="0" dirty="0" err="1"/>
              <a:t>have</a:t>
            </a:r>
            <a:r>
              <a:rPr lang="sv-SE" baseline="0" dirty="0"/>
              <a:t> </a:t>
            </a:r>
            <a:r>
              <a:rPr lang="sv-SE" baseline="0" dirty="0" err="1"/>
              <a:t>formerly</a:t>
            </a:r>
            <a:r>
              <a:rPr lang="sv-SE" baseline="0" dirty="0"/>
              <a:t> </a:t>
            </a:r>
            <a:r>
              <a:rPr lang="sv-SE" baseline="0" dirty="0" err="1"/>
              <a:t>made</a:t>
            </a:r>
            <a:r>
              <a:rPr lang="sv-SE" baseline="0" dirty="0"/>
              <a:t> </a:t>
            </a:r>
            <a:r>
              <a:rPr lang="sv-SE" baseline="0" dirty="0" err="1"/>
              <a:t>their</a:t>
            </a:r>
            <a:r>
              <a:rPr lang="sv-SE" baseline="0" dirty="0"/>
              <a:t> </a:t>
            </a:r>
            <a:r>
              <a:rPr lang="sv-SE" baseline="0" dirty="0" err="1"/>
              <a:t>own</a:t>
            </a:r>
            <a:r>
              <a:rPr lang="sv-SE" baseline="0" dirty="0"/>
              <a:t> </a:t>
            </a:r>
            <a:r>
              <a:rPr lang="sv-SE" baseline="0" dirty="0" err="1"/>
              <a:t>contributions</a:t>
            </a:r>
            <a:r>
              <a:rPr lang="sv-SE" baseline="0" dirty="0"/>
              <a:t> to </a:t>
            </a:r>
            <a:r>
              <a:rPr lang="sv-SE" baseline="0" dirty="0" err="1"/>
              <a:t>various</a:t>
            </a:r>
            <a:r>
              <a:rPr lang="sv-SE" baseline="0" dirty="0"/>
              <a:t> private pension </a:t>
            </a:r>
            <a:r>
              <a:rPr lang="sv-SE" baseline="0" dirty="0" err="1"/>
              <a:t>scheemes</a:t>
            </a:r>
            <a:r>
              <a:rPr lang="sv-SE" baseline="0" dirty="0"/>
              <a:t> </a:t>
            </a:r>
            <a:r>
              <a:rPr lang="sv-SE" baseline="0" dirty="0" err="1"/>
              <a:t>but</a:t>
            </a:r>
            <a:r>
              <a:rPr lang="sv-SE" baseline="0" dirty="0"/>
              <a:t> the present </a:t>
            </a:r>
            <a:r>
              <a:rPr lang="sv-SE" baseline="0" dirty="0" err="1"/>
              <a:t>government</a:t>
            </a:r>
            <a:r>
              <a:rPr lang="sv-SE" baseline="0" dirty="0"/>
              <a:t> </a:t>
            </a:r>
            <a:r>
              <a:rPr lang="sv-SE" baseline="0" dirty="0" err="1"/>
              <a:t>have</a:t>
            </a:r>
            <a:r>
              <a:rPr lang="sv-SE" baseline="0" dirty="0"/>
              <a:t> </a:t>
            </a:r>
            <a:r>
              <a:rPr lang="sv-SE" baseline="0" dirty="0" err="1"/>
              <a:t>removed</a:t>
            </a:r>
            <a:r>
              <a:rPr lang="sv-SE" baseline="0" dirty="0"/>
              <a:t> the tax </a:t>
            </a:r>
            <a:r>
              <a:rPr lang="sv-SE" baseline="0" dirty="0" err="1"/>
              <a:t>incentives</a:t>
            </a:r>
            <a:r>
              <a:rPr lang="sv-SE" baseline="0" dirty="0"/>
              <a:t> for </a:t>
            </a:r>
            <a:r>
              <a:rPr lang="sv-SE" baseline="0" dirty="0" err="1"/>
              <a:t>this</a:t>
            </a:r>
            <a:r>
              <a:rPr lang="sv-SE" baseline="0" dirty="0"/>
              <a:t> so the </a:t>
            </a:r>
            <a:r>
              <a:rPr lang="sv-SE" baseline="0" dirty="0" err="1"/>
              <a:t>number</a:t>
            </a:r>
            <a:r>
              <a:rPr lang="sv-SE" baseline="0" dirty="0"/>
              <a:t> </a:t>
            </a:r>
            <a:r>
              <a:rPr lang="sv-SE" baseline="0" dirty="0" err="1"/>
              <a:t>of</a:t>
            </a:r>
            <a:r>
              <a:rPr lang="sv-SE" baseline="0" dirty="0"/>
              <a:t> </a:t>
            </a:r>
            <a:r>
              <a:rPr lang="sv-SE" baseline="0" dirty="0" err="1"/>
              <a:t>people</a:t>
            </a:r>
            <a:r>
              <a:rPr lang="sv-SE" baseline="0" dirty="0"/>
              <a:t> </a:t>
            </a:r>
            <a:r>
              <a:rPr lang="sv-SE" baseline="0" dirty="0" err="1"/>
              <a:t>that</a:t>
            </a:r>
            <a:r>
              <a:rPr lang="sv-SE" baseline="0" dirty="0"/>
              <a:t> save in a private pension </a:t>
            </a:r>
            <a:r>
              <a:rPr lang="sv-SE" baseline="0" dirty="0" err="1"/>
              <a:t>scheeme</a:t>
            </a:r>
            <a:r>
              <a:rPr lang="sv-SE" baseline="0" dirty="0"/>
              <a:t> has </a:t>
            </a:r>
            <a:r>
              <a:rPr lang="sv-SE" baseline="0" dirty="0" err="1"/>
              <a:t>been</a:t>
            </a:r>
            <a:r>
              <a:rPr lang="sv-SE" baseline="0" dirty="0"/>
              <a:t> </a:t>
            </a:r>
            <a:r>
              <a:rPr lang="sv-SE" baseline="0" dirty="0" err="1"/>
              <a:t>reduced</a:t>
            </a:r>
            <a:r>
              <a:rPr lang="sv-SE" baseline="0" dirty="0"/>
              <a:t> </a:t>
            </a:r>
            <a:r>
              <a:rPr lang="sv-SE" baseline="0" dirty="0" err="1"/>
              <a:t>lately</a:t>
            </a:r>
            <a:r>
              <a:rPr lang="sv-SE" baseline="0" dirty="0"/>
              <a:t>.</a:t>
            </a:r>
          </a:p>
          <a:p>
            <a:endParaRPr lang="sv-SE" baseline="0" dirty="0"/>
          </a:p>
          <a:p>
            <a:endParaRPr lang="sv-SE" baseline="0" dirty="0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D1C8D9-9B8B-4027-AA89-E2BF44712983}" type="slidenum">
              <a:rPr lang="sv-SE" altLang="sv-SE" smtClean="0"/>
              <a:pPr/>
              <a:t>1</a:t>
            </a:fld>
            <a:endParaRPr lang="sv-SE" altLang="sv-SE"/>
          </a:p>
        </p:txBody>
      </p:sp>
    </p:spTree>
    <p:extLst>
      <p:ext uri="{BB962C8B-B14F-4D97-AF65-F5344CB8AC3E}">
        <p14:creationId xmlns:p14="http://schemas.microsoft.com/office/powerpoint/2010/main" val="35864064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obj" preserve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ildobjekt 6" descr="LO_Monogr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6388" y="306388"/>
            <a:ext cx="433387" cy="382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Bildobjekt 10" descr="Landsorg_i_Sverige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46938" y="4708525"/>
            <a:ext cx="1573212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format</a:t>
            </a:r>
            <a:endParaRPr lang="sv-SE" dirty="0"/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0" indent="0">
              <a:defRPr/>
            </a:lvl1pPr>
          </a:lstStyle>
          <a:p>
            <a:pPr lvl="0"/>
            <a:r>
              <a:rPr lang="sv-SE"/>
              <a:t>Redigera format för bakgrundstext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sv-SE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B8F16F38-7844-48F2-87D4-C4E3EE1C9C57}" type="slidenum">
              <a:rPr lang="en-US" altLang="sv-SE"/>
              <a:pPr/>
              <a:t>‹#›</a:t>
            </a:fld>
            <a:endParaRPr lang="en-US" altLang="sv-SE"/>
          </a:p>
        </p:txBody>
      </p:sp>
    </p:spTree>
    <p:extLst>
      <p:ext uri="{BB962C8B-B14F-4D97-AF65-F5344CB8AC3E}">
        <p14:creationId xmlns:p14="http://schemas.microsoft.com/office/powerpoint/2010/main" val="1006846748"/>
      </p:ext>
    </p:extLst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utoUpdateAnimBg="0"/>
      <p:bldP spid="3" grpId="0" build="p" autoUpdateAnimBg="0" advAuto="0"/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xAndObj" preserve="1">
  <p:cSld name="Rubrik, text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ildobjekt 6" descr="LO_Monogr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6388" y="306388"/>
            <a:ext cx="433387" cy="382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Bildobjekt 10" descr="Landsorg_i_Sverige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46938" y="4708525"/>
            <a:ext cx="1573212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1371600" y="800100"/>
            <a:ext cx="7391400" cy="800100"/>
          </a:xfrm>
        </p:spPr>
        <p:txBody>
          <a:bodyPr/>
          <a:lstStyle/>
          <a:p>
            <a:r>
              <a:rPr lang="sv-SE"/>
              <a:t>Klicka här för att ändra format</a:t>
            </a:r>
            <a:endParaRPr lang="sv-SE" dirty="0"/>
          </a:p>
        </p:txBody>
      </p:sp>
      <p:sp>
        <p:nvSpPr>
          <p:cNvPr id="3" name="Platshållare för text 2"/>
          <p:cNvSpPr>
            <a:spLocks noGrp="1"/>
          </p:cNvSpPr>
          <p:nvPr>
            <p:ph type="body" sz="half" idx="1"/>
          </p:nvPr>
        </p:nvSpPr>
        <p:spPr>
          <a:xfrm>
            <a:off x="1371600" y="1771650"/>
            <a:ext cx="3390900" cy="2686050"/>
          </a:xfrm>
        </p:spPr>
        <p:txBody>
          <a:bodyPr/>
          <a:lstStyle>
            <a:lvl1pPr marL="0" indent="0">
              <a:defRPr/>
            </a:lvl1pPr>
          </a:lstStyle>
          <a:p>
            <a:pPr lvl="0"/>
            <a:r>
              <a:rPr lang="sv-SE"/>
              <a:t>Redigera format för bakgrundstext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sv-SE" dirty="0"/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>
          <a:xfrm>
            <a:off x="4914900" y="1771650"/>
            <a:ext cx="3390900" cy="2686050"/>
          </a:xfrm>
        </p:spPr>
        <p:txBody>
          <a:bodyPr/>
          <a:lstStyle>
            <a:lvl1pPr marL="0" indent="0">
              <a:defRPr/>
            </a:lvl1pPr>
          </a:lstStyle>
          <a:p>
            <a:pPr lvl="0"/>
            <a:r>
              <a:rPr lang="sv-SE"/>
              <a:t>Redigera format för bakgrundstext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sv-SE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4F5285C7-0D12-48C9-931E-8B197F33B2E1}" type="slidenum">
              <a:rPr lang="en-US" altLang="sv-SE"/>
              <a:pPr/>
              <a:t>‹#›</a:t>
            </a:fld>
            <a:endParaRPr lang="en-US" altLang="sv-SE"/>
          </a:p>
        </p:txBody>
      </p:sp>
    </p:spTree>
    <p:extLst>
      <p:ext uri="{BB962C8B-B14F-4D97-AF65-F5344CB8AC3E}">
        <p14:creationId xmlns:p14="http://schemas.microsoft.com/office/powerpoint/2010/main" val="352486073"/>
      </p:ext>
    </p:extLst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utoUpdateAnimBg="0"/>
      <p:bldP spid="3" grpId="0" build="p" autoUpdateAnimBg="0" advAuto="0"/>
      <p:bldP spid="4" grpId="0" build="p" autoUpdateAnimBg="0" advAuto="0"/>
    </p:bld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woObj" preserve="1">
  <p:cSld name="Två innehålls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ildobjekt 6" descr="LO_Monogr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6388" y="306388"/>
            <a:ext cx="433387" cy="382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Bildobjekt 10" descr="Landsorg_i_Sverige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46938" y="4708525"/>
            <a:ext cx="1573212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format</a:t>
            </a:r>
            <a:endParaRPr lang="sv-SE" dirty="0"/>
          </a:p>
        </p:txBody>
      </p:sp>
      <p:sp>
        <p:nvSpPr>
          <p:cNvPr id="3" name="Platshållare för innehåll 2"/>
          <p:cNvSpPr>
            <a:spLocks noGrp="1"/>
          </p:cNvSpPr>
          <p:nvPr>
            <p:ph sz="half" idx="1"/>
          </p:nvPr>
        </p:nvSpPr>
        <p:spPr>
          <a:xfrm>
            <a:off x="1371600" y="1771650"/>
            <a:ext cx="3390900" cy="2686050"/>
          </a:xfrm>
        </p:spPr>
        <p:txBody>
          <a:bodyPr/>
          <a:lstStyle>
            <a:lvl1pPr marL="0" indent="0"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v-SE"/>
              <a:t>Redigera format för bakgrundstext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sv-SE" dirty="0"/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>
          <a:xfrm>
            <a:off x="4914900" y="1771650"/>
            <a:ext cx="3390900" cy="2686050"/>
          </a:xfrm>
        </p:spPr>
        <p:txBody>
          <a:bodyPr/>
          <a:lstStyle>
            <a:lvl1pPr marL="0" indent="0"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v-SE"/>
              <a:t>Redigera format för bakgrundstext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sv-SE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521BC798-F3E8-44F6-9876-A2FC76C43450}" type="slidenum">
              <a:rPr lang="en-US" altLang="sv-SE"/>
              <a:pPr/>
              <a:t>‹#›</a:t>
            </a:fld>
            <a:endParaRPr lang="en-US" altLang="sv-SE"/>
          </a:p>
        </p:txBody>
      </p:sp>
    </p:spTree>
    <p:extLst>
      <p:ext uri="{BB962C8B-B14F-4D97-AF65-F5344CB8AC3E}">
        <p14:creationId xmlns:p14="http://schemas.microsoft.com/office/powerpoint/2010/main" val="1919189522"/>
      </p:ext>
    </p:extLst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utoUpdateAnimBg="0"/>
      <p:bldP spid="3" grpId="0" build="p" autoUpdateAnimBg="0" advAuto="0"/>
      <p:bldP spid="4" grpId="0" build="p" autoUpdateAnimBg="0" advAuto="0"/>
    </p:bld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xAndChart" preserve="1">
  <p:cSld name="Rubrik, text och diagra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ildobjekt 6" descr="LO_Monogr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6388" y="306388"/>
            <a:ext cx="433387" cy="382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Bildobjekt 10" descr="Landsorg_i_Sverige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46938" y="4708525"/>
            <a:ext cx="1573212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1371600" y="800100"/>
            <a:ext cx="7391400" cy="800100"/>
          </a:xfrm>
        </p:spPr>
        <p:txBody>
          <a:bodyPr/>
          <a:lstStyle/>
          <a:p>
            <a:r>
              <a:rPr lang="sv-SE"/>
              <a:t>Klicka här för att ändra format</a:t>
            </a:r>
            <a:endParaRPr lang="sv-SE" dirty="0"/>
          </a:p>
        </p:txBody>
      </p:sp>
      <p:sp>
        <p:nvSpPr>
          <p:cNvPr id="3" name="Platshållare för text 2"/>
          <p:cNvSpPr>
            <a:spLocks noGrp="1"/>
          </p:cNvSpPr>
          <p:nvPr>
            <p:ph type="body" sz="half" idx="1"/>
          </p:nvPr>
        </p:nvSpPr>
        <p:spPr>
          <a:xfrm>
            <a:off x="1371600" y="1771650"/>
            <a:ext cx="3390900" cy="2686050"/>
          </a:xfrm>
        </p:spPr>
        <p:txBody>
          <a:bodyPr/>
          <a:lstStyle>
            <a:lvl1pPr marL="0" indent="0">
              <a:defRPr/>
            </a:lvl1pPr>
          </a:lstStyle>
          <a:p>
            <a:pPr lvl="0"/>
            <a:r>
              <a:rPr lang="sv-SE"/>
              <a:t>Redigera format för bakgrundstext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sv-SE" dirty="0"/>
          </a:p>
        </p:txBody>
      </p:sp>
      <p:sp>
        <p:nvSpPr>
          <p:cNvPr id="4" name="Platshållare för diagram 3"/>
          <p:cNvSpPr>
            <a:spLocks noGrp="1"/>
          </p:cNvSpPr>
          <p:nvPr>
            <p:ph type="chart" sz="half" idx="2"/>
          </p:nvPr>
        </p:nvSpPr>
        <p:spPr>
          <a:xfrm>
            <a:off x="4914900" y="1771650"/>
            <a:ext cx="3390900" cy="2686050"/>
          </a:xfrm>
        </p:spPr>
        <p:txBody>
          <a:bodyPr/>
          <a:lstStyle/>
          <a:p>
            <a:pPr lvl="0"/>
            <a:r>
              <a:rPr lang="sv-SE" noProof="0"/>
              <a:t>Klicka på ikonen för att lägga till ett diagram</a:t>
            </a:r>
            <a:endParaRPr lang="sv-SE" noProof="0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DDDD2C9F-A0FF-44A4-92D4-44016AAF4471}" type="slidenum">
              <a:rPr lang="en-US" altLang="sv-SE"/>
              <a:pPr/>
              <a:t>‹#›</a:t>
            </a:fld>
            <a:endParaRPr lang="en-US" altLang="sv-SE"/>
          </a:p>
        </p:txBody>
      </p:sp>
    </p:spTree>
    <p:extLst>
      <p:ext uri="{BB962C8B-B14F-4D97-AF65-F5344CB8AC3E}">
        <p14:creationId xmlns:p14="http://schemas.microsoft.com/office/powerpoint/2010/main" val="2158232075"/>
      </p:ext>
    </p:extLst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22" presetClass="entr" presetSubtype="1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utoUpdateAnimBg="0"/>
      <p:bldP spid="3" grpId="0" build="p" autoUpdateAnimBg="0" advAuto="0"/>
      <p:bldP spid="4" grpId="0" build="p" autoUpdateAnimBg="0" advAuto="0"/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Only" preserve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objekt 6" descr="LO_Monogr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6388" y="306388"/>
            <a:ext cx="433387" cy="382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Bildobjekt 10" descr="Landsorg_i_Sverige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46938" y="4708525"/>
            <a:ext cx="1573212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format</a:t>
            </a:r>
            <a:endParaRPr lang="sv-SE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814B2731-35CC-4F3A-A137-99CEE7A0FB76}" type="slidenum">
              <a:rPr lang="en-US" altLang="sv-SE"/>
              <a:pPr/>
              <a:t>‹#›</a:t>
            </a:fld>
            <a:endParaRPr lang="en-US" altLang="sv-SE"/>
          </a:p>
        </p:txBody>
      </p:sp>
    </p:spTree>
    <p:extLst>
      <p:ext uri="{BB962C8B-B14F-4D97-AF65-F5344CB8AC3E}">
        <p14:creationId xmlns:p14="http://schemas.microsoft.com/office/powerpoint/2010/main" val="3733080580"/>
      </p:ext>
    </p:extLst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utoUpdateAnimBg="0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objekt 6" descr="LO_Monogr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6388" y="306388"/>
            <a:ext cx="433387" cy="382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Bildobjekt 10" descr="Landsorg_i_Sverige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46938" y="4708525"/>
            <a:ext cx="1573212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92DAFF5F-95D1-4132-9D91-EA450968AD9C}" type="slidenum">
              <a:rPr lang="en-US" altLang="sv-SE"/>
              <a:pPr/>
              <a:t>‹#›</a:t>
            </a:fld>
            <a:endParaRPr lang="en-US" altLang="sv-SE"/>
          </a:p>
        </p:txBody>
      </p:sp>
    </p:spTree>
    <p:extLst>
      <p:ext uri="{BB962C8B-B14F-4D97-AF65-F5344CB8AC3E}">
        <p14:creationId xmlns:p14="http://schemas.microsoft.com/office/powerpoint/2010/main" val="3771044358"/>
      </p:ext>
    </p:extLst>
  </p:cSld>
  <p:clrMapOvr>
    <a:masterClrMapping/>
  </p:clrMapOvr>
  <p:transition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2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371600" y="800100"/>
            <a:ext cx="7391400" cy="800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sv-SE"/>
              <a:t>Klicka här för att ändra format på bakgrundsrubriken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371600" y="1771650"/>
            <a:ext cx="6934200" cy="268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sv-SE"/>
              <a:t>Klicka här för att ändra format på bakgrundstexten</a:t>
            </a:r>
          </a:p>
          <a:p>
            <a:pPr lvl="1"/>
            <a:r>
              <a:rPr lang="en-US" altLang="sv-SE"/>
              <a:t>Nivå två</a:t>
            </a:r>
          </a:p>
          <a:p>
            <a:pPr lvl="2"/>
            <a:r>
              <a:rPr lang="en-US" altLang="sv-SE"/>
              <a:t>Nivå tre</a:t>
            </a:r>
          </a:p>
          <a:p>
            <a:pPr lvl="3"/>
            <a:r>
              <a:rPr lang="en-US" altLang="sv-SE"/>
              <a:t>Nivå fyra</a:t>
            </a:r>
          </a:p>
          <a:p>
            <a:pPr lvl="4"/>
            <a:r>
              <a:rPr lang="en-US" altLang="sv-SE"/>
              <a:t>Nivå fem</a:t>
            </a:r>
          </a:p>
        </p:txBody>
      </p:sp>
      <p:sp>
        <p:nvSpPr>
          <p:cNvPr id="11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04800" y="4605338"/>
            <a:ext cx="9906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 b="1">
                <a:solidFill>
                  <a:schemeClr val="bg2"/>
                </a:solidFill>
                <a:latin typeface="Arial" panose="020B0604020202020204" pitchFamily="34" charset="0"/>
              </a:defRPr>
            </a:lvl1pPr>
          </a:lstStyle>
          <a:p>
            <a:fld id="{02B106E0-B897-4F5B-B5B3-B7B98553C3CD}" type="slidenum">
              <a:rPr lang="en-US" altLang="sv-SE"/>
              <a:pPr/>
              <a:t>‹#›</a:t>
            </a:fld>
            <a:endParaRPr lang="en-US" altLang="sv-SE"/>
          </a:p>
        </p:txBody>
      </p:sp>
      <p:pic>
        <p:nvPicPr>
          <p:cNvPr id="1029" name="Bildobjekt 8" descr="LO_Monogram.pn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6388" y="306388"/>
            <a:ext cx="433387" cy="382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Bildobjekt 10" descr="Landsorg_i_Sverige.eps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46938" y="4708525"/>
            <a:ext cx="1573212" cy="12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</p:sldLayoutIdLst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1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286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1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28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286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286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286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286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4" grpId="0" autoUpdateAnimBg="0"/>
      <p:bldP spid="28675" grpId="0" build="p" autoUpdateAnimBg="0" advAuto="0">
        <p:tmplLst>
          <p:tmpl lvl="1">
            <p:tnLst>
              <p:par>
                <p:cTn presetID="22" presetClass="entr" presetSubtype="1" fill="hold" nodeType="after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867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up)">
                      <p:cBhvr>
                        <p:cTn dur="500"/>
                        <p:tgtEl>
                          <p:spTgt spid="28675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22" presetClass="entr" presetSubtype="1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867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up)">
                      <p:cBhvr>
                        <p:cTn dur="500"/>
                        <p:tgtEl>
                          <p:spTgt spid="28675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22" presetClass="entr" presetSubtype="1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867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up)">
                      <p:cBhvr>
                        <p:cTn dur="500"/>
                        <p:tgtEl>
                          <p:spTgt spid="28675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22" presetClass="entr" presetSubtype="1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867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up)">
                      <p:cBhvr>
                        <p:cTn dur="500"/>
                        <p:tgtEl>
                          <p:spTgt spid="28675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22" presetClass="entr" presetSubtype="1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867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up)">
                      <p:cBhvr>
                        <p:cTn dur="500"/>
                        <p:tgtEl>
                          <p:spTgt spid="2867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1" grpId="0" autoUpdateAnimBg="0"/>
    </p:bldLst>
  </p:timing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+mj-lt"/>
          <a:ea typeface="MS PGothic" pitchFamily="34" charset="-128"/>
          <a:cs typeface="ＭＳ Ｐゴシック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pitchFamily="-65" charset="0"/>
          <a:ea typeface="MS PGothic" pitchFamily="34" charset="-128"/>
          <a:cs typeface="ＭＳ Ｐゴシック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pitchFamily="-65" charset="0"/>
          <a:ea typeface="MS PGothic" pitchFamily="34" charset="-128"/>
          <a:cs typeface="ＭＳ Ｐゴシック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pitchFamily="-65" charset="0"/>
          <a:ea typeface="MS PGothic" pitchFamily="34" charset="-128"/>
          <a:cs typeface="ＭＳ Ｐゴシック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pitchFamily="-65" charset="0"/>
          <a:ea typeface="MS PGothic" pitchFamily="34" charset="-128"/>
          <a:cs typeface="ＭＳ Ｐゴシック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pitchFamily="-65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pitchFamily="-65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pitchFamily="-65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pitchFamily="-65" charset="0"/>
        </a:defRPr>
      </a:lvl9pPr>
    </p:titleStyle>
    <p:bodyStyle>
      <a:lvl1pPr marL="342900" indent="-342900" algn="l" rtl="0" eaLnBrk="1" fontAlgn="base" hangingPunct="1">
        <a:spcBef>
          <a:spcPct val="0"/>
        </a:spcBef>
        <a:spcAft>
          <a:spcPct val="50000"/>
        </a:spcAft>
        <a:buClr>
          <a:srgbClr val="EF1008"/>
        </a:buClr>
        <a:buSzPct val="120000"/>
        <a:defRPr sz="1600">
          <a:solidFill>
            <a:schemeClr val="tx1"/>
          </a:solidFill>
          <a:latin typeface="+mn-lt"/>
          <a:ea typeface="MS PGothic" pitchFamily="34" charset="-128"/>
          <a:cs typeface="ＭＳ Ｐゴシック" charset="0"/>
        </a:defRPr>
      </a:lvl1pPr>
      <a:lvl2pPr marL="377825" indent="-185738" algn="l" rtl="0" eaLnBrk="1" fontAlgn="base" hangingPunct="1">
        <a:spcBef>
          <a:spcPct val="0"/>
        </a:spcBef>
        <a:spcAft>
          <a:spcPct val="50000"/>
        </a:spcAft>
        <a:buClr>
          <a:schemeClr val="accent1"/>
        </a:buClr>
        <a:buSzPct val="120000"/>
        <a:buBlip>
          <a:blip r:embed="rId10"/>
        </a:buBlip>
        <a:defRPr sz="1600">
          <a:solidFill>
            <a:schemeClr val="tx1"/>
          </a:solidFill>
          <a:latin typeface="+mn-lt"/>
          <a:ea typeface="MS PGothic" pitchFamily="34" charset="-128"/>
          <a:cs typeface="ＭＳ Ｐゴシック" charset="0"/>
        </a:defRPr>
      </a:lvl2pPr>
      <a:lvl3pPr marL="763588" indent="-192088" algn="l" rtl="0" eaLnBrk="1" fontAlgn="base" hangingPunct="1">
        <a:spcBef>
          <a:spcPct val="0"/>
        </a:spcBef>
        <a:spcAft>
          <a:spcPct val="50000"/>
        </a:spcAft>
        <a:buClr>
          <a:srgbClr val="EF1008"/>
        </a:buClr>
        <a:buSzPct val="120000"/>
        <a:buBlip>
          <a:blip r:embed="rId10"/>
        </a:buBlip>
        <a:defRPr sz="1600">
          <a:solidFill>
            <a:schemeClr val="tx1"/>
          </a:solidFill>
          <a:latin typeface="+mn-lt"/>
          <a:ea typeface="MS PGothic" pitchFamily="34" charset="-128"/>
          <a:cs typeface="ＭＳ Ｐゴシック" charset="0"/>
        </a:defRPr>
      </a:lvl3pPr>
      <a:lvl4pPr marL="1141413" indent="-185738" algn="l" rtl="0" eaLnBrk="1" fontAlgn="base" hangingPunct="1">
        <a:spcBef>
          <a:spcPct val="0"/>
        </a:spcBef>
        <a:spcAft>
          <a:spcPct val="50000"/>
        </a:spcAft>
        <a:buClr>
          <a:srgbClr val="EF1008"/>
        </a:buClr>
        <a:buSzPct val="120000"/>
        <a:buBlip>
          <a:blip r:embed="rId10"/>
        </a:buBlip>
        <a:defRPr sz="1600">
          <a:solidFill>
            <a:schemeClr val="tx1"/>
          </a:solidFill>
          <a:latin typeface="+mn-lt"/>
          <a:ea typeface="MS PGothic" pitchFamily="34" charset="-128"/>
          <a:cs typeface="ＭＳ Ｐゴシック" charset="0"/>
        </a:defRPr>
      </a:lvl4pPr>
      <a:lvl5pPr marL="1527175" indent="-193675" algn="l" rtl="0" eaLnBrk="1" fontAlgn="base" hangingPunct="1">
        <a:spcBef>
          <a:spcPct val="0"/>
        </a:spcBef>
        <a:spcAft>
          <a:spcPct val="50000"/>
        </a:spcAft>
        <a:buClr>
          <a:srgbClr val="EF1008"/>
        </a:buClr>
        <a:buSzPct val="120000"/>
        <a:buBlip>
          <a:blip r:embed="rId10"/>
        </a:buBlip>
        <a:defRPr sz="1600">
          <a:solidFill>
            <a:schemeClr val="tx1"/>
          </a:solidFill>
          <a:latin typeface="+mn-lt"/>
          <a:ea typeface="MS PGothic" pitchFamily="34" charset="-128"/>
          <a:cs typeface="ＭＳ Ｐゴシック" charset="0"/>
        </a:defRPr>
      </a:lvl5pPr>
      <a:lvl6pPr marL="1984375" indent="-193675" algn="l" rtl="0" eaLnBrk="1" fontAlgn="base" hangingPunct="1">
        <a:spcBef>
          <a:spcPct val="0"/>
        </a:spcBef>
        <a:spcAft>
          <a:spcPct val="50000"/>
        </a:spcAft>
        <a:buClr>
          <a:srgbClr val="EF1008"/>
        </a:buClr>
        <a:buSzPct val="120000"/>
        <a:buBlip>
          <a:blip r:embed="rId10"/>
        </a:buBlip>
        <a:defRPr sz="1600">
          <a:solidFill>
            <a:schemeClr val="tx1"/>
          </a:solidFill>
          <a:latin typeface="+mn-lt"/>
          <a:ea typeface="ＭＳ Ｐゴシック" pitchFamily="-65" charset="-128"/>
        </a:defRPr>
      </a:lvl6pPr>
      <a:lvl7pPr marL="2441575" indent="-193675" algn="l" rtl="0" eaLnBrk="1" fontAlgn="base" hangingPunct="1">
        <a:spcBef>
          <a:spcPct val="0"/>
        </a:spcBef>
        <a:spcAft>
          <a:spcPct val="50000"/>
        </a:spcAft>
        <a:buClr>
          <a:srgbClr val="EF1008"/>
        </a:buClr>
        <a:buSzPct val="120000"/>
        <a:buBlip>
          <a:blip r:embed="rId10"/>
        </a:buBlip>
        <a:defRPr sz="1600">
          <a:solidFill>
            <a:schemeClr val="tx1"/>
          </a:solidFill>
          <a:latin typeface="+mn-lt"/>
          <a:ea typeface="ＭＳ Ｐゴシック" pitchFamily="-65" charset="-128"/>
        </a:defRPr>
      </a:lvl7pPr>
      <a:lvl8pPr marL="2898775" indent="-193675" algn="l" rtl="0" eaLnBrk="1" fontAlgn="base" hangingPunct="1">
        <a:spcBef>
          <a:spcPct val="0"/>
        </a:spcBef>
        <a:spcAft>
          <a:spcPct val="50000"/>
        </a:spcAft>
        <a:buClr>
          <a:srgbClr val="EF1008"/>
        </a:buClr>
        <a:buSzPct val="120000"/>
        <a:buBlip>
          <a:blip r:embed="rId10"/>
        </a:buBlip>
        <a:defRPr sz="1600">
          <a:solidFill>
            <a:schemeClr val="tx1"/>
          </a:solidFill>
          <a:latin typeface="+mn-lt"/>
          <a:ea typeface="ＭＳ Ｐゴシック" pitchFamily="-65" charset="-128"/>
        </a:defRPr>
      </a:lvl8pPr>
      <a:lvl9pPr marL="3355975" indent="-193675" algn="l" rtl="0" eaLnBrk="1" fontAlgn="base" hangingPunct="1">
        <a:spcBef>
          <a:spcPct val="0"/>
        </a:spcBef>
        <a:spcAft>
          <a:spcPct val="50000"/>
        </a:spcAft>
        <a:buClr>
          <a:srgbClr val="EF1008"/>
        </a:buClr>
        <a:buSzPct val="120000"/>
        <a:buBlip>
          <a:blip r:embed="rId10"/>
        </a:buBlip>
        <a:defRPr sz="1600">
          <a:solidFill>
            <a:schemeClr val="tx1"/>
          </a:solidFill>
          <a:latin typeface="+mn-lt"/>
          <a:ea typeface="ＭＳ Ｐゴシック" pitchFamily="-65" charset="-128"/>
        </a:defRPr>
      </a:lvl9pPr>
    </p:bodyStyle>
    <p:otherStyle>
      <a:defPPr>
        <a:defRPr lang="sv-S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Rubrik 1"/>
          <p:cNvSpPr>
            <a:spLocks noGrp="1"/>
          </p:cNvSpPr>
          <p:nvPr>
            <p:ph type="title"/>
          </p:nvPr>
        </p:nvSpPr>
        <p:spPr>
          <a:xfrm>
            <a:off x="1371600" y="267494"/>
            <a:ext cx="7391400" cy="792088"/>
          </a:xfrm>
        </p:spPr>
        <p:txBody>
          <a:bodyPr/>
          <a:lstStyle/>
          <a:p>
            <a:r>
              <a:rPr lang="sv-SE" altLang="sv-SE" sz="2800" dirty="0"/>
              <a:t>The Swedish pension pyramid</a:t>
            </a:r>
          </a:p>
        </p:txBody>
      </p:sp>
      <p:pic>
        <p:nvPicPr>
          <p:cNvPr id="1026" name="Picture 2" descr="Bildresultat för pensionspyramiden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371600" y="1491630"/>
            <a:ext cx="2520280" cy="2520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Platshållare för innehåll 2"/>
          <p:cNvSpPr>
            <a:spLocks noGrp="1"/>
          </p:cNvSpPr>
          <p:nvPr>
            <p:ph sz="half" idx="2"/>
          </p:nvPr>
        </p:nvSpPr>
        <p:spPr>
          <a:xfrm>
            <a:off x="1187624" y="1347614"/>
            <a:ext cx="7118176" cy="3110086"/>
          </a:xfrm>
        </p:spPr>
        <p:txBody>
          <a:bodyPr/>
          <a:lstStyle/>
          <a:p>
            <a:r>
              <a:rPr lang="sv-SE" dirty="0"/>
              <a:t>			</a:t>
            </a:r>
          </a:p>
          <a:p>
            <a:r>
              <a:rPr lang="sv-SE" dirty="0"/>
              <a:t>				</a:t>
            </a:r>
            <a:r>
              <a:rPr lang="sv-SE" dirty="0">
                <a:solidFill>
                  <a:schemeClr val="accent6"/>
                </a:solidFill>
              </a:rPr>
              <a:t>Private pension</a:t>
            </a:r>
          </a:p>
          <a:p>
            <a:endParaRPr lang="sv-SE" dirty="0"/>
          </a:p>
          <a:p>
            <a:r>
              <a:rPr lang="sv-SE" dirty="0"/>
              <a:t>				</a:t>
            </a:r>
            <a:r>
              <a:rPr lang="sv-SE" dirty="0">
                <a:solidFill>
                  <a:srgbClr val="0070C0"/>
                </a:solidFill>
              </a:rPr>
              <a:t>Occupational pension</a:t>
            </a:r>
          </a:p>
          <a:p>
            <a:r>
              <a:rPr lang="sv-SE" dirty="0"/>
              <a:t>											</a:t>
            </a:r>
            <a:r>
              <a:rPr lang="sv-SE" dirty="0">
                <a:solidFill>
                  <a:schemeClr val="accent4">
                    <a:lumMod val="75000"/>
                  </a:schemeClr>
                </a:solidFill>
              </a:rPr>
              <a:t>Income pension </a:t>
            </a:r>
            <a:r>
              <a:rPr lang="sv-SE" dirty="0"/>
              <a:t>	Public pension				</a:t>
            </a:r>
            <a:r>
              <a:rPr lang="sv-SE" dirty="0">
                <a:solidFill>
                  <a:srgbClr val="FFC000"/>
                </a:solidFill>
              </a:rPr>
              <a:t>Premium pension</a:t>
            </a:r>
          </a:p>
          <a:p>
            <a:endParaRPr lang="sv-SE" dirty="0">
              <a:solidFill>
                <a:srgbClr val="FFC000"/>
              </a:solidFill>
            </a:endParaRPr>
          </a:p>
          <a:p>
            <a:r>
              <a:rPr lang="sv-SE" dirty="0">
                <a:solidFill>
                  <a:srgbClr val="FFC000"/>
                </a:solidFill>
              </a:rPr>
              <a:t>       </a:t>
            </a:r>
          </a:p>
          <a:p>
            <a:r>
              <a:rPr lang="sv-SE" dirty="0"/>
              <a:t>				</a:t>
            </a:r>
          </a:p>
          <a:p>
            <a:r>
              <a:rPr lang="sv-SE" dirty="0"/>
              <a:t>			</a:t>
            </a:r>
          </a:p>
        </p:txBody>
      </p:sp>
      <p:sp>
        <p:nvSpPr>
          <p:cNvPr id="12291" name="Platshållare för bildnumm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anose="02020603050405020304" pitchFamily="18" charset="0"/>
                <a:ea typeface="MS PGothic" panose="020B0600070205080204" pitchFamily="34" charset="-128"/>
              </a:defRPr>
            </a:lvl9pPr>
          </a:lstStyle>
          <a:p>
            <a:fld id="{C88DA8C3-F498-46C6-A64C-E9598AE2236D}" type="slidenum">
              <a:rPr lang="en-US" altLang="sv-SE" sz="1200">
                <a:solidFill>
                  <a:schemeClr val="bg2"/>
                </a:solidFill>
                <a:latin typeface="Arial" panose="020B0604020202020204" pitchFamily="34" charset="0"/>
              </a:rPr>
              <a:pPr/>
              <a:t>1</a:t>
            </a:fld>
            <a:endParaRPr lang="en-US" altLang="sv-SE" sz="1200">
              <a:latin typeface="Arial" panose="020B0604020202020204" pitchFamily="34" charset="0"/>
            </a:endParaRPr>
          </a:p>
        </p:txBody>
      </p:sp>
      <p:sp>
        <p:nvSpPr>
          <p:cNvPr id="4" name="Pil: höger 3"/>
          <p:cNvSpPr/>
          <p:nvPr/>
        </p:nvSpPr>
        <p:spPr bwMode="auto">
          <a:xfrm>
            <a:off x="3203848" y="1851670"/>
            <a:ext cx="1584176" cy="144016"/>
          </a:xfrm>
          <a:prstGeom prst="rightArrow">
            <a:avLst/>
          </a:prstGeom>
          <a:solidFill>
            <a:schemeClr val="accent6">
              <a:lumMod val="60000"/>
              <a:lumOff val="4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sv-SE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pitchFamily="-65" charset="0"/>
            </a:endParaRPr>
          </a:p>
        </p:txBody>
      </p:sp>
      <p:sp>
        <p:nvSpPr>
          <p:cNvPr id="6" name="Pil: höger 5"/>
          <p:cNvSpPr/>
          <p:nvPr/>
        </p:nvSpPr>
        <p:spPr bwMode="auto">
          <a:xfrm>
            <a:off x="3491880" y="2571750"/>
            <a:ext cx="1254832" cy="144016"/>
          </a:xfrm>
          <a:prstGeom prst="rightArrow">
            <a:avLst/>
          </a:prstGeom>
          <a:solidFill>
            <a:srgbClr val="0070C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sv-SE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pitchFamily="-65" charset="0"/>
            </a:endParaRPr>
          </a:p>
        </p:txBody>
      </p:sp>
      <p:sp>
        <p:nvSpPr>
          <p:cNvPr id="9" name="Pil: höger 8"/>
          <p:cNvSpPr/>
          <p:nvPr/>
        </p:nvSpPr>
        <p:spPr bwMode="auto">
          <a:xfrm>
            <a:off x="3997347" y="3442717"/>
            <a:ext cx="750776" cy="144016"/>
          </a:xfrm>
          <a:prstGeom prst="rightArrow">
            <a:avLst/>
          </a:prstGeom>
          <a:solidFill>
            <a:srgbClr val="FFC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sv-SE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pitchFamily="-65" charset="0"/>
            </a:endParaRPr>
          </a:p>
        </p:txBody>
      </p:sp>
      <p:sp>
        <p:nvSpPr>
          <p:cNvPr id="10" name="Pil: höger 9"/>
          <p:cNvSpPr/>
          <p:nvPr/>
        </p:nvSpPr>
        <p:spPr bwMode="auto">
          <a:xfrm>
            <a:off x="3998052" y="3162684"/>
            <a:ext cx="749365" cy="144016"/>
          </a:xfrm>
          <a:prstGeom prst="rightArrow">
            <a:avLst/>
          </a:prstGeom>
          <a:solidFill>
            <a:schemeClr val="accent4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sv-SE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pitchFamily="-65" charset="0"/>
            </a:endParaRPr>
          </a:p>
        </p:txBody>
      </p:sp>
      <p:sp>
        <p:nvSpPr>
          <p:cNvPr id="14" name="Höger klammerparentes 13"/>
          <p:cNvSpPr/>
          <p:nvPr/>
        </p:nvSpPr>
        <p:spPr bwMode="auto">
          <a:xfrm>
            <a:off x="6588224" y="3075806"/>
            <a:ext cx="72008" cy="510927"/>
          </a:xfrm>
          <a:prstGeom prst="rightBrac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sv-SE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pitchFamily="-65" charset="0"/>
            </a:endParaRPr>
          </a:p>
        </p:txBody>
      </p:sp>
    </p:spTree>
  </p:cSld>
  <p:clrMapOvr>
    <a:masterClrMapping/>
  </p:clrMapOvr>
  <p:transition>
    <p:wipe dir="d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1357064" y="267494"/>
            <a:ext cx="7391400" cy="720080"/>
          </a:xfrm>
        </p:spPr>
        <p:txBody>
          <a:bodyPr/>
          <a:lstStyle/>
          <a:p>
            <a:r>
              <a:rPr lang="sv-SE" sz="2800" dirty="0"/>
              <a:t>The Swedish pension system</a:t>
            </a:r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>
          <a:xfrm>
            <a:off x="1371600" y="1275606"/>
            <a:ext cx="6934200" cy="3182094"/>
          </a:xfrm>
        </p:spPr>
        <p:txBody>
          <a:bodyPr/>
          <a:lstStyle/>
          <a:p>
            <a:r>
              <a:rPr lang="en-US" dirty="0"/>
              <a:t>The most important changes/improvements in the public pension:</a:t>
            </a:r>
          </a:p>
          <a:p>
            <a:endParaRPr lang="en-US" dirty="0"/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dirty="0"/>
              <a:t>Make the employers more responsible for working conditions and continuous education at work.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dirty="0"/>
              <a:t>It must be easier for people with arduous work to receive early retirement.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dirty="0"/>
              <a:t>Consider an increased premium to the public pension.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dirty="0"/>
              <a:t>Reduce the number of selectable funds in the premium pension.</a:t>
            </a:r>
          </a:p>
          <a:p>
            <a:endParaRPr lang="en-US" dirty="0"/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sv-SE" dirty="0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F16F38-7844-48F2-87D4-C4E3EE1C9C57}" type="slidenum">
              <a:rPr lang="en-US" altLang="sv-SE" smtClean="0"/>
              <a:pPr/>
              <a:t>2</a:t>
            </a:fld>
            <a:endParaRPr lang="en-US" altLang="sv-SE"/>
          </a:p>
        </p:txBody>
      </p:sp>
    </p:spTree>
    <p:extLst>
      <p:ext uri="{BB962C8B-B14F-4D97-AF65-F5344CB8AC3E}">
        <p14:creationId xmlns:p14="http://schemas.microsoft.com/office/powerpoint/2010/main" val="3661658439"/>
      </p:ext>
    </p:extLst>
  </p:cSld>
  <p:clrMapOvr>
    <a:masterClrMapping/>
  </p:clrMapOvr>
  <p:transition>
    <p:wipe dir="d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1371600" y="339502"/>
            <a:ext cx="7391400" cy="720080"/>
          </a:xfrm>
        </p:spPr>
        <p:txBody>
          <a:bodyPr/>
          <a:lstStyle/>
          <a:p>
            <a:r>
              <a:rPr lang="sv-SE" sz="2800" dirty="0"/>
              <a:t>The Swedish pension system</a:t>
            </a:r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>
          <a:xfrm>
            <a:off x="1295400" y="1351236"/>
            <a:ext cx="6934200" cy="3254102"/>
          </a:xfrm>
        </p:spPr>
        <p:txBody>
          <a:bodyPr/>
          <a:lstStyle/>
          <a:p>
            <a:r>
              <a:rPr lang="en-US" dirty="0"/>
              <a:t>The most important changes/improvements in the occupational pension:</a:t>
            </a:r>
          </a:p>
          <a:p>
            <a:endParaRPr lang="en-US" dirty="0"/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dirty="0"/>
              <a:t>The total income should be pensionable income, regardless of age.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dirty="0"/>
              <a:t>Change tax rules in order to make it possible to move capital from one fund to another.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dirty="0"/>
              <a:t>Consider an increased premium to the occupational pension if necessary. 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dirty="0"/>
              <a:t>Secure as low fees as possible in the selectable funds in order to have higher pensions, in particular the default fund.</a:t>
            </a:r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F16F38-7844-48F2-87D4-C4E3EE1C9C57}" type="slidenum">
              <a:rPr lang="en-US" altLang="sv-SE" smtClean="0"/>
              <a:pPr/>
              <a:t>3</a:t>
            </a:fld>
            <a:endParaRPr lang="en-US" altLang="sv-SE"/>
          </a:p>
        </p:txBody>
      </p:sp>
    </p:spTree>
    <p:extLst>
      <p:ext uri="{BB962C8B-B14F-4D97-AF65-F5344CB8AC3E}">
        <p14:creationId xmlns:p14="http://schemas.microsoft.com/office/powerpoint/2010/main" val="2070780814"/>
      </p:ext>
    </p:extLst>
  </p:cSld>
  <p:clrMapOvr>
    <a:masterClrMapping/>
  </p:clrMapOvr>
  <p:transition>
    <p:wipe dir="d"/>
  </p:transition>
</p:sld>
</file>

<file path=ppt/theme/theme1.xml><?xml version="1.0" encoding="utf-8"?>
<a:theme xmlns:a="http://schemas.openxmlformats.org/drawingml/2006/main" name="Tom presentation">
  <a:themeElements>
    <a:clrScheme name="LO 4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DF100F"/>
      </a:accent1>
      <a:accent2>
        <a:srgbClr val="F6DA36"/>
      </a:accent2>
      <a:accent3>
        <a:srgbClr val="897A7A"/>
      </a:accent3>
      <a:accent4>
        <a:srgbClr val="E16E0F"/>
      </a:accent4>
      <a:accent5>
        <a:srgbClr val="5A939F"/>
      </a:accent5>
      <a:accent6>
        <a:srgbClr val="999C1D"/>
      </a:accent6>
      <a:hlink>
        <a:srgbClr val="000000"/>
      </a:hlink>
      <a:folHlink>
        <a:srgbClr val="4B4B4B"/>
      </a:folHlink>
    </a:clrScheme>
    <a:fontScheme name="Office - klassiskt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sv-SE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pitchFamily="-65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sv-SE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pitchFamily="-65" charset="0"/>
          </a:defRPr>
        </a:defPPr>
      </a:lstStyle>
    </a:lnDef>
  </a:objectDefaults>
  <a:extraClrSchemeLst>
    <a:extraClrScheme>
      <a:clrScheme name="Tom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om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om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om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om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om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om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om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om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om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om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om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-t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LO_sve_16_9</Template>
  <TotalTime>273</TotalTime>
  <Words>776</Words>
  <Application>Microsoft Office PowerPoint</Application>
  <PresentationFormat>Bildspel på skärmen (16:9)</PresentationFormat>
  <Paragraphs>49</Paragraphs>
  <Slides>3</Slides>
  <Notes>1</Notes>
  <HiddenSlides>0</HiddenSlides>
  <MMClips>0</MMClips>
  <ScaleCrop>false</ScaleCrop>
  <HeadingPairs>
    <vt:vector size="6" baseType="variant">
      <vt:variant>
        <vt:lpstr>Använt teckensnitt</vt:lpstr>
      </vt:variant>
      <vt:variant>
        <vt:i4>5</vt:i4>
      </vt:variant>
      <vt:variant>
        <vt:lpstr>Tema</vt:lpstr>
      </vt:variant>
      <vt:variant>
        <vt:i4>1</vt:i4>
      </vt:variant>
      <vt:variant>
        <vt:lpstr>Bildrubriker</vt:lpstr>
      </vt:variant>
      <vt:variant>
        <vt:i4>3</vt:i4>
      </vt:variant>
    </vt:vector>
  </HeadingPairs>
  <TitlesOfParts>
    <vt:vector size="9" baseType="lpstr">
      <vt:lpstr>MS PGothic</vt:lpstr>
      <vt:lpstr>MS PGothic</vt:lpstr>
      <vt:lpstr>Arial</vt:lpstr>
      <vt:lpstr>Times</vt:lpstr>
      <vt:lpstr>Wingdings</vt:lpstr>
      <vt:lpstr>Tom presentation</vt:lpstr>
      <vt:lpstr>The Swedish pension pyramid</vt:lpstr>
      <vt:lpstr>The Swedish pension system</vt:lpstr>
      <vt:lpstr>The Swedish pension system</vt:lpstr>
    </vt:vector>
  </TitlesOfParts>
  <Manager>Peter Forsström</Manager>
  <Company>Landsorganisationen i Sverige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Retroaktivt tecknade KA</dc:title>
  <dc:subject>Mall i 16:9-format</dc:subject>
  <dc:creator>Renée Andersson</dc:creator>
  <cp:keywords/>
  <dc:description/>
  <cp:lastModifiedBy>Renée Andersson</cp:lastModifiedBy>
  <cp:revision>22</cp:revision>
  <cp:lastPrinted>2016-11-23T10:44:08Z</cp:lastPrinted>
  <dcterms:created xsi:type="dcterms:W3CDTF">2016-11-23T09:59:59Z</dcterms:created>
  <dcterms:modified xsi:type="dcterms:W3CDTF">2017-10-10T07:02:06Z</dcterms:modified>
  <cp:category/>
</cp:coreProperties>
</file>