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sk-S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1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lIns="0" tIns="0" rIns="0" bIns="0"/>
          <a:lstStyle/>
          <a:p>
            <a:pPr marL="0" marR="0" indent="0"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 lang="sk-SK" sz="2160" b="1" i="0" u="none" strike="noStrike" kern="1200" baseline="0">
                <a:solidFill>
                  <a:srgbClr val="000000"/>
                </a:solidFill>
                <a:latin typeface="Calibri"/>
              </a:defRPr>
            </a:pPr>
            <a:r>
              <a:rPr lang="sk-SK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  <a:ea typeface="+mn-ea"/>
                <a:cs typeface="+mn-cs"/>
              </a:rPr>
              <a:t>Použitie prostriedkov základného fondu úrazového poistenia 2013</a:t>
            </a:r>
          </a:p>
        </c:rich>
      </c:tx>
      <c:overlay val="0"/>
      <c:spPr>
        <a:noFill/>
        <a:ln>
          <a:noFill/>
        </a:ln>
      </c:spPr>
    </c:title>
    <c:autoTitleDeleted val="0"/>
    <c:view3D>
      <c:rotX val="27"/>
      <c:rotY val="0"/>
      <c:rAngAx val="0"/>
      <c:perspective val="30"/>
    </c:view3D>
    <c:floor>
      <c:thickness val="0"/>
      <c:spPr>
        <a:noFill/>
        <a:ln w="9528">
          <a:solidFill>
            <a:srgbClr val="868686"/>
          </a:solidFill>
          <a:prstDash val="solid"/>
          <a:round/>
        </a:ln>
      </c:spPr>
    </c:floor>
    <c:sideWall>
      <c:thickness val="0"/>
      <c:spPr>
        <a:noFill/>
        <a:ln>
          <a:noFill/>
        </a:ln>
      </c:spPr>
    </c:sideWall>
    <c:backWall>
      <c:thickness val="0"/>
      <c:spPr>
        <a:noFill/>
        <a:ln>
          <a:noFill/>
        </a:ln>
      </c:spPr>
    </c:backWall>
    <c:plotArea>
      <c:layout>
        <c:manualLayout>
          <c:xMode val="edge"/>
          <c:yMode val="edge"/>
          <c:x val="0"/>
          <c:y val="0.36509076595452972"/>
          <c:w val="1"/>
          <c:h val="0.53229295433286083"/>
        </c:manualLayout>
      </c:layout>
      <c:pie3DChart>
        <c:varyColors val="1"/>
        <c:ser>
          <c:idx val="0"/>
          <c:order val="0"/>
          <c:tx>
            <c:v>Rady1</c:v>
          </c:tx>
          <c:explosion val="25"/>
          <c:dPt>
            <c:idx val="0"/>
            <c:bubble3D val="0"/>
            <c:spPr>
              <a:solidFill>
                <a:srgbClr val="4F81BD"/>
              </a:solidFill>
              <a:ln>
                <a:noFill/>
              </a:ln>
            </c:spPr>
          </c:dPt>
          <c:dPt>
            <c:idx val="1"/>
            <c:bubble3D val="0"/>
            <c:spPr>
              <a:solidFill>
                <a:srgbClr val="C0504D"/>
              </a:solidFill>
              <a:ln>
                <a:noFill/>
              </a:ln>
            </c:spPr>
          </c:dPt>
          <c:dPt>
            <c:idx val="2"/>
            <c:bubble3D val="0"/>
            <c:spPr>
              <a:solidFill>
                <a:srgbClr val="9BBB59"/>
              </a:solidFill>
              <a:ln>
                <a:noFill/>
              </a:ln>
            </c:spPr>
          </c:dPt>
          <c:dLbls>
            <c:spPr>
              <a:noFill/>
              <a:ln>
                <a:noFill/>
              </a:ln>
              <a:effectLst/>
            </c:spPr>
            <c:txPr>
              <a:bodyPr lIns="0" tIns="0" rIns="0" bIns="0"/>
              <a:lstStyle/>
              <a:p>
                <a:pPr marL="0" marR="0" indent="0"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tabLst/>
                  <a:defRPr lang="sk-SK" sz="1800" b="0" i="0" u="none" strike="noStrike" kern="1200" baseline="0">
                    <a:solidFill>
                      <a:srgbClr val="000000"/>
                    </a:solidFill>
                    <a:latin typeface="Calibri"/>
                  </a:defRPr>
                </a:pPr>
                <a:endParaRPr lang="sk-SK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</c:ext>
            </c:extLst>
          </c:dLbls>
          <c:cat>
            <c:strLit>
              <c:ptCount val="3"/>
              <c:pt idx="0">
                <c:v>1</c:v>
              </c:pt>
              <c:pt idx="1">
                <c:v>2</c:v>
              </c:pt>
              <c:pt idx="2">
                <c:v>3</c:v>
              </c:pt>
            </c:strLit>
          </c:cat>
          <c:val>
            <c:numLit>
              <c:formatCode>General</c:formatCode>
              <c:ptCount val="3"/>
              <c:pt idx="0">
                <c:v>44.28</c:v>
              </c:pt>
              <c:pt idx="1">
                <c:v>17.86</c:v>
              </c:pt>
              <c:pt idx="2">
                <c:v>93.000000000000014</c:v>
              </c:pt>
            </c:numLit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 lIns="0" tIns="0" rIns="0" bIns="0"/>
    <a:lstStyle/>
    <a:p>
      <a:pPr marL="0" marR="0" indent="0" defTabSz="914400" fontAlgn="auto" hangingPunct="1">
        <a:lnSpc>
          <a:spcPct val="100000"/>
        </a:lnSpc>
        <a:spcBef>
          <a:spcPts val="0"/>
        </a:spcBef>
        <a:spcAft>
          <a:spcPts val="0"/>
        </a:spcAft>
        <a:tabLst/>
        <a:defRPr lang="en-US" sz="1800" b="0" i="0" u="none" strike="noStrike" kern="1200" baseline="0">
          <a:solidFill>
            <a:srgbClr val="000000"/>
          </a:solidFill>
          <a:latin typeface="Calibri"/>
        </a:defRPr>
      </a:pPr>
      <a:endParaRPr lang="sk-SK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556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114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3269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144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99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96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81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70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0413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51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91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432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4523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3579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902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99F14-69B4-41CF-B158-1197DE3721C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533CEC-27CB-4240-910A-3FA572F372C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14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9AF2A6-75B0-44D7-B4B9-0CE7CA387C8D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06FC8-E320-443E-8355-7A853A8BAC0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3995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79657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8152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97052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70413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651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1D1CD-5E22-40E5-8788-4C700676CC46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39C9-6033-4F13-B187-242549BF2C4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32873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391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4523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AFB694-C190-476D-A1AE-E04CF2C65972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1CD674-C38A-4501-A935-D36C32927CA9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6357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F6AE0-AA1B-4FE8-B5BA-D25BBDF4C958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F455EC-A514-44C7-8952-DC130D1D97E7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890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D165C-9B42-4589-A6FB-2A7F62E37C97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F9F26E-3485-408E-B00C-498EDA0B5FD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905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5823F2-B48D-46F5-A11C-23644519D623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1695DD-CE5D-4F08-9852-6B5EDA4EF2F8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8974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53DEE-A4D6-468A-9B78-9876753510B9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C21214-E217-4421-B08B-02841F7F0A33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14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A2949-4F9C-4CC1-9423-73EB92FA01C4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DA5C0-3C22-4F13-9313-4F0EB2C1252C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843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5ED0F-6D7C-44BE-BEC9-C1CFEABBE45E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6FA543-1DE1-41BE-BD96-FDCF96E289C6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7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dirty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F5667F-2D87-4D01-AB7D-1668304ECD75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0325D-32BF-4193-963D-02DAEDEE3781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1402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6214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8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nadpisu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Zástupný symbol textu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7CC298B-3C55-442F-904E-CDBE8111C3AB}" type="datetimeFigureOut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10. 10. 2017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33E5F06-8913-4B54-9138-45AE85E68A3B}" type="slidenum">
              <a:rPr lang="sk-SK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sk-SK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28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07966" y="548680"/>
            <a:ext cx="4224474" cy="288032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chemeClr val="accent6">
                    <a:lumMod val="75000"/>
                  </a:schemeClr>
                </a:solidFill>
              </a:rPr>
              <a:t>Financovanie prevencie pracovných úrazov         a chorôb z povolania prostredníctvom úrazového poistenia</a:t>
            </a:r>
          </a:p>
        </p:txBody>
      </p:sp>
      <p:sp>
        <p:nvSpPr>
          <p:cNvPr id="8196" name="BlokTextu 3"/>
          <p:cNvSpPr txBox="1">
            <a:spLocks noChangeArrowheads="1"/>
          </p:cNvSpPr>
          <p:nvPr/>
        </p:nvSpPr>
        <p:spPr bwMode="auto">
          <a:xfrm>
            <a:off x="428624" y="5517232"/>
            <a:ext cx="219915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sk-SK" sz="1400" dirty="0" smtClean="0">
                <a:solidFill>
                  <a:prstClr val="white"/>
                </a:solidFill>
                <a:cs typeface="Arial" charset="0"/>
              </a:rPr>
              <a:t>Praha október 2017 Michal </a:t>
            </a:r>
            <a:r>
              <a:rPr lang="sk-SK" sz="1400" dirty="0" err="1" smtClean="0">
                <a:solidFill>
                  <a:prstClr val="white"/>
                </a:solidFill>
                <a:cs typeface="Arial" charset="0"/>
              </a:rPr>
              <a:t>Němec</a:t>
            </a:r>
            <a:r>
              <a:rPr lang="sk-SK" sz="1400" dirty="0" smtClean="0">
                <a:solidFill>
                  <a:prstClr val="white"/>
                </a:solidFill>
                <a:cs typeface="Arial" charset="0"/>
              </a:rPr>
              <a:t>,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sk-SK" sz="1400" dirty="0" smtClean="0">
                <a:solidFill>
                  <a:prstClr val="white"/>
                </a:solidFill>
                <a:cs typeface="Arial" charset="0"/>
              </a:rPr>
              <a:t>Poradca prezidenta KOZ SR</a:t>
            </a:r>
            <a:endParaRPr lang="sk-SK" sz="1400" dirty="0">
              <a:solidFill>
                <a:prstClr val="white"/>
              </a:solidFill>
              <a:cs typeface="Arial" charset="0"/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57188" y="142875"/>
            <a:ext cx="3071812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k-SK" sz="4400" b="1" dirty="0" smtClean="0">
                <a:solidFill>
                  <a:prstClr val="white"/>
                </a:solidFill>
              </a:rPr>
              <a:t>Národný projekt Centrum sociálneho</a:t>
            </a:r>
          </a:p>
          <a:p>
            <a:pPr>
              <a:defRPr/>
            </a:pPr>
            <a:r>
              <a:rPr lang="sk-SK" sz="4400" b="1" dirty="0">
                <a:solidFill>
                  <a:prstClr val="white"/>
                </a:solidFill>
              </a:rPr>
              <a:t>d</a:t>
            </a:r>
            <a:r>
              <a:rPr lang="sk-SK" sz="4400" b="1" dirty="0" smtClean="0">
                <a:solidFill>
                  <a:prstClr val="white"/>
                </a:solidFill>
              </a:rPr>
              <a:t>ialógu II. </a:t>
            </a:r>
            <a:endParaRPr lang="sk-SK" sz="4400" b="1" dirty="0">
              <a:solidFill>
                <a:prstClr val="white"/>
              </a:solidFill>
            </a:endParaRPr>
          </a:p>
        </p:txBody>
      </p:sp>
      <p:pic>
        <p:nvPicPr>
          <p:cNvPr id="7" name="Obrázo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200" y="3717032"/>
            <a:ext cx="1396008" cy="49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o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410" y="4581128"/>
            <a:ext cx="666750" cy="3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ok 9" descr="RUZ OK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90653"/>
            <a:ext cx="609600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ok 10" descr="ZMOS_250x25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45730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ok 11" descr="C:\Users\masicova\AppData\Local\Microsoft\Windows\Temporary Internet Files\Content.Outlook\LU2WGY5Q\AZZZ logo NEW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81127"/>
            <a:ext cx="397328" cy="33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1955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332656"/>
            <a:ext cx="7543800" cy="936104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Ekonomická situácia systému úrazového poistenia	</a:t>
            </a:r>
          </a:p>
        </p:txBody>
      </p:sp>
      <p:pic>
        <p:nvPicPr>
          <p:cNvPr id="4" name="Obrázok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115616" y="1628800"/>
            <a:ext cx="7324564" cy="168928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" name="Zástupný symbol obsahu 5"/>
          <p:cNvGrpSpPr/>
          <p:nvPr/>
        </p:nvGrpSpPr>
        <p:grpSpPr>
          <a:xfrm>
            <a:off x="1099011" y="3747808"/>
            <a:ext cx="7777417" cy="2201472"/>
            <a:chOff x="910870" y="3040169"/>
            <a:chExt cx="8929545" cy="2261036"/>
          </a:xfrm>
        </p:grpSpPr>
        <p:graphicFrame>
          <p:nvGraphicFramePr>
            <p:cNvPr id="6" name="Graf 5"/>
            <p:cNvGraphicFramePr/>
            <p:nvPr>
              <p:extLst>
                <p:ext uri="{D42A27DB-BD31-4B8C-83A1-F6EECF244321}">
                  <p14:modId xmlns:p14="http://schemas.microsoft.com/office/powerpoint/2010/main" val="3569626692"/>
                </p:ext>
              </p:extLst>
            </p:nvPr>
          </p:nvGraphicFramePr>
          <p:xfrm>
            <a:off x="910870" y="3040169"/>
            <a:ext cx="8929545" cy="22610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7" name="BlokTextu 4"/>
            <p:cNvSpPr txBox="1"/>
            <p:nvPr/>
          </p:nvSpPr>
          <p:spPr>
            <a:xfrm>
              <a:off x="1631481" y="3933053"/>
              <a:ext cx="2631807" cy="262981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sk-SK" sz="14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rPr>
                <a:t>Použité na krytie deficitu</a:t>
              </a:r>
            </a:p>
          </p:txBody>
        </p:sp>
        <p:sp>
          <p:nvSpPr>
            <p:cNvPr id="8" name="BlokTextu 5"/>
            <p:cNvSpPr txBox="1"/>
            <p:nvPr/>
          </p:nvSpPr>
          <p:spPr>
            <a:xfrm>
              <a:off x="7104138" y="3645017"/>
              <a:ext cx="2067906" cy="21039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sk-SK" sz="14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rPr>
                <a:t>Výdavky na dávky</a:t>
              </a:r>
            </a:p>
          </p:txBody>
        </p:sp>
        <p:sp>
          <p:nvSpPr>
            <p:cNvPr id="9" name="BlokTextu 6"/>
            <p:cNvSpPr txBox="1"/>
            <p:nvPr/>
          </p:nvSpPr>
          <p:spPr>
            <a:xfrm>
              <a:off x="7032074" y="4509116"/>
              <a:ext cx="1879850" cy="42073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91440" tIns="45720" rIns="91440" bIns="45720" anchor="t" anchorCtr="0" compatLnSpc="1"/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sk-SK" sz="1400" b="0" i="0" u="none" strike="noStrike" kern="0" cap="none" spc="0" baseline="0">
                  <a:solidFill>
                    <a:srgbClr val="000000"/>
                  </a:solidFill>
                  <a:uFillTx/>
                  <a:latin typeface="Calibri"/>
                </a:rPr>
                <a:t>Zostatok na konci roka 2013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6494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Návrh na zriadenie osobitného fondu pre zábrannú a preventívnu činnosť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859216" cy="4536504"/>
          </a:xfrm>
        </p:spPr>
        <p:txBody>
          <a:bodyPr/>
          <a:lstStyle/>
          <a:p>
            <a:pPr lvl="0">
              <a:buFontTx/>
              <a:buChar char="-"/>
            </a:pPr>
            <a:r>
              <a:rPr lang="sk-SK" sz="2000" dirty="0" smtClean="0"/>
              <a:t>Realizácia </a:t>
            </a:r>
            <a:r>
              <a:rPr lang="sk-SK" sz="2000" dirty="0"/>
              <a:t>preventívnych opatrení nad rámec zákonom stanovených povinností je dnes skôr </a:t>
            </a:r>
            <a:r>
              <a:rPr lang="sk-SK" sz="2000" dirty="0" smtClean="0"/>
              <a:t>výnimkou</a:t>
            </a:r>
          </a:p>
          <a:p>
            <a:pPr lvl="0">
              <a:buFontTx/>
              <a:buChar char="-"/>
            </a:pPr>
            <a:r>
              <a:rPr lang="sk-SK" sz="2000" dirty="0" smtClean="0"/>
              <a:t>Financovanie </a:t>
            </a:r>
            <a:r>
              <a:rPr lang="sk-SK" sz="2000" dirty="0"/>
              <a:t>prevencie nad rámec zákonom stanovených povinností je </a:t>
            </a:r>
            <a:r>
              <a:rPr lang="sk-SK" sz="2000" dirty="0" smtClean="0"/>
              <a:t>viac-menej </a:t>
            </a:r>
            <a:r>
              <a:rPr lang="sk-SK" sz="2000" dirty="0"/>
              <a:t>len na ochote zamestnávateľa a tlaku odborov</a:t>
            </a:r>
            <a:r>
              <a:rPr lang="sk-SK" sz="2000" dirty="0" smtClean="0"/>
              <a:t>,</a:t>
            </a:r>
          </a:p>
          <a:p>
            <a:pPr lvl="0">
              <a:buFontTx/>
              <a:buChar char="-"/>
            </a:pPr>
            <a:r>
              <a:rPr lang="sk-SK" sz="2000" dirty="0" smtClean="0"/>
              <a:t>Každý </a:t>
            </a:r>
            <a:r>
              <a:rPr lang="sk-SK" sz="2000" dirty="0"/>
              <a:t>poistný systém má tendenciu riešiť a </a:t>
            </a:r>
            <a:r>
              <a:rPr lang="sk-SK" sz="2000" dirty="0" smtClean="0"/>
              <a:t>financovať </a:t>
            </a:r>
            <a:r>
              <a:rPr lang="sk-SK" sz="2000" dirty="0"/>
              <a:t>opatrenia smerujúce k zníženiu možností vzniku poistných </a:t>
            </a:r>
            <a:r>
              <a:rPr lang="sk-SK" sz="2000" dirty="0" smtClean="0"/>
              <a:t>udalostí  </a:t>
            </a:r>
            <a:r>
              <a:rPr lang="sk-SK" sz="2000" dirty="0"/>
              <a:t>a tým aj poistných </a:t>
            </a:r>
            <a:r>
              <a:rPr lang="sk-SK" sz="2000" dirty="0" smtClean="0"/>
              <a:t>plnení</a:t>
            </a:r>
          </a:p>
          <a:p>
            <a:pPr lvl="0">
              <a:buFontTx/>
              <a:buChar char="-"/>
            </a:pPr>
            <a:r>
              <a:rPr lang="sk-SK" sz="2000" dirty="0" smtClean="0"/>
              <a:t>Osobitná situácia malých a stredných podnikov</a:t>
            </a:r>
          </a:p>
          <a:p>
            <a:pPr marL="0" lvl="0" indent="0" algn="ctr">
              <a:buNone/>
            </a:pPr>
            <a:r>
              <a:rPr lang="sk-SK" sz="2400" dirty="0" smtClean="0"/>
              <a:t>KOZ SR navrhuje založiť osobitný fond pre financovanie preventívnych opatrení na predchádzanie pracovných úrazov a chorôb povolania.</a:t>
            </a:r>
            <a:endParaRPr lang="sk-SK" sz="2400" dirty="0"/>
          </a:p>
          <a:p>
            <a:pPr>
              <a:buFontTx/>
              <a:buChar char="-"/>
            </a:pPr>
            <a:endParaRPr lang="sk-SK" sz="2400" dirty="0" smtClean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5157192"/>
            <a:ext cx="1602439" cy="815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68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Filozofia a základné charakteristiky navrhovaného fondu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859216" cy="4536504"/>
          </a:xfrm>
        </p:spPr>
        <p:txBody>
          <a:bodyPr/>
          <a:lstStyle/>
          <a:p>
            <a:pPr lvl="0">
              <a:buFontTx/>
              <a:buChar char="-"/>
            </a:pPr>
            <a:endParaRPr lang="sk-SK" sz="2400" dirty="0" smtClean="0"/>
          </a:p>
          <a:p>
            <a:pPr lvl="0">
              <a:buFontTx/>
              <a:buChar char="-"/>
            </a:pPr>
            <a:r>
              <a:rPr lang="sk-SK" sz="2400" dirty="0" smtClean="0"/>
              <a:t>Založenie fondu riešiť novelizáciou príslušných právnych predpisov.</a:t>
            </a:r>
          </a:p>
          <a:p>
            <a:pPr lvl="0">
              <a:buFontTx/>
              <a:buChar char="-"/>
            </a:pPr>
            <a:r>
              <a:rPr lang="sk-SK" sz="2400" dirty="0" smtClean="0"/>
              <a:t>Riadenie </a:t>
            </a:r>
            <a:r>
              <a:rPr lang="sk-SK" sz="2400" dirty="0"/>
              <a:t>fondu realizovať na tripartitnom základe</a:t>
            </a:r>
            <a:r>
              <a:rPr lang="sk-SK" sz="2400" dirty="0" smtClean="0"/>
              <a:t>.</a:t>
            </a:r>
          </a:p>
          <a:p>
            <a:pPr lvl="0">
              <a:buFontTx/>
              <a:buChar char="-"/>
            </a:pPr>
            <a:r>
              <a:rPr lang="sk-SK" sz="2400" dirty="0" smtClean="0"/>
              <a:t>Financovanie </a:t>
            </a:r>
            <a:r>
              <a:rPr lang="sk-SK" sz="2400" dirty="0"/>
              <a:t>fondu bude zabezpečené z prebytkov základného fondu úrazového poistenia</a:t>
            </a:r>
            <a:r>
              <a:rPr lang="sk-SK" sz="2400" dirty="0" smtClean="0"/>
              <a:t>.</a:t>
            </a:r>
          </a:p>
          <a:p>
            <a:pPr lvl="0">
              <a:buFontTx/>
              <a:buChar char="-"/>
            </a:pPr>
            <a:r>
              <a:rPr lang="sk-SK" sz="2400" dirty="0" smtClean="0"/>
              <a:t>Správu </a:t>
            </a:r>
            <a:r>
              <a:rPr lang="sk-SK" sz="2400" dirty="0"/>
              <a:t>fondu bude zabezpečovať NIP</a:t>
            </a:r>
            <a:r>
              <a:rPr lang="sk-SK" sz="2400" dirty="0" smtClean="0"/>
              <a:t>.</a:t>
            </a:r>
          </a:p>
          <a:p>
            <a:pPr lvl="0">
              <a:buFontTx/>
              <a:buChar char="-"/>
            </a:pPr>
            <a:r>
              <a:rPr lang="sk-SK" sz="2400" dirty="0" smtClean="0"/>
              <a:t>Fond </a:t>
            </a:r>
            <a:r>
              <a:rPr lang="sk-SK" sz="2400" dirty="0"/>
              <a:t>bude na základe žiadostí a rozhodnutí tripartitného orgánu prideľovať granty pre zamestnávateľov alebo odborové </a:t>
            </a:r>
            <a:r>
              <a:rPr lang="sk-SK" sz="2400" dirty="0" smtClean="0"/>
              <a:t>zväzy, prípadne neziskové organizácie.</a:t>
            </a:r>
          </a:p>
          <a:p>
            <a:pPr marL="0" lvl="0" indent="0">
              <a:buNone/>
            </a:pPr>
            <a:endParaRPr lang="sk-SK" sz="2400" dirty="0" smtClean="0"/>
          </a:p>
          <a:p>
            <a:pPr lvl="0">
              <a:buFontTx/>
              <a:buChar char="-"/>
            </a:pPr>
            <a:endParaRPr lang="sk-SK" sz="2400" dirty="0"/>
          </a:p>
          <a:p>
            <a:pPr>
              <a:buFontTx/>
              <a:buChar char="-"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31000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Legislatívne aspekty vzniku fondu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859216" cy="4536504"/>
          </a:xfrm>
        </p:spPr>
        <p:txBody>
          <a:bodyPr/>
          <a:lstStyle/>
          <a:p>
            <a:pPr lvl="0">
              <a:buNone/>
            </a:pPr>
            <a:r>
              <a:rPr lang="sk-SK" sz="2400" dirty="0" smtClean="0"/>
              <a:t>     Pre </a:t>
            </a:r>
            <a:r>
              <a:rPr lang="sk-SK" sz="2400" dirty="0"/>
              <a:t>zriadenie „osobitného fondu pre preventívnu a zábrannú činnosť v oblasti BOZP“  bude potrebné vstúpiť </a:t>
            </a:r>
            <a:r>
              <a:rPr lang="sk-SK" sz="2400" dirty="0" smtClean="0"/>
              <a:t> </a:t>
            </a:r>
            <a:r>
              <a:rPr lang="sk-SK" sz="2400" dirty="0"/>
              <a:t>do  </a:t>
            </a:r>
            <a:r>
              <a:rPr lang="sk-SK" sz="2400" dirty="0" smtClean="0"/>
              <a:t>štyroch </a:t>
            </a:r>
            <a:r>
              <a:rPr lang="sk-SK" sz="2400" dirty="0"/>
              <a:t>zákonov </a:t>
            </a:r>
            <a:r>
              <a:rPr lang="sk-SK" sz="2400" dirty="0" smtClean="0"/>
              <a:t>:</a:t>
            </a:r>
            <a:endParaRPr lang="sk-SK" sz="2400" dirty="0"/>
          </a:p>
          <a:p>
            <a:pPr lvl="0">
              <a:buChar char="-"/>
            </a:pPr>
            <a:r>
              <a:rPr lang="sk-SK" sz="2400" dirty="0"/>
              <a:t>Zákon č. </a:t>
            </a:r>
            <a:r>
              <a:rPr lang="sk-SK" sz="2400" dirty="0" smtClean="0"/>
              <a:t>461/2004 </a:t>
            </a:r>
            <a:r>
              <a:rPr lang="sk-SK" sz="2400" dirty="0"/>
              <a:t>Z. z. o sociálnom poistení</a:t>
            </a:r>
          </a:p>
          <a:p>
            <a:pPr lvl="0">
              <a:buChar char="-"/>
            </a:pPr>
            <a:r>
              <a:rPr lang="sk-SK" sz="2400" dirty="0"/>
              <a:t>Zákon č. 124/2006 Z. z. o bezpečnosti a ochrane zdravia pri práci zamestnávaní a o zmene a doplnení niektorých </a:t>
            </a:r>
            <a:r>
              <a:rPr lang="sk-SK" sz="2400" dirty="0" smtClean="0"/>
              <a:t>zákonov a zákon 355/2007 Z. z. o ochrane verejného zdravia</a:t>
            </a:r>
            <a:endParaRPr lang="sk-SK" sz="2400" dirty="0"/>
          </a:p>
          <a:p>
            <a:pPr lvl="0">
              <a:buChar char="-"/>
            </a:pPr>
            <a:r>
              <a:rPr lang="sk-SK" sz="2400" dirty="0"/>
              <a:t>Zákon č. 125/2006 Z. z. o inšpekcii práce a o zmene a doplnení zákona č. 82/2005 Z. z. o nelegálnej práci a nelegálnom zamestnávaní a o zmene a doplnení niektorých zákonov</a:t>
            </a:r>
          </a:p>
          <a:p>
            <a:pPr marL="0" lvl="0" indent="0">
              <a:buNone/>
            </a:pPr>
            <a:endParaRPr lang="sk-SK" sz="2400" dirty="0" smtClean="0"/>
          </a:p>
          <a:p>
            <a:pPr lvl="0">
              <a:buFontTx/>
              <a:buChar char="-"/>
            </a:pPr>
            <a:endParaRPr lang="sk-SK" sz="2400" dirty="0"/>
          </a:p>
          <a:p>
            <a:pPr>
              <a:buFontTx/>
              <a:buChar char="-"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362437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Finančné aspekty vzniku fondu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859216" cy="4536504"/>
          </a:xfrm>
        </p:spPr>
        <p:txBody>
          <a:bodyPr/>
          <a:lstStyle/>
          <a:p>
            <a:pPr lvl="0">
              <a:buFontTx/>
              <a:buChar char="-"/>
            </a:pPr>
            <a:r>
              <a:rPr lang="sk-SK" sz="2000" dirty="0" smtClean="0"/>
              <a:t>Na financovanie fondu navrhujeme použiť časť prebytkov   z hospodárenia systému úrazového poistenia</a:t>
            </a:r>
          </a:p>
          <a:p>
            <a:pPr lvl="0">
              <a:buFontTx/>
              <a:buChar char="-"/>
            </a:pPr>
            <a:r>
              <a:rPr lang="sk-SK" sz="2000" dirty="0" smtClean="0"/>
              <a:t>Výšku ročnej dotácie navrhujeme na 15 % z prebytku úrazového poistenia, minimálne ale 5 mil. eur</a:t>
            </a:r>
          </a:p>
          <a:p>
            <a:pPr lvl="0">
              <a:buFontTx/>
              <a:buChar char="-"/>
            </a:pPr>
            <a:r>
              <a:rPr lang="sk-SK" sz="2000" dirty="0" smtClean="0"/>
              <a:t>Prevádzkové náklady na administratívu fondu obmedziť percentom z poskytnutých grantov</a:t>
            </a:r>
          </a:p>
          <a:p>
            <a:pPr lvl="0">
              <a:buFontTx/>
              <a:buChar char="-"/>
            </a:pPr>
            <a:r>
              <a:rPr lang="sk-SK" sz="2000" dirty="0" smtClean="0"/>
              <a:t>Zahraničné skúsenosti hovoria o návratnosti prostriedkov investovaných do prevencie až v pomere 1:3</a:t>
            </a:r>
          </a:p>
          <a:p>
            <a:pPr lvl="0">
              <a:buFontTx/>
              <a:buChar char="-"/>
            </a:pPr>
            <a:r>
              <a:rPr lang="sk-SK" sz="2000" dirty="0" smtClean="0"/>
              <a:t>Pri ročnej investícii 5 mil. eur môžeme uvažovať                     s celospoločenskými úsporami na úrovni 10 – 15 mil. eur</a:t>
            </a:r>
          </a:p>
          <a:p>
            <a:pPr lvl="0">
              <a:buFontTx/>
              <a:buChar char="-"/>
            </a:pPr>
            <a:r>
              <a:rPr lang="sk-SK" sz="2000" dirty="0" smtClean="0"/>
              <a:t>Pre najbližšie obdobie zvažujeme financovanie prostredníctvom OPĽZ</a:t>
            </a:r>
            <a:endParaRPr lang="sk-SK" sz="2000" dirty="0"/>
          </a:p>
          <a:p>
            <a:pPr>
              <a:buFontTx/>
              <a:buChar char="-"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337759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Transparentnosť a kontrola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08512"/>
          </a:xfrm>
        </p:spPr>
        <p:txBody>
          <a:bodyPr/>
          <a:lstStyle/>
          <a:p>
            <a:pPr marL="342900" lvl="1" indent="-342900"/>
            <a:r>
              <a:rPr lang="sk-SK" sz="2000" dirty="0"/>
              <a:t>Fond samostatne môže na základe súhlasu správnej rady realizovať </a:t>
            </a:r>
            <a:r>
              <a:rPr lang="sk-SK" sz="2000" dirty="0" smtClean="0"/>
              <a:t>len osvetovú </a:t>
            </a:r>
            <a:r>
              <a:rPr lang="sk-SK" sz="2000" dirty="0"/>
              <a:t>a propagačnú </a:t>
            </a:r>
            <a:r>
              <a:rPr lang="sk-SK" sz="2000" dirty="0" smtClean="0"/>
              <a:t>činnosť</a:t>
            </a:r>
            <a:endParaRPr lang="sk-SK" sz="2000" dirty="0"/>
          </a:p>
          <a:p>
            <a:pPr marL="342900" lvl="1" indent="-342900"/>
            <a:r>
              <a:rPr lang="sk-SK" sz="2000" dirty="0"/>
              <a:t>Finančné prostriedky môžu byť poskytnuté len na základe predloženého a schváleného projektu, z ktorého bude jasne vyplývať, že použitie finančných prostriedkov je v súlade s cieľmi </a:t>
            </a:r>
            <a:r>
              <a:rPr lang="sk-SK" sz="2000" dirty="0" smtClean="0"/>
              <a:t>fondu</a:t>
            </a:r>
            <a:endParaRPr lang="sk-SK" sz="2000" dirty="0"/>
          </a:p>
          <a:p>
            <a:pPr marL="342900" lvl="1" indent="-342900"/>
            <a:r>
              <a:rPr lang="sk-SK" sz="2000" dirty="0"/>
              <a:t>O poskytnutí finančných prostriedkov bude uzatvorená písomná zmluva, ktorá zabezpečí aj možnosť kontroly oprávneného využitia poskytnutých </a:t>
            </a:r>
            <a:r>
              <a:rPr lang="sk-SK" sz="2000" dirty="0" smtClean="0"/>
              <a:t>prostriedkov</a:t>
            </a:r>
          </a:p>
          <a:p>
            <a:pPr marL="342900" lvl="1" indent="-342900"/>
            <a:r>
              <a:rPr lang="sk-SK" sz="2000" dirty="0" smtClean="0"/>
              <a:t>Základným kritériom pre poskytnutie finančných prostriedkov musí byť odhad pozitívnych dopadov na zlepšovanie pracovného prostredia a BOZP</a:t>
            </a:r>
            <a:endParaRPr lang="sk-SK" sz="2000" dirty="0"/>
          </a:p>
          <a:p>
            <a:pPr marL="342900" lvl="1" indent="-342900"/>
            <a:r>
              <a:rPr lang="sk-SK" sz="2000" dirty="0"/>
              <a:t>Schvaľovanie projektov a uzatvorenie zmluvy bude realizované na základe rozhodnutia Správnej rady </a:t>
            </a:r>
            <a:r>
              <a:rPr lang="sk-SK" sz="2000" dirty="0" smtClean="0"/>
              <a:t>fondu</a:t>
            </a:r>
            <a:endParaRPr lang="sk-SK" sz="2000" dirty="0"/>
          </a:p>
          <a:p>
            <a:pPr marL="342900" lvl="1" indent="-342900"/>
            <a:r>
              <a:rPr lang="sk-SK" sz="2000" dirty="0" smtClean="0"/>
              <a:t>Kontrolu </a:t>
            </a:r>
            <a:r>
              <a:rPr lang="sk-SK" sz="2000" dirty="0"/>
              <a:t>realizovaných projektov bude zabezpečovať </a:t>
            </a:r>
            <a:r>
              <a:rPr lang="sk-SK" sz="2000" dirty="0" smtClean="0"/>
              <a:t>NIP</a:t>
            </a:r>
            <a:endParaRPr lang="sk-SK" sz="2000" dirty="0"/>
          </a:p>
          <a:p>
            <a:pPr>
              <a:buFontTx/>
              <a:buChar char="-"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2066734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Príklady dobrej praxe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08512"/>
          </a:xfrm>
        </p:spPr>
        <p:txBody>
          <a:bodyPr/>
          <a:lstStyle/>
          <a:p>
            <a:pPr marL="0" indent="0">
              <a:buNone/>
            </a:pPr>
            <a:r>
              <a:rPr lang="sk-SK" sz="2400" dirty="0" smtClean="0"/>
              <a:t> Ekonomické stimuly do oblasti BOZP :</a:t>
            </a:r>
          </a:p>
          <a:p>
            <a:pPr>
              <a:buFontTx/>
              <a:buChar char="-"/>
            </a:pPr>
            <a:r>
              <a:rPr lang="sk-SK" sz="2400" dirty="0" smtClean="0"/>
              <a:t>Nemecko zaviedlo v roku 2001 v </a:t>
            </a:r>
            <a:r>
              <a:rPr lang="sk-SK" sz="2400" dirty="0" err="1" smtClean="0"/>
              <a:t>mäsospracujúcom</a:t>
            </a:r>
            <a:r>
              <a:rPr lang="sk-SK" sz="2400" dirty="0" smtClean="0"/>
              <a:t> priemysle program, ktorého časťou bola aj grantová schéma, následne zaznamenali pokles HPÚ o 25 %</a:t>
            </a:r>
          </a:p>
          <a:p>
            <a:pPr>
              <a:buFontTx/>
              <a:buChar char="-"/>
            </a:pPr>
            <a:r>
              <a:rPr lang="sk-SK" sz="2400" dirty="0" smtClean="0"/>
              <a:t>Poľsko realizuje národný program zameraný na zvýšenie úrovne BOZP financovaný vládou, 70 % podnikov zaznamenalo nižší počet PÚ, 50 % podnikov znížilo počet zamestnancov pracujúcich v nebezpečných podmienkach</a:t>
            </a:r>
          </a:p>
          <a:p>
            <a:pPr>
              <a:buFontTx/>
              <a:buChar char="-"/>
            </a:pPr>
            <a:r>
              <a:rPr lang="sk-SK" sz="2400" dirty="0" smtClean="0"/>
              <a:t>Taliansko dotuje bankové úvery pre MSP na investície do zlepšovania pracovného prostredia, zúčastnené podniky zaznamenali o 13 – 25 % menej pracovných úrazov</a:t>
            </a:r>
          </a:p>
        </p:txBody>
      </p:sp>
    </p:spTree>
    <p:extLst>
      <p:ext uri="{BB962C8B-B14F-4D97-AF65-F5344CB8AC3E}">
        <p14:creationId xmlns:p14="http://schemas.microsoft.com/office/powerpoint/2010/main" val="3140114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Príklady dobrej praxe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08512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Existujúce obdobné fondy zamerané na </a:t>
            </a:r>
            <a:r>
              <a:rPr lang="sk-SK" sz="2000" dirty="0"/>
              <a:t>z</a:t>
            </a:r>
            <a:r>
              <a:rPr lang="sk-SK" sz="2000" dirty="0" smtClean="0"/>
              <a:t>lepšovanie pracovných podmienok a BOZP :</a:t>
            </a:r>
          </a:p>
          <a:p>
            <a:pPr>
              <a:buFontTx/>
              <a:buChar char="-"/>
            </a:pPr>
            <a:r>
              <a:rPr lang="sk-SK" sz="2000" dirty="0" smtClean="0"/>
              <a:t>Dánsko – v roku 2007 bol zložený Preventívny fond, ktorého účelom je financovať opatrenia na zlepšovanie pracovného prostredia a BOZP      s cieľom eliminovať zdravotné riziká na pracovisku</a:t>
            </a:r>
          </a:p>
          <a:p>
            <a:pPr>
              <a:buFontTx/>
              <a:buChar char="-"/>
            </a:pPr>
            <a:r>
              <a:rPr lang="sk-SK" sz="2000" dirty="0" smtClean="0"/>
              <a:t>Belgicko – v roku 2001 bol založený </a:t>
            </a:r>
            <a:r>
              <a:rPr lang="sk-SK" sz="2000" dirty="0" err="1" smtClean="0"/>
              <a:t>Belgian</a:t>
            </a:r>
            <a:r>
              <a:rPr lang="sk-SK" sz="2000" dirty="0" smtClean="0"/>
              <a:t> </a:t>
            </a:r>
            <a:r>
              <a:rPr lang="sk-SK" sz="2000" dirty="0" err="1" smtClean="0"/>
              <a:t>Experience</a:t>
            </a:r>
            <a:r>
              <a:rPr lang="sk-SK" sz="2000" dirty="0" smtClean="0"/>
              <a:t> </a:t>
            </a:r>
            <a:r>
              <a:rPr lang="sk-SK" sz="2000" dirty="0" err="1" smtClean="0"/>
              <a:t>fund</a:t>
            </a:r>
            <a:r>
              <a:rPr lang="sk-SK" sz="2000" dirty="0" smtClean="0"/>
              <a:t> s cieľom poskytovať granty na prispôsobovanie pracovísk starnúcej pracovnej sile a zlepšovanie pracovného prostredia</a:t>
            </a:r>
          </a:p>
          <a:p>
            <a:pPr>
              <a:buFontTx/>
              <a:buChar char="-"/>
            </a:pPr>
            <a:r>
              <a:rPr lang="sk-SK" sz="2000" dirty="0" smtClean="0"/>
              <a:t>Austrália – </a:t>
            </a:r>
            <a:r>
              <a:rPr lang="sk-SK" sz="2000" dirty="0" err="1" smtClean="0"/>
              <a:t>WorkSafe</a:t>
            </a:r>
            <a:r>
              <a:rPr lang="sk-SK" sz="2000" dirty="0" smtClean="0"/>
              <a:t> </a:t>
            </a:r>
            <a:r>
              <a:rPr lang="sk-SK" sz="2000" dirty="0" err="1" smtClean="0"/>
              <a:t>Prevention</a:t>
            </a:r>
            <a:r>
              <a:rPr lang="sk-SK" sz="2000" dirty="0" smtClean="0"/>
              <a:t> </a:t>
            </a:r>
            <a:r>
              <a:rPr lang="sk-SK" sz="2000" dirty="0" err="1" smtClean="0"/>
              <a:t>Fund</a:t>
            </a:r>
            <a:r>
              <a:rPr lang="sk-SK" sz="2000" dirty="0" smtClean="0"/>
              <a:t> (Victoria) založený 2007. Fond má dve prioritné osy – financovanie zmien na pracoviskách smerujúcich k zlepšeniu pracovného prostredia a financovanie adresných informačných kampaní. Fond na každý rok vypisuje prioritné sektory a typy rizík, na ktoré sa chce daný rok zamerať.</a:t>
            </a:r>
          </a:p>
        </p:txBody>
      </p:sp>
    </p:spTree>
    <p:extLst>
      <p:ext uri="{BB962C8B-B14F-4D97-AF65-F5344CB8AC3E}">
        <p14:creationId xmlns:p14="http://schemas.microsoft.com/office/powerpoint/2010/main" val="3987620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Súčasný stav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08512"/>
          </a:xfrm>
        </p:spPr>
        <p:txBody>
          <a:bodyPr/>
          <a:lstStyle/>
          <a:p>
            <a:pPr marL="342900" lvl="1" indent="-342900"/>
            <a:r>
              <a:rPr lang="sk-SK" sz="2000" dirty="0"/>
              <a:t>Národný projekt Centrum sociálneho dialógu II., analytický výstup </a:t>
            </a:r>
            <a:r>
              <a:rPr lang="sk-SK" sz="2000" dirty="0" smtClean="0"/>
              <a:t>   KOZ </a:t>
            </a:r>
            <a:r>
              <a:rPr lang="sk-SK" sz="2000" dirty="0"/>
              <a:t>SR AV </a:t>
            </a:r>
            <a:r>
              <a:rPr lang="sk-SK" sz="2000" dirty="0" smtClean="0"/>
              <a:t>01</a:t>
            </a:r>
            <a:endParaRPr lang="sk-SK" sz="2000" dirty="0"/>
          </a:p>
          <a:p>
            <a:pPr marL="342900" lvl="1" indent="-342900"/>
            <a:r>
              <a:rPr lang="sk-SK" sz="2000" dirty="0"/>
              <a:t>Odhad nákladov na pracovné úrazy a choroby z povolania </a:t>
            </a:r>
            <a:r>
              <a:rPr lang="sk-SK" sz="2000" dirty="0" smtClean="0"/>
              <a:t>                      v </a:t>
            </a:r>
            <a:r>
              <a:rPr lang="sk-SK" sz="2000" dirty="0"/>
              <a:t>celoštátnom meradle</a:t>
            </a:r>
            <a:r>
              <a:rPr lang="sk-SK" sz="2000" dirty="0" smtClean="0"/>
              <a:t>, získavanie dát najmä od zamestnávateľov</a:t>
            </a:r>
            <a:endParaRPr lang="sk-SK" sz="2000" dirty="0"/>
          </a:p>
          <a:p>
            <a:pPr marL="342900" lvl="1" indent="-342900"/>
            <a:r>
              <a:rPr lang="sk-SK" sz="2000" dirty="0" smtClean="0"/>
              <a:t>Precizovanie </a:t>
            </a:r>
            <a:r>
              <a:rPr lang="sk-SK" sz="2000" dirty="0"/>
              <a:t>potrebných legislatívnych zmien v súčasnom právnom </a:t>
            </a:r>
            <a:r>
              <a:rPr lang="sk-SK" sz="2000" dirty="0" smtClean="0"/>
              <a:t>poriadku</a:t>
            </a:r>
            <a:endParaRPr lang="sk-SK" sz="2000" dirty="0"/>
          </a:p>
          <a:p>
            <a:pPr marL="342900" lvl="1" indent="-342900"/>
            <a:r>
              <a:rPr lang="sk-SK" sz="2000" dirty="0"/>
              <a:t>Zovšeobecnenie existujúcich zahraničných skúseností a príkladov dobrej </a:t>
            </a:r>
            <a:r>
              <a:rPr lang="sk-SK" sz="2000" dirty="0" smtClean="0"/>
              <a:t>praxe</a:t>
            </a:r>
          </a:p>
          <a:p>
            <a:pPr marL="342900" lvl="1" indent="-342900"/>
            <a:r>
              <a:rPr lang="sk-SK" sz="2000" dirty="0" smtClean="0"/>
              <a:t>Príprava dohody s Národným inšpektorátom práce</a:t>
            </a:r>
            <a:endParaRPr lang="sk-SK" sz="2000" dirty="0"/>
          </a:p>
          <a:p>
            <a:pPr marL="0" lvl="1" indent="0">
              <a:buNone/>
            </a:pPr>
            <a:endParaRPr lang="sk-SK" sz="2000" dirty="0" smtClean="0"/>
          </a:p>
          <a:p>
            <a:pPr marL="0" lvl="1" indent="0">
              <a:buNone/>
            </a:pPr>
            <a:r>
              <a:rPr lang="sk-SK" sz="2000" dirty="0" smtClean="0"/>
              <a:t>Prebieha  komunikácia </a:t>
            </a:r>
            <a:r>
              <a:rPr lang="sk-SK" sz="2000" dirty="0"/>
              <a:t>so sociálnymi partnermi a vládou SR s cieľom zabezpečiť vznik a fungovanie osobitného fondu, zváženie možností na využitie zdrojov OPĽZ pri príprave a </a:t>
            </a:r>
            <a:r>
              <a:rPr lang="sk-SK" sz="2000" dirty="0" smtClean="0"/>
              <a:t>rozbehu </a:t>
            </a:r>
            <a:r>
              <a:rPr lang="sk-SK" sz="2000" dirty="0"/>
              <a:t>fondu.</a:t>
            </a:r>
            <a:br>
              <a:rPr lang="sk-SK" sz="2000" dirty="0"/>
            </a:br>
            <a:endParaRPr lang="sk-SK" sz="2000" dirty="0"/>
          </a:p>
          <a:p>
            <a:pPr marL="0" indent="0">
              <a:buNone/>
            </a:pPr>
            <a:endParaRPr lang="sk-SK" sz="2000" dirty="0" smtClean="0"/>
          </a:p>
        </p:txBody>
      </p:sp>
    </p:spTree>
    <p:extLst>
      <p:ext uri="{BB962C8B-B14F-4D97-AF65-F5344CB8AC3E}">
        <p14:creationId xmlns:p14="http://schemas.microsoft.com/office/powerpoint/2010/main" val="1656152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Vízia do budúcnosti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12776"/>
            <a:ext cx="7859216" cy="4608512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Od roku 2018 založiť a spustiť fungovanie osobitného fondu určeného na financovanie preventívnych opatrení pre predchádzanie PÚ a </a:t>
            </a:r>
            <a:r>
              <a:rPr lang="sk-SK" sz="2000" dirty="0" err="1" smtClean="0"/>
              <a:t>CHzP</a:t>
            </a:r>
            <a:r>
              <a:rPr lang="sk-SK" sz="2000" dirty="0" smtClean="0"/>
              <a:t>             s rozpočtom minimálne 5 mil. eur financovaným zatiaľ z OPĽZ.</a:t>
            </a:r>
          </a:p>
          <a:p>
            <a:pPr marL="0" indent="0">
              <a:buNone/>
            </a:pPr>
            <a:r>
              <a:rPr lang="sk-SK" sz="2000" dirty="0" smtClean="0"/>
              <a:t>Už v roku 2018 financovať na základe žiadostí zamestnávateľov, odborov, nevládnych organizácií projekty zamerané na:</a:t>
            </a:r>
          </a:p>
          <a:p>
            <a:pPr>
              <a:buFontTx/>
              <a:buChar char="-"/>
            </a:pPr>
            <a:r>
              <a:rPr lang="sk-SK" sz="2000" dirty="0" smtClean="0"/>
              <a:t>zmeny technológií realizované s cieľom zlepšiť pracovné prostredie      a odstrániť expozíciu rizikových faktorov,</a:t>
            </a:r>
          </a:p>
          <a:p>
            <a:pPr>
              <a:buFontTx/>
              <a:buChar char="-"/>
            </a:pPr>
            <a:r>
              <a:rPr lang="sk-SK" sz="2000" dirty="0" smtClean="0"/>
              <a:t>stimulovať najmä MSP, realizovať opatrenia v oblasti BOZP nad rámec dnes platnej legislatívy,</a:t>
            </a:r>
          </a:p>
          <a:p>
            <a:pPr>
              <a:buFontTx/>
              <a:buChar char="-"/>
            </a:pPr>
            <a:r>
              <a:rPr lang="sk-SK" sz="2000" dirty="0" smtClean="0"/>
              <a:t>realizáciu cielených informačných kampaní zameraných na BOZP,</a:t>
            </a:r>
          </a:p>
          <a:p>
            <a:pPr>
              <a:buFontTx/>
              <a:buChar char="-"/>
            </a:pPr>
            <a:r>
              <a:rPr lang="sk-SK" sz="2000" dirty="0" smtClean="0"/>
              <a:t>vedecké a výskumné projekty zamerané na oblasť zlepšovania pracovných podmienok,</a:t>
            </a:r>
          </a:p>
          <a:p>
            <a:pPr>
              <a:buFontTx/>
              <a:buChar char="-"/>
            </a:pPr>
            <a:r>
              <a:rPr lang="sk-SK" sz="2000" dirty="0" smtClean="0"/>
              <a:t>prispôsobovanie pracovísk staršej pracovnej sile.</a:t>
            </a:r>
          </a:p>
        </p:txBody>
      </p:sp>
    </p:spTree>
    <p:extLst>
      <p:ext uri="{BB962C8B-B14F-4D97-AF65-F5344CB8AC3E}">
        <p14:creationId xmlns:p14="http://schemas.microsoft.com/office/powerpoint/2010/main" val="316875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dirty="0" smtClean="0">
                <a:solidFill>
                  <a:schemeClr val="accent6">
                    <a:lumMod val="75000"/>
                  </a:schemeClr>
                </a:solidFill>
              </a:rPr>
              <a:t>Ekonomické aspekty pracovných úrazov a chorôb z povolania</a:t>
            </a:r>
          </a:p>
        </p:txBody>
      </p:sp>
      <p:sp>
        <p:nvSpPr>
          <p:cNvPr id="6147" name="Zástupný symbol obsahu 2"/>
          <p:cNvSpPr>
            <a:spLocks noGrp="1"/>
          </p:cNvSpPr>
          <p:nvPr>
            <p:ph idx="1"/>
          </p:nvPr>
        </p:nvSpPr>
        <p:spPr>
          <a:xfrm>
            <a:off x="1143000" y="1600200"/>
            <a:ext cx="7543800" cy="4329113"/>
          </a:xfrm>
        </p:spPr>
        <p:txBody>
          <a:bodyPr/>
          <a:lstStyle/>
          <a:p>
            <a:pPr>
              <a:buFontTx/>
              <a:buChar char="-"/>
            </a:pPr>
            <a:r>
              <a:rPr lang="sk-SK" sz="2400" dirty="0"/>
              <a:t>j</a:t>
            </a:r>
            <a:r>
              <a:rPr lang="sk-SK" sz="2400" dirty="0" smtClean="0"/>
              <a:t>edným zo základných, a nie vždy doceňovaných rozmerov, PÚ a CHzP  sú ich ekonomické dopady</a:t>
            </a:r>
          </a:p>
          <a:p>
            <a:pPr>
              <a:buFontTx/>
              <a:buChar char="-"/>
            </a:pPr>
            <a:r>
              <a:rPr lang="sk-SK" sz="2400" dirty="0" smtClean="0"/>
              <a:t>ILO odhaduje ročný ekonomický dopad PÚ a ChzP na približne 4 % svetového HDP</a:t>
            </a:r>
          </a:p>
          <a:p>
            <a:pPr>
              <a:buFontTx/>
              <a:buChar char="-"/>
            </a:pPr>
            <a:r>
              <a:rPr lang="sk-SK" sz="2400" dirty="0"/>
              <a:t>k</a:t>
            </a:r>
            <a:r>
              <a:rPr lang="sk-SK" sz="2400" dirty="0" smtClean="0"/>
              <a:t>omplexné stanovenie ekonomických dopadov je komplikované</a:t>
            </a:r>
          </a:p>
          <a:p>
            <a:pPr>
              <a:buFontTx/>
              <a:buChar char="-"/>
            </a:pPr>
            <a:r>
              <a:rPr lang="sk-SK" sz="2400" dirty="0"/>
              <a:t>t</a:t>
            </a:r>
            <a:r>
              <a:rPr lang="sk-SK" sz="2400" dirty="0" smtClean="0"/>
              <a:t>ieto náklady sú redistribuované  v rámci celej spoločnosti</a:t>
            </a:r>
          </a:p>
          <a:p>
            <a:pPr>
              <a:buFontTx/>
              <a:buChar char="-"/>
            </a:pPr>
            <a:r>
              <a:rPr lang="sk-SK" sz="2400" dirty="0"/>
              <a:t>m</a:t>
            </a:r>
            <a:r>
              <a:rPr lang="sk-SK" sz="2400" dirty="0" smtClean="0"/>
              <a:t>iera ich redistribúcie vyplýva z konkrétnej legislatívy danej krajiny</a:t>
            </a:r>
          </a:p>
          <a:p>
            <a:pPr marL="0" indent="0">
              <a:buNone/>
            </a:pPr>
            <a:endParaRPr lang="sk-SK" sz="2800" dirty="0" smtClean="0"/>
          </a:p>
        </p:txBody>
      </p:sp>
    </p:spTree>
    <p:extLst>
      <p:ext uri="{BB962C8B-B14F-4D97-AF65-F5344CB8AC3E}">
        <p14:creationId xmlns:p14="http://schemas.microsoft.com/office/powerpoint/2010/main" val="15332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307966" y="548680"/>
            <a:ext cx="4224474" cy="2880320"/>
          </a:xfrm>
        </p:spPr>
        <p:txBody>
          <a:bodyPr rtlCol="0">
            <a:no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3200" dirty="0" smtClean="0">
                <a:solidFill>
                  <a:schemeClr val="accent6">
                    <a:lumMod val="75000"/>
                  </a:schemeClr>
                </a:solidFill>
              </a:rPr>
              <a:t>Ďakujem za pozornosť</a:t>
            </a:r>
            <a:br>
              <a:rPr lang="sk-SK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2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32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sk-SK" sz="32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dirty="0" smtClean="0">
                <a:solidFill>
                  <a:schemeClr val="accent6">
                    <a:lumMod val="75000"/>
                  </a:schemeClr>
                </a:solidFill>
              </a:rPr>
              <a:t>Michal Němec, </a:t>
            </a:r>
            <a:br>
              <a:rPr lang="sk-SK" sz="2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2000" dirty="0" smtClean="0">
                <a:solidFill>
                  <a:schemeClr val="accent6">
                    <a:lumMod val="75000"/>
                  </a:schemeClr>
                </a:solidFill>
              </a:rPr>
              <a:t>poradca prezidenta KOZ SR</a:t>
            </a:r>
            <a:endParaRPr lang="sk-SK" sz="3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BlokTextu 4"/>
          <p:cNvSpPr txBox="1"/>
          <p:nvPr/>
        </p:nvSpPr>
        <p:spPr>
          <a:xfrm>
            <a:off x="357188" y="142875"/>
            <a:ext cx="3071812" cy="3477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sk-SK" sz="4400" b="1" dirty="0" smtClean="0">
                <a:solidFill>
                  <a:prstClr val="white"/>
                </a:solidFill>
              </a:rPr>
              <a:t>Národný projekt Centrum sociálneho</a:t>
            </a:r>
          </a:p>
          <a:p>
            <a:pPr>
              <a:defRPr/>
            </a:pPr>
            <a:r>
              <a:rPr lang="sk-SK" sz="4400" b="1" dirty="0">
                <a:solidFill>
                  <a:prstClr val="white"/>
                </a:solidFill>
              </a:rPr>
              <a:t>d</a:t>
            </a:r>
            <a:r>
              <a:rPr lang="sk-SK" sz="4400" b="1" dirty="0" smtClean="0">
                <a:solidFill>
                  <a:prstClr val="white"/>
                </a:solidFill>
              </a:rPr>
              <a:t>ialógu II. </a:t>
            </a:r>
            <a:endParaRPr lang="sk-SK" sz="4400" b="1" dirty="0">
              <a:solidFill>
                <a:prstClr val="white"/>
              </a:solidFill>
            </a:endParaRPr>
          </a:p>
        </p:txBody>
      </p:sp>
      <p:pic>
        <p:nvPicPr>
          <p:cNvPr id="7" name="Obrázok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200" y="3717032"/>
            <a:ext cx="1396008" cy="492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ok 7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410" y="4581128"/>
            <a:ext cx="666750" cy="333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ok 9" descr="RUZ OK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590653"/>
            <a:ext cx="609600" cy="32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ok 10" descr="ZMOS_250x250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4457303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ok 11" descr="C:\Users\masicova\AppData\Local\Microsoft\Windows\Temporary Internet Files\Content.Outlook\LU2WGY5Q\AZZZ logo NEW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581127"/>
            <a:ext cx="397328" cy="3333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43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Štruktúra nákladov na PÚ a CHzP</a:t>
            </a:r>
          </a:p>
        </p:txBody>
      </p:sp>
      <p:pic>
        <p:nvPicPr>
          <p:cNvPr id="8" name="Zástupný symbol obsahu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102" y="1628800"/>
            <a:ext cx="7726697" cy="4369697"/>
          </a:xfrm>
        </p:spPr>
      </p:pic>
    </p:spTree>
    <p:extLst>
      <p:ext uri="{BB962C8B-B14F-4D97-AF65-F5344CB8AC3E}">
        <p14:creationId xmlns:p14="http://schemas.microsoft.com/office/powerpoint/2010/main" val="1533248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Štruktúra nákladov na PÚ a CHzP</a:t>
            </a:r>
          </a:p>
        </p:txBody>
      </p:sp>
      <p:pic>
        <p:nvPicPr>
          <p:cNvPr id="4" name="Zástupný symbol obsahu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794" y="1429410"/>
            <a:ext cx="1727990" cy="1180218"/>
          </a:xfrm>
        </p:spPr>
      </p:pic>
      <p:pic>
        <p:nvPicPr>
          <p:cNvPr id="6" name="Obrázo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1429409"/>
            <a:ext cx="2264510" cy="1207502"/>
          </a:xfrm>
          <a:prstGeom prst="rect">
            <a:avLst/>
          </a:prstGeom>
        </p:spPr>
      </p:pic>
      <p:pic>
        <p:nvPicPr>
          <p:cNvPr id="7" name="Obrázok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905" y="1429410"/>
            <a:ext cx="2016623" cy="1207502"/>
          </a:xfrm>
          <a:prstGeom prst="rect">
            <a:avLst/>
          </a:prstGeom>
        </p:spPr>
      </p:pic>
      <p:sp>
        <p:nvSpPr>
          <p:cNvPr id="9" name="BlokTextu 8"/>
          <p:cNvSpPr txBox="1"/>
          <p:nvPr/>
        </p:nvSpPr>
        <p:spPr>
          <a:xfrm>
            <a:off x="899592" y="2807611"/>
            <a:ext cx="7704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2000" dirty="0" smtClean="0"/>
              <a:t>poškodený     +</a:t>
            </a:r>
            <a:r>
              <a:rPr lang="sk-SK" sz="2000" dirty="0"/>
              <a:t> </a:t>
            </a:r>
            <a:r>
              <a:rPr lang="sk-SK" sz="2000" dirty="0" smtClean="0"/>
              <a:t> zamestnávateľ      +       vláda  =  celospoločenské náklady</a:t>
            </a:r>
            <a:endParaRPr lang="en-US" sz="2000" dirty="0"/>
          </a:p>
        </p:txBody>
      </p:sp>
      <p:sp>
        <p:nvSpPr>
          <p:cNvPr id="11" name="BlokTextu 10"/>
          <p:cNvSpPr txBox="1"/>
          <p:nvPr/>
        </p:nvSpPr>
        <p:spPr>
          <a:xfrm>
            <a:off x="619335" y="3454963"/>
            <a:ext cx="187220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k-SK" sz="1600" dirty="0" smtClean="0"/>
              <a:t>Zníženie zárobku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Náklady na zdravotnú starostlivosť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Zvýšené náklady rodiny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Náklady na úpravu bývania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Realizovaný prieskum</a:t>
            </a:r>
          </a:p>
        </p:txBody>
      </p:sp>
      <p:sp>
        <p:nvSpPr>
          <p:cNvPr id="12" name="BlokTextu 11"/>
          <p:cNvSpPr txBox="1"/>
          <p:nvPr/>
        </p:nvSpPr>
        <p:spPr>
          <a:xfrm>
            <a:off x="2483768" y="3429000"/>
            <a:ext cx="216024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k-SK" sz="1600" dirty="0" smtClean="0"/>
              <a:t>Administratívne náklady 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Zvýšenie mzdových nákladov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Hospodárske straty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Pokuty a penále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Náklady na právne zastupovanie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Realizovaný prieskum	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13" name="BlokTextu 12"/>
          <p:cNvSpPr txBox="1"/>
          <p:nvPr/>
        </p:nvSpPr>
        <p:spPr>
          <a:xfrm>
            <a:off x="4860032" y="3454963"/>
            <a:ext cx="230425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sk-SK" sz="1600" dirty="0" smtClean="0"/>
              <a:t>Zdravotné poistenie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Úrazové poistenie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Nemocenské poistenie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Dôchodkové poistenie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Straty na odvodoch    a daniach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Znižovanie ľudského potenciálu</a:t>
            </a:r>
          </a:p>
          <a:p>
            <a:pPr marL="285750" indent="-285750">
              <a:buFontTx/>
              <a:buChar char="-"/>
            </a:pPr>
            <a:r>
              <a:rPr lang="sk-SK" sz="1600" dirty="0" smtClean="0"/>
              <a:t>Realizovaný odhad	</a:t>
            </a:r>
          </a:p>
          <a:p>
            <a:pPr marL="285750" indent="-285750">
              <a:buFontTx/>
              <a:buChar char="-"/>
            </a:pPr>
            <a:endParaRPr lang="en-US" sz="1600" dirty="0"/>
          </a:p>
        </p:txBody>
      </p:sp>
      <p:sp>
        <p:nvSpPr>
          <p:cNvPr id="14" name="BlokTextu 13"/>
          <p:cNvSpPr txBox="1"/>
          <p:nvPr/>
        </p:nvSpPr>
        <p:spPr>
          <a:xfrm>
            <a:off x="7524328" y="3454963"/>
            <a:ext cx="8640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k-SK" sz="9600" dirty="0"/>
              <a:t>?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48098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Metodika výpočtu nákladov                  na PÚ a </a:t>
            </a:r>
            <a:r>
              <a:rPr lang="sk-SK" sz="4000" dirty="0" err="1" smtClean="0">
                <a:solidFill>
                  <a:schemeClr val="accent6">
                    <a:lumMod val="75000"/>
                  </a:schemeClr>
                </a:solidFill>
              </a:rPr>
              <a:t>CHzP</a:t>
            </a:r>
            <a:endParaRPr lang="sk-SK" sz="4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600200"/>
            <a:ext cx="7859216" cy="4421088"/>
          </a:xfrm>
        </p:spPr>
        <p:txBody>
          <a:bodyPr/>
          <a:lstStyle/>
          <a:p>
            <a:pPr marL="0" indent="0">
              <a:buNone/>
            </a:pPr>
            <a:r>
              <a:rPr lang="sk-SK" sz="2000" dirty="0" smtClean="0"/>
              <a:t>- existuje niekoľko modelov pre stanovenie odhadu celkových nákladov na PÚ a CHzP vo väčšine krajín narážajú na dostupnosť dát,</a:t>
            </a:r>
          </a:p>
          <a:p>
            <a:pPr marL="0" indent="0">
              <a:buNone/>
            </a:pPr>
            <a:r>
              <a:rPr lang="sk-SK" sz="2000" dirty="0" smtClean="0"/>
              <a:t>- napríklad Nemecko používa prepočet s využitím počtu dní práce neschopnosti, priemernej mzdy a (</a:t>
            </a:r>
            <a:r>
              <a:rPr lang="sk-SK" sz="2000" dirty="0" err="1" smtClean="0"/>
              <a:t>ne</a:t>
            </a:r>
            <a:r>
              <a:rPr lang="sk-SK" sz="2000" dirty="0" smtClean="0"/>
              <a:t>)vytvoreného HDP:</a:t>
            </a:r>
          </a:p>
          <a:p>
            <a:pPr marL="0" indent="0">
              <a:buNone/>
            </a:pPr>
            <a:r>
              <a:rPr lang="sk-SK" sz="2000" dirty="0"/>
              <a:t> </a:t>
            </a:r>
            <a:r>
              <a:rPr lang="sk-SK" sz="2000" dirty="0" smtClean="0"/>
              <a:t> (počet dní PN * priemerná mzda) + (počet dní PN * HDP na zamestnanca)</a:t>
            </a:r>
          </a:p>
          <a:p>
            <a:pPr>
              <a:buFontTx/>
              <a:buChar char="-"/>
            </a:pPr>
            <a:r>
              <a:rPr lang="sk-SK" sz="2000" dirty="0" smtClean="0"/>
              <a:t>v rámci EÚ sa pohybujú odhady nákladov vyvolaných PÚ a CHzP  vo výške 0,6 až 3,8 % HDP,( EU OSHA 2014, </a:t>
            </a:r>
            <a:r>
              <a:rPr lang="sk-SK" sz="2000" dirty="0" err="1" smtClean="0"/>
              <a:t>J.Takala</a:t>
            </a:r>
            <a:r>
              <a:rPr lang="sk-SK" sz="2000" dirty="0" smtClean="0"/>
              <a:t> 2016) </a:t>
            </a:r>
          </a:p>
          <a:p>
            <a:pPr>
              <a:buFontTx/>
              <a:buChar char="-"/>
            </a:pPr>
            <a:r>
              <a:rPr lang="sk-SK" sz="2000" dirty="0" err="1" smtClean="0"/>
              <a:t>Indecon</a:t>
            </a:r>
            <a:r>
              <a:rPr lang="sk-SK" sz="2000" dirty="0" smtClean="0"/>
              <a:t> odhadol v roku 2006 pre Írsku ekonomiku negatívne dopady PÚ a </a:t>
            </a:r>
            <a:r>
              <a:rPr lang="sk-SK" sz="2000" dirty="0" err="1" smtClean="0"/>
              <a:t>CHzP</a:t>
            </a:r>
            <a:r>
              <a:rPr lang="sk-SK" sz="2000" dirty="0" smtClean="0"/>
              <a:t> na 2,5 % HDP</a:t>
            </a:r>
          </a:p>
          <a:p>
            <a:pPr marL="0" indent="0">
              <a:buNone/>
            </a:pPr>
            <a:r>
              <a:rPr lang="sk-SK" sz="2000" dirty="0" smtClean="0"/>
              <a:t>- štúdia realizovaná </a:t>
            </a:r>
            <a:r>
              <a:rPr lang="sk-SK" sz="2000" dirty="0" err="1" smtClean="0"/>
              <a:t>Výzkumným</a:t>
            </a:r>
            <a:r>
              <a:rPr lang="sk-SK" sz="2000" dirty="0" smtClean="0"/>
              <a:t> ústavom bezpečnosti práce ČR v roku 2004  odhaduje tieto náklady na 22,5 mld. Kč (cca 1 % HDP).</a:t>
            </a:r>
          </a:p>
        </p:txBody>
      </p:sp>
    </p:spTree>
    <p:extLst>
      <p:ext uri="{BB962C8B-B14F-4D97-AF65-F5344CB8AC3E}">
        <p14:creationId xmlns:p14="http://schemas.microsoft.com/office/powerpoint/2010/main" val="2480984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543800" cy="1143000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Metodika výpočtu nákladov </a:t>
            </a:r>
            <a:b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na PÚ a </a:t>
            </a:r>
            <a:r>
              <a:rPr lang="sk-SK" sz="4000" dirty="0" err="1" smtClean="0">
                <a:solidFill>
                  <a:schemeClr val="accent6">
                    <a:lumMod val="75000"/>
                  </a:schemeClr>
                </a:solidFill>
              </a:rPr>
              <a:t>CHzP</a:t>
            </a:r>
            <a:endParaRPr lang="sk-SK" sz="40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57200" y="1600200"/>
            <a:ext cx="3538736" cy="4781128"/>
          </a:xfrm>
        </p:spPr>
        <p:txBody>
          <a:bodyPr/>
          <a:lstStyle/>
          <a:p>
            <a:r>
              <a:rPr lang="sk-SK" sz="2000" dirty="0" smtClean="0"/>
              <a:t>Metodika výpočtu prostredníctvo štatistík          a  jednotkovej ceny</a:t>
            </a:r>
          </a:p>
          <a:p>
            <a:r>
              <a:rPr lang="sk-SK" sz="2000" dirty="0" smtClean="0"/>
              <a:t>Realizovaná </a:t>
            </a:r>
            <a:r>
              <a:rPr lang="sk-SK" sz="2000" dirty="0"/>
              <a:t>n</a:t>
            </a:r>
            <a:r>
              <a:rPr lang="sk-SK" sz="2000" dirty="0" smtClean="0"/>
              <a:t>apríklad vo Veľkej Británii</a:t>
            </a:r>
          </a:p>
          <a:p>
            <a:r>
              <a:rPr lang="sk-SK" sz="2000" dirty="0" smtClean="0"/>
              <a:t>Hlavný princíp je aplikovanie vzorca :</a:t>
            </a:r>
          </a:p>
          <a:p>
            <a:pPr marL="0" indent="0">
              <a:buNone/>
            </a:pPr>
            <a:r>
              <a:rPr lang="sk-SK" sz="2000" dirty="0"/>
              <a:t> </a:t>
            </a:r>
            <a:r>
              <a:rPr lang="sk-SK" sz="2000" dirty="0" smtClean="0"/>
              <a:t>      </a:t>
            </a:r>
            <a:r>
              <a:rPr lang="sk-SK" sz="2000" dirty="0" smtClean="0">
                <a:solidFill>
                  <a:schemeClr val="accent6">
                    <a:lumMod val="75000"/>
                  </a:schemeClr>
                </a:solidFill>
              </a:rPr>
              <a:t>Cost </a:t>
            </a:r>
            <a:r>
              <a:rPr lang="sk-SK" sz="2000" dirty="0">
                <a:solidFill>
                  <a:schemeClr val="accent6">
                    <a:lumMod val="75000"/>
                  </a:schemeClr>
                </a:solidFill>
              </a:rPr>
              <a:t>= Quantity x Unit price</a:t>
            </a:r>
          </a:p>
          <a:p>
            <a:r>
              <a:rPr lang="sk-SK" sz="2000" dirty="0" smtClean="0"/>
              <a:t>Kritickým miestom sú zdroje dát</a:t>
            </a:r>
          </a:p>
          <a:p>
            <a:r>
              <a:rPr lang="sk-SK" sz="2000" dirty="0"/>
              <a:t>http://www.hse.gov.uk/statistics/pdf/cost-to-britain.pdf?pdf=cost-to-britain</a:t>
            </a:r>
            <a:endParaRPr lang="sk-SK" sz="2000" dirty="0" smtClean="0"/>
          </a:p>
          <a:p>
            <a:pPr marL="0" indent="0">
              <a:buNone/>
            </a:pPr>
            <a:r>
              <a:rPr lang="sk-SK" sz="2000" dirty="0"/>
              <a:t> </a:t>
            </a:r>
            <a:r>
              <a:rPr lang="sk-SK" sz="2000" dirty="0" smtClean="0"/>
              <a:t>      </a:t>
            </a:r>
          </a:p>
          <a:p>
            <a:pPr marL="0" indent="0">
              <a:buNone/>
            </a:pPr>
            <a:r>
              <a:rPr lang="sk-SK" sz="2000" dirty="0"/>
              <a:t> </a:t>
            </a:r>
            <a:r>
              <a:rPr lang="sk-SK" sz="2000" dirty="0" smtClean="0"/>
              <a:t>      </a:t>
            </a:r>
            <a:endParaRPr lang="sk-SK" sz="2000" dirty="0"/>
          </a:p>
          <a:p>
            <a:pPr marL="0" indent="0">
              <a:buNone/>
            </a:pPr>
            <a:endParaRPr lang="sk-SK" sz="2000" dirty="0" smtClean="0"/>
          </a:p>
          <a:p>
            <a:pPr marL="0" indent="0">
              <a:buNone/>
            </a:pPr>
            <a:endParaRPr lang="sk-SK" sz="2000" dirty="0" smtClean="0"/>
          </a:p>
        </p:txBody>
      </p:sp>
      <p:pic>
        <p:nvPicPr>
          <p:cNvPr id="4" name="Obrázo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1556793"/>
            <a:ext cx="5049514" cy="444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9177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Situácia v Slovenskej republike	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268760"/>
            <a:ext cx="7859216" cy="4752528"/>
          </a:xfrm>
        </p:spPr>
        <p:txBody>
          <a:bodyPr/>
          <a:lstStyle/>
          <a:p>
            <a:pPr>
              <a:buFontTx/>
              <a:buChar char="-"/>
            </a:pPr>
            <a:r>
              <a:rPr lang="sk-SK" sz="2400" dirty="0" smtClean="0"/>
              <a:t>Jediný odhad nákladov na PÚ bol realizovaný ešte v roku 1993 (</a:t>
            </a:r>
            <a:r>
              <a:rPr lang="sk-SK" sz="2400" dirty="0" err="1" smtClean="0"/>
              <a:t>VaVUBP</a:t>
            </a:r>
            <a:r>
              <a:rPr lang="sk-SK" sz="2400" dirty="0" smtClean="0"/>
              <a:t>) a odhadol náklady a straty vyvolané  PÚ  na  2 mld. Kčs, čo v tej dobe predstavovalo cca 0,7 % HDP</a:t>
            </a:r>
          </a:p>
          <a:p>
            <a:pPr>
              <a:buFontTx/>
              <a:buChar char="-"/>
            </a:pPr>
            <a:r>
              <a:rPr lang="sk-SK" sz="2400" dirty="0" smtClean="0"/>
              <a:t>V súčasnosti adresne eviduje náklady Sociálna poisťovňa najmä prostredníctvom fondu úrazového poistenia,</a:t>
            </a:r>
          </a:p>
          <a:p>
            <a:pPr>
              <a:buFontTx/>
              <a:buChar char="-"/>
            </a:pPr>
            <a:r>
              <a:rPr lang="sk-SK" sz="2400" dirty="0" smtClean="0"/>
              <a:t>Zdravotné poisťovne náklady na PÚ a </a:t>
            </a:r>
            <a:r>
              <a:rPr lang="sk-SK" sz="2400" dirty="0" err="1" smtClean="0"/>
              <a:t>CHzP</a:t>
            </a:r>
            <a:r>
              <a:rPr lang="sk-SK" sz="2400" dirty="0" smtClean="0"/>
              <a:t> neevidujú</a:t>
            </a:r>
          </a:p>
          <a:p>
            <a:pPr>
              <a:buFontTx/>
              <a:buChar char="-"/>
            </a:pPr>
            <a:r>
              <a:rPr lang="sk-SK" sz="2400" dirty="0" smtClean="0"/>
              <a:t>Nebol realizovaný zber údajov od zamestnávateľov a nebol realizovaný prieskum u poškodených</a:t>
            </a:r>
          </a:p>
          <a:p>
            <a:pPr>
              <a:buFontTx/>
              <a:buChar char="-"/>
            </a:pPr>
            <a:r>
              <a:rPr lang="sk-SK" sz="2400" dirty="0" smtClean="0"/>
              <a:t>Počet PÚ a CHzP eviduje  Štatistický úrad SR na základe podkladov NIP a silových rezortov</a:t>
            </a:r>
          </a:p>
          <a:p>
            <a:pPr>
              <a:buFontTx/>
              <a:buChar char="-"/>
            </a:pPr>
            <a:r>
              <a:rPr lang="sk-SK" sz="2400" dirty="0" smtClean="0"/>
              <a:t>Okrem počtu PÚ a CHzP máme k dispozícií počet dní PN</a:t>
            </a:r>
          </a:p>
        </p:txBody>
      </p:sp>
    </p:spTree>
    <p:extLst>
      <p:ext uri="{BB962C8B-B14F-4D97-AF65-F5344CB8AC3E}">
        <p14:creationId xmlns:p14="http://schemas.microsoft.com/office/powerpoint/2010/main" val="232263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Možné stimuly pre prevenciu PÚ a ChzP	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268760"/>
            <a:ext cx="7859216" cy="4752528"/>
          </a:xfrm>
        </p:spPr>
        <p:txBody>
          <a:bodyPr/>
          <a:lstStyle/>
          <a:p>
            <a:pPr marL="0" indent="0" algn="ctr">
              <a:buNone/>
            </a:pPr>
            <a:r>
              <a:rPr lang="sk-SK" sz="2400" dirty="0" smtClean="0"/>
              <a:t>- Stimuly poistných systémov (bonus a </a:t>
            </a:r>
            <a:r>
              <a:rPr lang="sk-SK" sz="2400" dirty="0" err="1" smtClean="0"/>
              <a:t>malus</a:t>
            </a:r>
            <a:r>
              <a:rPr lang="sk-SK" sz="2400" dirty="0" smtClean="0"/>
              <a:t>)</a:t>
            </a:r>
          </a:p>
          <a:p>
            <a:pPr marL="0" indent="0" algn="ctr">
              <a:buNone/>
            </a:pPr>
            <a:r>
              <a:rPr lang="sk-SK" sz="2400" dirty="0" smtClean="0"/>
              <a:t>- Daňové stimuly</a:t>
            </a:r>
          </a:p>
          <a:p>
            <a:pPr marL="0" indent="0" algn="ctr">
              <a:buNone/>
            </a:pPr>
            <a:r>
              <a:rPr lang="sk-SK" sz="2400" dirty="0" smtClean="0"/>
              <a:t>- Investičné stimuly prostredníctvom podporných fondov</a:t>
            </a:r>
          </a:p>
          <a:p>
            <a:pPr marL="0" indent="0" algn="ctr">
              <a:buNone/>
            </a:pPr>
            <a:r>
              <a:rPr lang="sk-SK" sz="2400" dirty="0" smtClean="0"/>
              <a:t>- Nefinančné stimuly</a:t>
            </a:r>
          </a:p>
          <a:p>
            <a:pPr marL="0" indent="0">
              <a:buNone/>
            </a:pPr>
            <a:r>
              <a:rPr lang="sk-SK" sz="2000" dirty="0" smtClean="0"/>
              <a:t> </a:t>
            </a:r>
          </a:p>
          <a:p>
            <a:pPr marL="0" indent="0">
              <a:buNone/>
            </a:pPr>
            <a:r>
              <a:rPr lang="sk-SK" sz="2000" dirty="0" smtClean="0"/>
              <a:t>V rámci krajín EÚ aplikuje:</a:t>
            </a:r>
          </a:p>
          <a:p>
            <a:pPr marL="0" indent="0">
              <a:buNone/>
            </a:pPr>
            <a:r>
              <a:rPr lang="sk-SK" sz="2000" dirty="0"/>
              <a:t>	</a:t>
            </a:r>
            <a:r>
              <a:rPr lang="sk-SK" sz="2000" dirty="0" smtClean="0"/>
              <a:t>	 	- 11 krajín poistné stimuly (2 krajiny plánujú)</a:t>
            </a:r>
          </a:p>
          <a:p>
            <a:pPr marL="0" indent="0">
              <a:buNone/>
            </a:pPr>
            <a:r>
              <a:rPr lang="sk-SK" sz="2000" dirty="0"/>
              <a:t>	</a:t>
            </a:r>
            <a:r>
              <a:rPr lang="sk-SK" sz="2000" dirty="0" smtClean="0"/>
              <a:t>		- 3 krajiny daňové stimuly</a:t>
            </a:r>
          </a:p>
          <a:p>
            <a:pPr marL="0" indent="0">
              <a:buNone/>
            </a:pPr>
            <a:r>
              <a:rPr lang="sk-SK" sz="2000" dirty="0"/>
              <a:t>	</a:t>
            </a:r>
            <a:r>
              <a:rPr lang="sk-SK" sz="2000" dirty="0" smtClean="0"/>
              <a:t>		- 13 krajín stimuly prostredníctvom fondov</a:t>
            </a:r>
          </a:p>
          <a:p>
            <a:pPr marL="0" indent="0">
              <a:buNone/>
            </a:pPr>
            <a:r>
              <a:rPr lang="sk-SK" sz="2000" dirty="0"/>
              <a:t>	</a:t>
            </a:r>
            <a:r>
              <a:rPr lang="sk-SK" sz="2000" dirty="0" smtClean="0"/>
              <a:t>		- 7 krajín nefinančné stimuly</a:t>
            </a:r>
          </a:p>
          <a:p>
            <a:pPr marL="0" indent="0" algn="ctr">
              <a:buNone/>
            </a:pPr>
            <a:r>
              <a:rPr lang="sk-SK" sz="2400" dirty="0" smtClean="0"/>
              <a:t>9 krajín, vrátane SR, neaplikuje žiadne podporné schémy</a:t>
            </a:r>
          </a:p>
          <a:p>
            <a:pPr marL="0" indent="0">
              <a:buNone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2524232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143000" y="404664"/>
            <a:ext cx="7543800" cy="792088"/>
          </a:xfrm>
        </p:spPr>
        <p:txBody>
          <a:bodyPr rtlCol="0">
            <a:normAutofit fontScale="90000"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sk-SK" sz="4000" dirty="0" smtClean="0">
                <a:solidFill>
                  <a:schemeClr val="accent6">
                    <a:lumMod val="75000"/>
                  </a:schemeClr>
                </a:solidFill>
              </a:rPr>
              <a:t>Legislatívna situácia systému úrazového poistenia</a:t>
            </a: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755576" y="1484784"/>
            <a:ext cx="7859216" cy="4536504"/>
          </a:xfrm>
        </p:spPr>
        <p:txBody>
          <a:bodyPr/>
          <a:lstStyle/>
          <a:p>
            <a:pPr>
              <a:buFontTx/>
              <a:buChar char="-"/>
            </a:pPr>
            <a:r>
              <a:rPr lang="sk-SK" sz="2000" dirty="0" smtClean="0"/>
              <a:t>Úrazové poistenie je definované zákonom 461/2003 Z. z., ide o nadstavbový systém</a:t>
            </a:r>
          </a:p>
          <a:p>
            <a:pPr>
              <a:buFontTx/>
              <a:buChar char="-"/>
            </a:pPr>
            <a:r>
              <a:rPr lang="sk-SK" sz="2000" dirty="0" smtClean="0"/>
              <a:t>Súčasná sadzba poistného je 0,8 % z vymeriavacieho základu</a:t>
            </a:r>
          </a:p>
          <a:p>
            <a:pPr>
              <a:buFontTx/>
              <a:buChar char="-"/>
            </a:pPr>
            <a:r>
              <a:rPr lang="sk-SK" sz="2000" dirty="0" smtClean="0"/>
              <a:t>Zákon uvažoval </a:t>
            </a:r>
            <a:r>
              <a:rPr lang="sk-SK" sz="2000" dirty="0"/>
              <a:t>o zavedení diferencovanej sadzby poistného na základe rozdelenia zamestnávateľov podľa bezpečnostného rizika jednotlivých ekonomických činností a to do deviatich tried (rozsah sadzieb je plánovaný od 0,3 % do 2,1 </a:t>
            </a:r>
            <a:r>
              <a:rPr lang="sk-SK" sz="2000" dirty="0" smtClean="0"/>
              <a:t>%)</a:t>
            </a:r>
          </a:p>
          <a:p>
            <a:pPr>
              <a:buFontTx/>
              <a:buChar char="-"/>
            </a:pPr>
            <a:r>
              <a:rPr lang="sk-SK" sz="2000" dirty="0" smtClean="0"/>
              <a:t>Zákon uvažoval so </a:t>
            </a:r>
            <a:r>
              <a:rPr lang="sk-SK" sz="2000" dirty="0"/>
              <a:t>zavedením systému „bonusov“ a „</a:t>
            </a:r>
            <a:r>
              <a:rPr lang="sk-SK" sz="2000" dirty="0" err="1"/>
              <a:t>malusov</a:t>
            </a:r>
            <a:r>
              <a:rPr lang="sk-SK" sz="2000" dirty="0"/>
              <a:t>“ podľa škodového priebehu </a:t>
            </a:r>
            <a:r>
              <a:rPr lang="sk-SK" sz="2000" dirty="0" smtClean="0"/>
              <a:t>poistenia </a:t>
            </a:r>
          </a:p>
          <a:p>
            <a:pPr>
              <a:buFontTx/>
              <a:buChar char="-"/>
            </a:pPr>
            <a:r>
              <a:rPr lang="sk-SK" sz="2000" dirty="0" smtClean="0"/>
              <a:t>Reálne </a:t>
            </a:r>
            <a:r>
              <a:rPr lang="sk-SK" sz="2000" dirty="0"/>
              <a:t>zavedenie  diferencovanej sadzby </a:t>
            </a:r>
            <a:r>
              <a:rPr lang="sk-SK" sz="2000" dirty="0" smtClean="0"/>
              <a:t>poisteného, </a:t>
            </a:r>
            <a:r>
              <a:rPr lang="sk-SK" sz="2000" dirty="0"/>
              <a:t>ako aj systému „bonusov“ a „</a:t>
            </a:r>
            <a:r>
              <a:rPr lang="sk-SK" sz="2000" dirty="0" err="1"/>
              <a:t>malusov</a:t>
            </a:r>
            <a:r>
              <a:rPr lang="sk-SK" sz="2000" dirty="0"/>
              <a:t>“ </a:t>
            </a:r>
            <a:r>
              <a:rPr lang="sk-SK" sz="2000" dirty="0" smtClean="0"/>
              <a:t>bolo </a:t>
            </a:r>
            <a:r>
              <a:rPr lang="sk-SK" sz="2000" dirty="0"/>
              <a:t>legislatívne </a:t>
            </a:r>
            <a:r>
              <a:rPr lang="sk-SK" sz="2000" dirty="0" smtClean="0"/>
              <a:t>zrušené</a:t>
            </a:r>
          </a:p>
          <a:p>
            <a:pPr>
              <a:buFontTx/>
              <a:buChar char="-"/>
            </a:pPr>
            <a:r>
              <a:rPr lang="sk-SK" sz="2000" dirty="0" smtClean="0"/>
              <a:t>Dnes je zastabilizovaná jednotná sadzba s „prísľubom“ pre budúcnosť rokovať o systéme </a:t>
            </a:r>
            <a:r>
              <a:rPr lang="sk-SK" sz="2000" dirty="0" err="1" smtClean="0"/>
              <a:t>bonus-malus</a:t>
            </a:r>
            <a:endParaRPr lang="sk-SK" sz="2000" dirty="0"/>
          </a:p>
          <a:p>
            <a:pPr lvl="0" algn="ctr">
              <a:buNone/>
            </a:pPr>
            <a:endParaRPr lang="sk-SK" sz="2000" dirty="0" smtClean="0"/>
          </a:p>
          <a:p>
            <a:pPr lvl="0" algn="ctr">
              <a:buNone/>
            </a:pPr>
            <a:r>
              <a:rPr lang="sk-SK" sz="2000" b="1" dirty="0"/>
              <a:t>	</a:t>
            </a:r>
            <a:endParaRPr lang="sk-SK" sz="2000" dirty="0">
              <a:solidFill>
                <a:srgbClr val="984807"/>
              </a:solidFill>
            </a:endParaRPr>
          </a:p>
          <a:p>
            <a:pPr>
              <a:buFontTx/>
              <a:buChar char="-"/>
            </a:pPr>
            <a:endParaRPr lang="sk-SK" sz="2400" dirty="0" smtClean="0"/>
          </a:p>
        </p:txBody>
      </p:sp>
    </p:spTree>
    <p:extLst>
      <p:ext uri="{BB962C8B-B14F-4D97-AF65-F5344CB8AC3E}">
        <p14:creationId xmlns:p14="http://schemas.microsoft.com/office/powerpoint/2010/main" val="305100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Motív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5831</TotalTime>
  <Words>1441</Words>
  <Application>Microsoft Office PowerPoint</Application>
  <PresentationFormat>Prezentácia na obrazovke (4:3)</PresentationFormat>
  <Paragraphs>145</Paragraphs>
  <Slides>20</Slides>
  <Notes>0</Notes>
  <HiddenSlides>0</HiddenSlides>
  <MMClips>0</MMClips>
  <ScaleCrop>false</ScaleCrop>
  <HeadingPairs>
    <vt:vector size="4" baseType="variant">
      <vt:variant>
        <vt:lpstr>Motív</vt:lpstr>
      </vt:variant>
      <vt:variant>
        <vt:i4>3</vt:i4>
      </vt:variant>
      <vt:variant>
        <vt:lpstr>Nadpisy snímok</vt:lpstr>
      </vt:variant>
      <vt:variant>
        <vt:i4>20</vt:i4>
      </vt:variant>
    </vt:vector>
  </HeadingPairs>
  <TitlesOfParts>
    <vt:vector size="23" baseType="lpstr">
      <vt:lpstr>1_Motív Office</vt:lpstr>
      <vt:lpstr>Motív Office</vt:lpstr>
      <vt:lpstr>2_Motív Office</vt:lpstr>
      <vt:lpstr>Financovanie prevencie pracovných úrazov         a chorôb z povolania prostredníctvom úrazového poistenia</vt:lpstr>
      <vt:lpstr>Ekonomické aspekty pracovných úrazov a chorôb z povolania</vt:lpstr>
      <vt:lpstr>Štruktúra nákladov na PÚ a CHzP</vt:lpstr>
      <vt:lpstr>Štruktúra nákladov na PÚ a CHzP</vt:lpstr>
      <vt:lpstr>Metodika výpočtu nákladov                  na PÚ a CHzP</vt:lpstr>
      <vt:lpstr>Metodika výpočtu nákladov  na PÚ a CHzP</vt:lpstr>
      <vt:lpstr>Situácia v Slovenskej republike </vt:lpstr>
      <vt:lpstr>Možné stimuly pre prevenciu PÚ a ChzP </vt:lpstr>
      <vt:lpstr>Legislatívna situácia systému úrazového poistenia</vt:lpstr>
      <vt:lpstr>Ekonomická situácia systému úrazového poistenia </vt:lpstr>
      <vt:lpstr>Návrh na zriadenie osobitného fondu pre zábrannú a preventívnu činnosť</vt:lpstr>
      <vt:lpstr>Filozofia a základné charakteristiky navrhovaného fondu</vt:lpstr>
      <vt:lpstr>Legislatívne aspekty vzniku fondu</vt:lpstr>
      <vt:lpstr>Finančné aspekty vzniku fondu</vt:lpstr>
      <vt:lpstr>Transparentnosť a kontrola</vt:lpstr>
      <vt:lpstr>Príklady dobrej praxe</vt:lpstr>
      <vt:lpstr>Príklady dobrej praxe</vt:lpstr>
      <vt:lpstr>Súčasný stav</vt:lpstr>
      <vt:lpstr>Vízia do budúcnosti</vt:lpstr>
      <vt:lpstr>Ďakujem za pozornosť   Michal Němec,  poradca prezidenta KOZ SR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Prezentácia programu PowerPoint</dc:title>
  <dc:creator>Masicová Daniela</dc:creator>
  <cp:lastModifiedBy>NTB</cp:lastModifiedBy>
  <cp:revision>57</cp:revision>
  <dcterms:created xsi:type="dcterms:W3CDTF">2016-06-28T10:11:58Z</dcterms:created>
  <dcterms:modified xsi:type="dcterms:W3CDTF">2017-10-10T05:51:34Z</dcterms:modified>
</cp:coreProperties>
</file>