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5"/>
  </p:notesMasterIdLst>
  <p:handoutMasterIdLst>
    <p:handoutMasterId r:id="rId26"/>
  </p:handoutMasterIdLst>
  <p:sldIdLst>
    <p:sldId id="297" r:id="rId5"/>
    <p:sldId id="415" r:id="rId6"/>
    <p:sldId id="429" r:id="rId7"/>
    <p:sldId id="432" r:id="rId8"/>
    <p:sldId id="419" r:id="rId9"/>
    <p:sldId id="427" r:id="rId10"/>
    <p:sldId id="430" r:id="rId11"/>
    <p:sldId id="433" r:id="rId12"/>
    <p:sldId id="426" r:id="rId13"/>
    <p:sldId id="428" r:id="rId14"/>
    <p:sldId id="420" r:id="rId15"/>
    <p:sldId id="416" r:id="rId16"/>
    <p:sldId id="418" r:id="rId17"/>
    <p:sldId id="424" r:id="rId18"/>
    <p:sldId id="423" r:id="rId19"/>
    <p:sldId id="421" r:id="rId20"/>
    <p:sldId id="425" r:id="rId21"/>
    <p:sldId id="417" r:id="rId22"/>
    <p:sldId id="431" r:id="rId23"/>
    <p:sldId id="318" r:id="rId24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26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5758FB7-9AC5-4552-8A53-C91805E547FA}" styleName="Styl s motivem 1 – zvýraznění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7899" autoAdjust="0"/>
  </p:normalViewPr>
  <p:slideViewPr>
    <p:cSldViewPr>
      <p:cViewPr>
        <p:scale>
          <a:sx n="60" d="100"/>
          <a:sy n="60" d="100"/>
        </p:scale>
        <p:origin x="-1434" y="-8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1674" y="-72"/>
      </p:cViewPr>
      <p:guideLst>
        <p:guide orient="horz" pos="3126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5C732ED0-0104-4B65-AE3F-5FCF76CCA0E3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440CCB76-A4B3-44AC-805F-0C0CF47946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534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2" y="0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/>
          <a:lstStyle>
            <a:lvl1pPr algn="r">
              <a:defRPr sz="1200"/>
            </a:lvl1pPr>
          </a:lstStyle>
          <a:p>
            <a:fld id="{6AA57911-FF04-4962-A929-E9C4C6E5B14E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08" tIns="46054" rIns="92108" bIns="46054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2108" tIns="46054" rIns="92108" bIns="46054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2" y="9428583"/>
            <a:ext cx="2945660" cy="496332"/>
          </a:xfrm>
          <a:prstGeom prst="rect">
            <a:avLst/>
          </a:prstGeom>
        </p:spPr>
        <p:txBody>
          <a:bodyPr vert="horz" lIns="92108" tIns="46054" rIns="92108" bIns="46054" rtlCol="0" anchor="b"/>
          <a:lstStyle>
            <a:lvl1pPr algn="r">
              <a:defRPr sz="1200"/>
            </a:lvl1pPr>
          </a:lstStyle>
          <a:p>
            <a:fld id="{A404A95B-C7DA-4A2B-ADB6-1CAE16C610B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6384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A95B-C7DA-4A2B-ADB6-1CAE16C610B8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3824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dirty="0" smtClean="0"/>
              <a:t>V roce 2016 bylo ukončeno celkem </a:t>
            </a:r>
            <a:r>
              <a:rPr lang="cs-CZ" sz="1200" dirty="0" smtClean="0">
                <a:solidFill>
                  <a:srgbClr val="FF0000"/>
                </a:solidFill>
              </a:rPr>
              <a:t>1,6</a:t>
            </a:r>
            <a:r>
              <a:rPr lang="cs-CZ" sz="1200" dirty="0" smtClean="0"/>
              <a:t>  miliónů případů dočasné pracovní neschopnosti, z  toho 8</a:t>
            </a:r>
            <a:r>
              <a:rPr lang="cs-CZ" sz="1200" baseline="0" dirty="0" smtClean="0"/>
              <a:t>44 tis. (</a:t>
            </a:r>
            <a:r>
              <a:rPr lang="cs-CZ" sz="1200" dirty="0" smtClean="0">
                <a:solidFill>
                  <a:srgbClr val="FF0000"/>
                </a:solidFill>
              </a:rPr>
              <a:t>53 %) případů </a:t>
            </a:r>
            <a:r>
              <a:rPr lang="cs-CZ" sz="1200" dirty="0" smtClean="0"/>
              <a:t> trvalo déle než 14 dnů</a:t>
            </a:r>
          </a:p>
          <a:p>
            <a:r>
              <a:rPr lang="cs-CZ" sz="1200" dirty="0" smtClean="0"/>
              <a:t>V průměru trval jeden případ dočasné pracovní neschopnosti  42 dnů.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A95B-C7DA-4A2B-ADB6-1CAE16C610B8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3883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Souhrnný ukazatel průměrné procento pracovní neschopnosti udává, kolik ze 100 pojištěnců je průměrně každý den v pracovní neschopnosti pro nemoc či úraz.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A95B-C7DA-4A2B-ADB6-1CAE16C610B8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2206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Typickým příjemcem je kvalifikovaný</a:t>
            </a:r>
            <a:r>
              <a:rPr lang="cs-CZ" baseline="0" dirty="0" smtClean="0"/>
              <a:t> dělník se mzdou soustružníka, tj. pro rok 2016 hrubá mzda ve výši 26 919 Kč.</a:t>
            </a:r>
          </a:p>
          <a:p>
            <a:r>
              <a:rPr lang="cs-CZ" baseline="0" dirty="0" smtClean="0"/>
              <a:t>Náhradový poměr uvádí ČR k čisté mzdě. 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A95B-C7DA-4A2B-ADB6-1CAE16C610B8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7123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04A95B-C7DA-4A2B-ADB6-1CAE16C610B8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63404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3757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981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100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52782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814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880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435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25416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28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83960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8781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2893F-7C47-47A5-B6C8-BFD3E15D6539}" type="datetimeFigureOut">
              <a:rPr lang="cs-CZ" smtClean="0"/>
              <a:t>9.10.2017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94D9D-2069-436C-A741-48D98F7A1C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8017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274638"/>
            <a:ext cx="7859216" cy="1210146"/>
          </a:xfrm>
        </p:spPr>
        <p:txBody>
          <a:bodyPr>
            <a:normAutofit/>
          </a:bodyPr>
          <a:lstStyle/>
          <a:p>
            <a:r>
              <a:rPr lang="cs-CZ" sz="3000" dirty="0" smtClean="0">
                <a:cs typeface="Arial" panose="020B0604020202020204" pitchFamily="34" charset="0"/>
              </a:rPr>
              <a:t>Ministerstvo práce a sociálních věcí ČR</a:t>
            </a:r>
            <a:r>
              <a:rPr lang="cs-CZ" sz="2400" dirty="0" smtClean="0">
                <a:cs typeface="Arial" panose="020B0604020202020204" pitchFamily="34" charset="0"/>
              </a:rPr>
              <a:t/>
            </a:r>
            <a:br>
              <a:rPr lang="cs-CZ" sz="2400" dirty="0" smtClean="0">
                <a:cs typeface="Arial" panose="020B0604020202020204" pitchFamily="34" charset="0"/>
              </a:rPr>
            </a:br>
            <a:endParaRPr lang="cs-CZ" sz="2400" dirty="0">
              <a:cs typeface="Arial" panose="020B060402020202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85800" y="1600200"/>
            <a:ext cx="8278688" cy="506916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4400" b="1" dirty="0" smtClean="0">
                <a:latin typeface="+mj-lt"/>
                <a:cs typeface="Arial" panose="020B0604020202020204" pitchFamily="34" charset="0"/>
              </a:rPr>
              <a:t>Nemocenské pojištění v ČR</a:t>
            </a:r>
          </a:p>
          <a:p>
            <a:pPr marL="0" indent="0" algn="ctr">
              <a:buNone/>
            </a:pPr>
            <a:r>
              <a:rPr lang="cs-CZ" sz="4600" b="1" u="sng" dirty="0" smtClean="0">
                <a:latin typeface="+mj-lt"/>
                <a:cs typeface="Arial" panose="020B0604020202020204" pitchFamily="34" charset="0"/>
              </a:rPr>
              <a:t/>
            </a:r>
            <a:br>
              <a:rPr lang="cs-CZ" sz="4600" b="1" u="sng" dirty="0" smtClean="0">
                <a:latin typeface="+mj-lt"/>
                <a:cs typeface="Arial" panose="020B0604020202020204" pitchFamily="34" charset="0"/>
              </a:rPr>
            </a:br>
            <a:endParaRPr lang="cs-CZ" sz="4600" b="1" u="sng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r>
              <a:rPr lang="cs-CZ" sz="2400" dirty="0" smtClean="0"/>
              <a:t>Konference ČMKOS „Sociální </a:t>
            </a:r>
            <a:r>
              <a:rPr lang="cs-CZ" sz="2400" dirty="0"/>
              <a:t>ochrany zaměstnanců v Evropě</a:t>
            </a:r>
            <a:r>
              <a:rPr lang="cs-CZ" sz="2400" dirty="0" smtClean="0"/>
              <a:t>“ Praha 11. 10. 2017</a:t>
            </a:r>
            <a:endParaRPr lang="cs-CZ" sz="2400" dirty="0"/>
          </a:p>
          <a:p>
            <a:pPr marL="0" indent="0" algn="ctr">
              <a:buNone/>
            </a:pPr>
            <a:endParaRPr lang="cs-CZ" dirty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dirty="0" smtClean="0">
              <a:latin typeface="+mj-lt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cs-CZ" dirty="0" smtClean="0">
              <a:latin typeface="+mj-lt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3400" i="1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303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674" y="188640"/>
            <a:ext cx="82066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Vyrovnávací příspěvek v těhotenství a mateřství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85800" y="980728"/>
            <a:ext cx="7848872" cy="5098876"/>
          </a:xfrm>
        </p:spPr>
        <p:txBody>
          <a:bodyPr>
            <a:noAutofit/>
          </a:bodyPr>
          <a:lstStyle/>
          <a:p>
            <a:r>
              <a:rPr lang="cs-CZ" sz="2800" dirty="0" smtClean="0"/>
              <a:t>Vyplácí se zaměstnankyni</a:t>
            </a:r>
            <a:r>
              <a:rPr lang="cs-CZ" sz="2800" dirty="0"/>
              <a:t>, která byla z důvodu těhotenství, mateřství nebo kojení převedena na jinou práci </a:t>
            </a:r>
            <a:r>
              <a:rPr lang="cs-CZ" sz="2800" dirty="0" smtClean="0"/>
              <a:t>a </a:t>
            </a:r>
            <a:r>
              <a:rPr lang="cs-CZ" sz="2800" dirty="0"/>
              <a:t>dosahuje </a:t>
            </a:r>
            <a:r>
              <a:rPr lang="cs-CZ" sz="2800" dirty="0" smtClean="0"/>
              <a:t>nižšího příjmu.</a:t>
            </a:r>
          </a:p>
          <a:p>
            <a:r>
              <a:rPr lang="cs-CZ" sz="2800" dirty="0" smtClean="0"/>
              <a:t>Vyplácí se </a:t>
            </a:r>
            <a:r>
              <a:rPr lang="cs-CZ" sz="2800" b="1" dirty="0"/>
              <a:t>od data převedení na jinou práci do doby nástupu na peněžitou pomoc v mateřství</a:t>
            </a:r>
            <a:r>
              <a:rPr lang="cs-CZ" sz="2800" dirty="0" smtClean="0"/>
              <a:t>.</a:t>
            </a:r>
          </a:p>
          <a:p>
            <a:r>
              <a:rPr lang="cs-CZ" sz="2800" b="1" dirty="0"/>
              <a:t>Výše</a:t>
            </a:r>
            <a:r>
              <a:rPr lang="cs-CZ" sz="2800" dirty="0"/>
              <a:t> vyrovnávacího příspěvku v těhotenství a mateřství je stanovena ve výši rozdílu mezi denním vyměřovacím základem </a:t>
            </a:r>
            <a:r>
              <a:rPr lang="cs-CZ" sz="2800" dirty="0" smtClean="0"/>
              <a:t>ke </a:t>
            </a:r>
            <a:r>
              <a:rPr lang="cs-CZ" sz="2800" dirty="0"/>
              <a:t>dni převedení zaměstnankyně na jinou práci a průměrem jejích započitatelných příjmů </a:t>
            </a:r>
            <a:r>
              <a:rPr lang="cs-CZ" sz="2800" dirty="0" smtClean="0"/>
              <a:t>po </a:t>
            </a:r>
            <a:r>
              <a:rPr lang="cs-CZ" sz="2800" dirty="0"/>
              <a:t>tomto převedení.</a:t>
            </a:r>
            <a:endParaRPr lang="cs-CZ" sz="2700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618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02624" cy="792088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/>
              <a:t>Rozložení výdajů na dávky nemocenského pojištění </a:t>
            </a:r>
            <a:r>
              <a:rPr lang="cs-CZ" sz="2400" b="1" dirty="0" smtClean="0"/>
              <a:t>rok 2016</a:t>
            </a:r>
            <a:endParaRPr lang="cs-CZ" sz="2400" dirty="0">
              <a:solidFill>
                <a:schemeClr val="tx1"/>
              </a:solidFill>
            </a:endParaRP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268760"/>
            <a:ext cx="7632848" cy="4960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003206" y="6277962"/>
            <a:ext cx="20566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ČSSZ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76622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702624" cy="792088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/>
              <a:t>Finanční bilance nemocenského pojištění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899592" y="5962773"/>
            <a:ext cx="1222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Zdroj: ČSSZ</a:t>
            </a:r>
            <a:endParaRPr lang="cs-CZ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99675"/>
            <a:ext cx="7416824" cy="46630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119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8134672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Ukončené případy dočasné pracovní neschopnosti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3"/>
            <a:ext cx="7704856" cy="5069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ovéPole 8"/>
          <p:cNvSpPr txBox="1"/>
          <p:nvPr/>
        </p:nvSpPr>
        <p:spPr>
          <a:xfrm>
            <a:off x="899592" y="619666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ČSSZ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9929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188640"/>
            <a:ext cx="7702624" cy="792088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/>
              <a:t>Průměrné procento pracovní neschopnosti</a:t>
            </a:r>
            <a:endParaRPr lang="cs-CZ" dirty="0">
              <a:solidFill>
                <a:schemeClr val="tx1"/>
              </a:solidFill>
            </a:endParaRP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043608" y="602128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Zdroj: ČSÚ</a:t>
            </a:r>
            <a:endParaRPr lang="cs-CZ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1023291"/>
            <a:ext cx="7776864" cy="5032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816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1584" y="0"/>
            <a:ext cx="8134672" cy="1124744"/>
          </a:xfrm>
        </p:spPr>
        <p:txBody>
          <a:bodyPr>
            <a:normAutofit/>
          </a:bodyPr>
          <a:lstStyle/>
          <a:p>
            <a:r>
              <a:rPr lang="cs-CZ" sz="2800" b="1" dirty="0" smtClean="0"/>
              <a:t>Plnění mezinárodních  úmluv </a:t>
            </a:r>
            <a:endParaRPr lang="cs-CZ" sz="2800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>
          <a:xfrm>
            <a:off x="908462" y="1052736"/>
            <a:ext cx="8229600" cy="5073427"/>
          </a:xfrm>
        </p:spPr>
        <p:txBody>
          <a:bodyPr>
            <a:normAutofit/>
          </a:bodyPr>
          <a:lstStyle/>
          <a:p>
            <a:r>
              <a:rPr lang="cs-CZ" sz="2800" dirty="0" smtClean="0"/>
              <a:t>ČR je </a:t>
            </a:r>
            <a:r>
              <a:rPr lang="cs-CZ" sz="2800" dirty="0"/>
              <a:t>v oblasti </a:t>
            </a:r>
            <a:r>
              <a:rPr lang="cs-CZ" sz="2800" dirty="0" smtClean="0"/>
              <a:t>nemocenského pojištění vázána úmluvami </a:t>
            </a:r>
            <a:r>
              <a:rPr lang="cs-CZ" sz="2800" dirty="0"/>
              <a:t>Mezinárodní organizace </a:t>
            </a:r>
            <a:r>
              <a:rPr lang="cs-CZ" sz="2800" dirty="0" smtClean="0"/>
              <a:t>práce, Evropským zákoníkem </a:t>
            </a:r>
            <a:r>
              <a:rPr lang="cs-CZ" sz="2800" dirty="0"/>
              <a:t>sociálního </a:t>
            </a:r>
            <a:r>
              <a:rPr lang="cs-CZ" sz="2800" dirty="0" smtClean="0"/>
              <a:t>zabezpečení (EZSZ) a </a:t>
            </a:r>
            <a:r>
              <a:rPr lang="cs-CZ" sz="2800" dirty="0"/>
              <a:t>Sociální </a:t>
            </a:r>
            <a:r>
              <a:rPr lang="cs-CZ" sz="2800" dirty="0" smtClean="0"/>
              <a:t>chartou</a:t>
            </a:r>
          </a:p>
          <a:p>
            <a:r>
              <a:rPr lang="cs-CZ" sz="2800" b="1" dirty="0"/>
              <a:t>m</a:t>
            </a:r>
            <a:r>
              <a:rPr lang="cs-CZ" sz="2800" b="1" dirty="0" smtClean="0"/>
              <a:t>inimální úroveň nemocenského </a:t>
            </a:r>
            <a:r>
              <a:rPr lang="cs-CZ" sz="2800" dirty="0" smtClean="0"/>
              <a:t>(včetně přídavků na děti)</a:t>
            </a:r>
            <a:r>
              <a:rPr lang="cs-CZ" sz="2800" b="1" dirty="0" smtClean="0"/>
              <a:t> </a:t>
            </a:r>
            <a:r>
              <a:rPr lang="cs-CZ" sz="2800" dirty="0" smtClean="0"/>
              <a:t> stanovuje ratifikovaná Úmluva MOP č. 130 </a:t>
            </a:r>
            <a:r>
              <a:rPr lang="cs-CZ" sz="2800" dirty="0"/>
              <a:t>n</a:t>
            </a:r>
            <a:r>
              <a:rPr lang="cs-CZ" sz="2800" dirty="0" smtClean="0"/>
              <a:t>a úrovni </a:t>
            </a:r>
            <a:r>
              <a:rPr lang="cs-CZ" sz="2800" dirty="0"/>
              <a:t>60 % k předchozímu </a:t>
            </a:r>
            <a:r>
              <a:rPr lang="cs-CZ" sz="2800" dirty="0" smtClean="0"/>
              <a:t>výdělku (včetně přídavků na děti) </a:t>
            </a:r>
            <a:r>
              <a:rPr lang="cs-CZ" sz="2800" dirty="0"/>
              <a:t>typického příjemce dávek</a:t>
            </a:r>
            <a:endParaRPr lang="cs-CZ" sz="2800" b="1" dirty="0"/>
          </a:p>
          <a:p>
            <a:r>
              <a:rPr lang="cs-CZ" sz="2800" b="1" dirty="0" smtClean="0"/>
              <a:t>minimální úroveň PPM </a:t>
            </a:r>
            <a:r>
              <a:rPr lang="cs-CZ" sz="2800" dirty="0"/>
              <a:t>stanovuje ratifikovaná Úmluva MOP č. </a:t>
            </a:r>
            <a:r>
              <a:rPr lang="cs-CZ" sz="2800" dirty="0" smtClean="0"/>
              <a:t>102 a EZSZ na úrovni 45 %</a:t>
            </a:r>
            <a:r>
              <a:rPr lang="cs-CZ" sz="2800" dirty="0"/>
              <a:t> k předchozímu </a:t>
            </a:r>
            <a:r>
              <a:rPr lang="cs-CZ" sz="2800" dirty="0" smtClean="0"/>
              <a:t>výdělku </a:t>
            </a:r>
            <a:r>
              <a:rPr lang="cs-CZ" sz="2800" dirty="0"/>
              <a:t>typického příjemce dávek</a:t>
            </a:r>
          </a:p>
        </p:txBody>
      </p:sp>
    </p:spTree>
    <p:extLst>
      <p:ext uri="{BB962C8B-B14F-4D97-AF65-F5344CB8AC3E}">
        <p14:creationId xmlns:p14="http://schemas.microsoft.com/office/powerpoint/2010/main" val="2695954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1584" y="0"/>
            <a:ext cx="8134672" cy="1124744"/>
          </a:xfrm>
        </p:spPr>
        <p:txBody>
          <a:bodyPr>
            <a:normAutofit/>
          </a:bodyPr>
          <a:lstStyle/>
          <a:p>
            <a:r>
              <a:rPr lang="cs-CZ" sz="2800" b="1" dirty="0"/>
              <a:t>Plnění mezinárodních </a:t>
            </a:r>
            <a:r>
              <a:rPr lang="cs-CZ" sz="2800" b="1" dirty="0" smtClean="0"/>
              <a:t>úmluv – náhradový poměr</a:t>
            </a:r>
            <a:endParaRPr lang="cs-CZ" sz="2800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115616" y="609329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Typický příjemce dávek je </a:t>
            </a:r>
            <a:r>
              <a:rPr lang="cs-CZ" dirty="0"/>
              <a:t>kvalifikovaný dělník se mzdou </a:t>
            </a:r>
            <a:r>
              <a:rPr lang="cs-CZ" dirty="0" smtClean="0"/>
              <a:t>soustružníka.</a:t>
            </a:r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274" y="1052736"/>
            <a:ext cx="751488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4458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2066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Změny v nemocenském pojištění od roku 2018 (1)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27584" y="1556792"/>
            <a:ext cx="7848872" cy="5301208"/>
          </a:xfrm>
        </p:spPr>
        <p:txBody>
          <a:bodyPr>
            <a:noAutofit/>
          </a:bodyPr>
          <a:lstStyle/>
          <a:p>
            <a:pPr lvl="0"/>
            <a:r>
              <a:rPr lang="cs-CZ" sz="2800" b="1" dirty="0"/>
              <a:t>zvýšení nemocenského </a:t>
            </a:r>
            <a:endParaRPr lang="cs-CZ" sz="2800" b="1" dirty="0" smtClean="0"/>
          </a:p>
          <a:p>
            <a:pPr lvl="1"/>
            <a:r>
              <a:rPr lang="cs-CZ" sz="2700" dirty="0" smtClean="0"/>
              <a:t>od </a:t>
            </a:r>
            <a:r>
              <a:rPr lang="cs-CZ" sz="2700" dirty="0"/>
              <a:t>31. kalendářního dne dočasné pracovní neschopnosti nebo karantény z 60 % na 66 % denního vyměřovacího základu </a:t>
            </a:r>
            <a:r>
              <a:rPr lang="cs-CZ" sz="2700" dirty="0" smtClean="0"/>
              <a:t>a dále </a:t>
            </a:r>
          </a:p>
          <a:p>
            <a:pPr lvl="1"/>
            <a:r>
              <a:rPr lang="cs-CZ" sz="2700" dirty="0" smtClean="0"/>
              <a:t>od </a:t>
            </a:r>
            <a:r>
              <a:rPr lang="cs-CZ" sz="2700" dirty="0"/>
              <a:t>61. kalendářního dne dočasné pracovní neschopnosti nebo karantény </a:t>
            </a:r>
            <a:r>
              <a:rPr lang="cs-CZ" sz="2700" dirty="0" smtClean="0"/>
              <a:t>z 60 %na </a:t>
            </a:r>
            <a:r>
              <a:rPr lang="cs-CZ" sz="2700" dirty="0"/>
              <a:t>72 % denního vyměřovacího </a:t>
            </a:r>
            <a:r>
              <a:rPr lang="cs-CZ" sz="2700" dirty="0" smtClean="0"/>
              <a:t>základu</a:t>
            </a:r>
          </a:p>
          <a:p>
            <a:pPr marL="0" lvl="0" indent="0">
              <a:buNone/>
            </a:pPr>
            <a:r>
              <a:rPr lang="cs-CZ" sz="2800" dirty="0" smtClean="0"/>
              <a:t>    </a:t>
            </a:r>
          </a:p>
          <a:p>
            <a:r>
              <a:rPr lang="cs-CZ" sz="2800" dirty="0" smtClean="0"/>
              <a:t>   Účinnost </a:t>
            </a:r>
            <a:r>
              <a:rPr lang="cs-CZ" sz="2800" dirty="0"/>
              <a:t>od 1. ledna 2018 </a:t>
            </a: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0338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2066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Změny v nemocenském pojištění od roku 2018 (2)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27584" y="1556792"/>
            <a:ext cx="7848872" cy="5301208"/>
          </a:xfrm>
        </p:spPr>
        <p:txBody>
          <a:bodyPr>
            <a:noAutofit/>
          </a:bodyPr>
          <a:lstStyle/>
          <a:p>
            <a:pPr lvl="0"/>
            <a:r>
              <a:rPr lang="cs-CZ" sz="2800" dirty="0"/>
              <a:t>zavedení  nové </a:t>
            </a:r>
            <a:r>
              <a:rPr lang="cs-CZ" sz="2800" b="1" dirty="0"/>
              <a:t>dávky</a:t>
            </a:r>
            <a:r>
              <a:rPr lang="cs-CZ" sz="2800" dirty="0"/>
              <a:t> </a:t>
            </a:r>
            <a:r>
              <a:rPr lang="cs-CZ" sz="2800" b="1" dirty="0"/>
              <a:t>otcovské poporodní péče </a:t>
            </a:r>
            <a:endParaRPr lang="cs-CZ" sz="2800" b="1" dirty="0" smtClean="0"/>
          </a:p>
          <a:p>
            <a:pPr marL="0" lv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- </a:t>
            </a:r>
            <a:r>
              <a:rPr lang="cs-CZ" sz="2800" dirty="0"/>
              <a:t>krátkodobá dávka  </a:t>
            </a:r>
            <a:r>
              <a:rPr lang="cs-CZ" sz="2800" dirty="0" smtClean="0"/>
              <a:t>poskytovaná </a:t>
            </a:r>
            <a:r>
              <a:rPr lang="cs-CZ" sz="2800" dirty="0"/>
              <a:t>v období prvních  </a:t>
            </a:r>
            <a:r>
              <a:rPr lang="cs-CZ" sz="2800" dirty="0" smtClean="0"/>
              <a:t>  </a:t>
            </a:r>
          </a:p>
          <a:p>
            <a:pPr marL="0" lvl="0" indent="0">
              <a:buNone/>
            </a:pPr>
            <a:r>
              <a:rPr lang="cs-CZ" sz="2800" dirty="0"/>
              <a:t> </a:t>
            </a:r>
            <a:r>
              <a:rPr lang="cs-CZ" sz="2800" dirty="0" smtClean="0"/>
              <a:t>      šesti </a:t>
            </a:r>
            <a:r>
              <a:rPr lang="cs-CZ" sz="2800" dirty="0"/>
              <a:t>týdnů života </a:t>
            </a:r>
            <a:r>
              <a:rPr lang="cs-CZ" sz="2800" dirty="0" smtClean="0"/>
              <a:t>dítěte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Vyplácí se nejdéle 7 </a:t>
            </a:r>
            <a:r>
              <a:rPr lang="cs-CZ" sz="2800" dirty="0"/>
              <a:t>kalendářních dnů </a:t>
            </a:r>
            <a:endParaRPr lang="cs-CZ" sz="2800" dirty="0" smtClean="0"/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Výše </a:t>
            </a:r>
            <a:r>
              <a:rPr lang="cs-CZ" sz="2800" dirty="0"/>
              <a:t>70 % denního vyměřovacího </a:t>
            </a:r>
            <a:r>
              <a:rPr lang="cs-CZ" sz="2800" dirty="0" smtClean="0"/>
              <a:t>základu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 Účinnost od 1. února 2018</a:t>
            </a:r>
            <a:endParaRPr lang="cs-CZ" sz="2800" dirty="0"/>
          </a:p>
          <a:p>
            <a:endParaRPr lang="cs-CZ" sz="2800" dirty="0"/>
          </a:p>
          <a:p>
            <a:pPr lvl="0"/>
            <a:endParaRPr lang="cs-CZ" sz="2800" dirty="0" smtClean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6108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206680" cy="792088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Změny v nemocenském pojištění od roku 2018 (3)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27584" y="1412776"/>
            <a:ext cx="7848872" cy="4752528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Zavedení </a:t>
            </a:r>
            <a:r>
              <a:rPr lang="cs-CZ" sz="2800" dirty="0"/>
              <a:t>n</a:t>
            </a:r>
            <a:r>
              <a:rPr lang="cs-CZ" sz="2800" dirty="0" smtClean="0"/>
              <a:t>ové dávky - </a:t>
            </a:r>
            <a:r>
              <a:rPr lang="cs-CZ" sz="2800" b="1" dirty="0" smtClean="0"/>
              <a:t> dlouhodobé ošetřovné</a:t>
            </a:r>
            <a:r>
              <a:rPr lang="cs-CZ" sz="2800" dirty="0" smtClean="0"/>
              <a:t> 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Vyplácí se nejdéle 90 kalendářních dnů </a:t>
            </a:r>
            <a:r>
              <a:rPr lang="cs-CZ" sz="2800" dirty="0"/>
              <a:t>při </a:t>
            </a:r>
            <a:r>
              <a:rPr lang="cs-CZ" sz="2800" dirty="0" smtClean="0"/>
              <a:t>potřebě </a:t>
            </a:r>
            <a:r>
              <a:rPr lang="cs-CZ" sz="2800" dirty="0"/>
              <a:t>ošetřování člena </a:t>
            </a:r>
            <a:r>
              <a:rPr lang="cs-CZ" sz="2800" dirty="0" smtClean="0"/>
              <a:t>rodiny/domácnosti po náhlém zhoršení zdravotního stavu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Výše 60 </a:t>
            </a:r>
            <a:r>
              <a:rPr lang="cs-CZ" sz="2800" dirty="0"/>
              <a:t>% denního vyměřovacího </a:t>
            </a:r>
            <a:r>
              <a:rPr lang="cs-CZ" sz="2800" dirty="0" smtClean="0"/>
              <a:t>základu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/>
              <a:t>Ú</a:t>
            </a:r>
            <a:r>
              <a:rPr lang="cs-CZ" sz="2800" dirty="0" smtClean="0"/>
              <a:t>činnost od 1. června 2018</a:t>
            </a:r>
            <a:endParaRPr lang="cs-CZ" sz="2800" dirty="0"/>
          </a:p>
          <a:p>
            <a:endParaRPr lang="cs-CZ" sz="2800" dirty="0"/>
          </a:p>
          <a:p>
            <a:pPr lvl="0"/>
            <a:endParaRPr lang="cs-CZ" sz="2800" dirty="0" smtClean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671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632848" cy="45166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Systém zabezpečení v nemoci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27584" y="1052736"/>
            <a:ext cx="7848872" cy="5805264"/>
          </a:xfrm>
        </p:spPr>
        <p:txBody>
          <a:bodyPr>
            <a:noAutofit/>
          </a:bodyPr>
          <a:lstStyle/>
          <a:p>
            <a:r>
              <a:rPr lang="cs-CZ" sz="2800" dirty="0" smtClean="0"/>
              <a:t>V období prvních 14 dnů dočasné pracovní neschopnosti je zaměstnanec zabezpečen </a:t>
            </a:r>
            <a:r>
              <a:rPr lang="cs-CZ" sz="2800" b="1" dirty="0" smtClean="0"/>
              <a:t>náhradou mzdy</a:t>
            </a:r>
            <a:r>
              <a:rPr lang="cs-CZ" sz="2800" dirty="0" smtClean="0"/>
              <a:t>, kterou poskytuje </a:t>
            </a:r>
            <a:r>
              <a:rPr lang="cs-CZ" sz="2800" u="sng" dirty="0" smtClean="0"/>
              <a:t>zaměstnavatel</a:t>
            </a:r>
            <a:r>
              <a:rPr lang="cs-CZ" sz="2800" dirty="0" smtClean="0"/>
              <a:t>. </a:t>
            </a:r>
          </a:p>
          <a:p>
            <a:r>
              <a:rPr lang="cs-CZ" sz="2800" dirty="0" smtClean="0"/>
              <a:t>Náhrada </a:t>
            </a:r>
            <a:r>
              <a:rPr lang="cs-CZ" sz="2800" dirty="0"/>
              <a:t>mzdy náleží za pracovní dny </a:t>
            </a:r>
            <a:r>
              <a:rPr lang="cs-CZ" sz="2800" dirty="0" smtClean="0"/>
              <a:t>od </a:t>
            </a:r>
            <a:r>
              <a:rPr lang="cs-CZ" sz="2800" dirty="0"/>
              <a:t>4. pracovního dne (při karanténě od prvního pracovního dne</a:t>
            </a:r>
            <a:r>
              <a:rPr lang="cs-CZ" sz="2800" dirty="0" smtClean="0"/>
              <a:t>) ve výši 60 % </a:t>
            </a:r>
            <a:r>
              <a:rPr lang="cs-CZ" sz="2800" dirty="0"/>
              <a:t>denního vyměřovacího </a:t>
            </a:r>
            <a:r>
              <a:rPr lang="cs-CZ" sz="2800" dirty="0" smtClean="0"/>
              <a:t>základu.</a:t>
            </a:r>
            <a:endParaRPr lang="cs-CZ" sz="2800" dirty="0"/>
          </a:p>
          <a:p>
            <a:pPr lvl="0"/>
            <a:endParaRPr lang="cs-CZ" sz="2800" dirty="0" smtClean="0"/>
          </a:p>
          <a:p>
            <a:pPr lvl="0"/>
            <a:r>
              <a:rPr lang="cs-CZ" sz="2800" b="1" dirty="0" smtClean="0"/>
              <a:t>Nemocenské  </a:t>
            </a:r>
            <a:r>
              <a:rPr lang="cs-CZ" sz="2800" dirty="0"/>
              <a:t>je </a:t>
            </a:r>
            <a:r>
              <a:rPr lang="cs-CZ" sz="2800" dirty="0" smtClean="0"/>
              <a:t>poskytováno </a:t>
            </a:r>
            <a:r>
              <a:rPr lang="cs-CZ" sz="2800" u="sng" dirty="0" smtClean="0"/>
              <a:t>ze systému nemocenského pojištění</a:t>
            </a:r>
            <a:r>
              <a:rPr lang="cs-CZ" sz="2800" dirty="0" smtClean="0"/>
              <a:t> od 15. kalendářního dne dočasné pracovní neschopnosti ve výši 60% denního vyměřovacího základu za kalendářní den.</a:t>
            </a:r>
          </a:p>
          <a:p>
            <a:pPr lvl="0"/>
            <a:endParaRPr lang="cs-CZ" sz="2800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0091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cs-CZ" sz="4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Děkuji za pozornost.</a:t>
            </a:r>
            <a:endParaRPr lang="cs-CZ" sz="4000" b="1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750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632848" cy="45166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Systém zabezpečení v nemoci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789776" y="836712"/>
            <a:ext cx="7848872" cy="583264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cs-CZ" sz="2800" dirty="0" smtClean="0"/>
              <a:t>Určení denního vyměřovacího základu a výše nemocenského podle příjmu:</a:t>
            </a:r>
          </a:p>
          <a:p>
            <a:r>
              <a:rPr lang="cs-CZ" sz="2400" dirty="0" smtClean="0"/>
              <a:t>Do výše denní průměrné mzdy*                                         90 %</a:t>
            </a:r>
          </a:p>
          <a:p>
            <a:r>
              <a:rPr lang="cs-CZ" sz="2400" dirty="0" smtClean="0"/>
              <a:t>Od  1 </a:t>
            </a:r>
            <a:r>
              <a:rPr lang="cs-CZ" sz="2400" dirty="0"/>
              <a:t>do 1,5násobku denní </a:t>
            </a:r>
            <a:r>
              <a:rPr lang="cs-CZ" sz="2400" dirty="0" smtClean="0"/>
              <a:t>průměrné mzdy*                  60 %   </a:t>
            </a:r>
          </a:p>
          <a:p>
            <a:r>
              <a:rPr lang="cs-CZ" sz="2400" dirty="0" smtClean="0"/>
              <a:t>Od 1,5 do </a:t>
            </a:r>
            <a:r>
              <a:rPr lang="cs-CZ" sz="2400" dirty="0"/>
              <a:t>3násobku denní </a:t>
            </a:r>
            <a:r>
              <a:rPr lang="cs-CZ" sz="2400" dirty="0" smtClean="0"/>
              <a:t>průměrné mzdy*                   30 %</a:t>
            </a:r>
          </a:p>
          <a:p>
            <a:r>
              <a:rPr lang="cs-CZ" sz="2400" dirty="0" smtClean="0"/>
              <a:t>Nad 3násobek denní průměrné mzdy*                               0 </a:t>
            </a:r>
            <a:r>
              <a:rPr lang="cs-CZ" sz="2400" dirty="0"/>
              <a:t>%</a:t>
            </a:r>
          </a:p>
          <a:p>
            <a:pPr marL="0" indent="0">
              <a:buNone/>
            </a:pPr>
            <a:endParaRPr lang="cs-CZ" sz="2000" dirty="0" smtClean="0"/>
          </a:p>
          <a:p>
            <a:pPr marL="0" indent="0">
              <a:buNone/>
            </a:pPr>
            <a:r>
              <a:rPr lang="cs-CZ" sz="2600" dirty="0" smtClean="0"/>
              <a:t>Redukce denního </a:t>
            </a:r>
            <a:r>
              <a:rPr lang="cs-CZ" sz="2600" dirty="0"/>
              <a:t>vyměřovacího základu</a:t>
            </a:r>
            <a:r>
              <a:rPr lang="cs-CZ" sz="2600" dirty="0" smtClean="0"/>
              <a:t> pro rok  2017:</a:t>
            </a:r>
          </a:p>
          <a:p>
            <a:pPr marL="0" indent="0">
              <a:buNone/>
            </a:pPr>
            <a:endParaRPr lang="cs-CZ" sz="2800" dirty="0" smtClean="0"/>
          </a:p>
          <a:p>
            <a:pPr marL="0" lvl="0" indent="0">
              <a:buNone/>
            </a:pPr>
            <a:endParaRPr lang="cs-CZ" sz="2800" dirty="0" smtClean="0"/>
          </a:p>
          <a:p>
            <a:pPr marL="0" lvl="0" indent="0">
              <a:buNone/>
            </a:pPr>
            <a:endParaRPr lang="cs-CZ" sz="2800" dirty="0"/>
          </a:p>
          <a:p>
            <a:pPr marL="0" lvl="0" indent="0">
              <a:buNone/>
            </a:pPr>
            <a:endParaRPr lang="cs-CZ" sz="1600" dirty="0" smtClean="0"/>
          </a:p>
          <a:p>
            <a:pPr marL="0" lvl="0" indent="0">
              <a:buNone/>
            </a:pPr>
            <a:r>
              <a:rPr lang="cs-CZ" sz="1800" dirty="0" smtClean="0"/>
              <a:t>*denní průměrná mzda je stanovena na základě  1/30  součinu všeobecného vyměřovacího základu a přepočítacího koeficientu.</a:t>
            </a: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3" y="4437112"/>
            <a:ext cx="6912767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7546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458200" cy="451665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/>
              <a:t>Nemocenské  - náhradový poměr k hrubé mzdě</a:t>
            </a:r>
            <a:endParaRPr lang="cs-CZ" sz="2800" b="1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980728"/>
            <a:ext cx="7307319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4482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458200" cy="451665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/>
              <a:t>Další dávky poskytované z nemocenského pojištění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827584" y="1340768"/>
            <a:ext cx="7848872" cy="5517232"/>
          </a:xfrm>
        </p:spPr>
        <p:txBody>
          <a:bodyPr>
            <a:noAutofit/>
          </a:bodyPr>
          <a:lstStyle/>
          <a:p>
            <a:pPr lvl="0"/>
            <a:r>
              <a:rPr lang="cs-CZ" sz="2800" dirty="0" smtClean="0"/>
              <a:t>Peněžitá pomoc  mateřství (PPM)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Ošetřovné</a:t>
            </a:r>
          </a:p>
          <a:p>
            <a:pPr lvl="0"/>
            <a:endParaRPr lang="cs-CZ" sz="2800" dirty="0" smtClean="0"/>
          </a:p>
          <a:p>
            <a:pPr lvl="0"/>
            <a:r>
              <a:rPr lang="cs-CZ" sz="2800" dirty="0" smtClean="0"/>
              <a:t>Vyrovnávací příspěvek v těhotenství a mateřství</a:t>
            </a:r>
          </a:p>
          <a:p>
            <a:pPr lvl="0"/>
            <a:endParaRPr lang="cs-CZ" sz="2800" dirty="0"/>
          </a:p>
          <a:p>
            <a:pPr lvl="0"/>
            <a:r>
              <a:rPr lang="cs-CZ" sz="2800" dirty="0" smtClean="0">
                <a:solidFill>
                  <a:schemeClr val="bg1">
                    <a:lumMod val="50000"/>
                  </a:schemeClr>
                </a:solidFill>
              </a:rPr>
              <a:t>Otcovské</a:t>
            </a:r>
          </a:p>
          <a:p>
            <a:pPr lvl="0"/>
            <a:endParaRPr lang="cs-CZ" sz="2800" dirty="0">
              <a:solidFill>
                <a:schemeClr val="bg1">
                  <a:lumMod val="50000"/>
                </a:schemeClr>
              </a:solidFill>
            </a:endParaRPr>
          </a:p>
          <a:p>
            <a:pPr lvl="0"/>
            <a:r>
              <a:rPr lang="cs-CZ" sz="2800" dirty="0" smtClean="0">
                <a:solidFill>
                  <a:schemeClr val="bg1">
                    <a:lumMod val="50000"/>
                  </a:schemeClr>
                </a:solidFill>
              </a:rPr>
              <a:t>Dlouhodobé ošetřovné</a:t>
            </a:r>
            <a:endParaRPr lang="cs-CZ" sz="28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01386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458200" cy="451665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/>
              <a:t>Peněžitá pomoc v mateřství</a:t>
            </a:r>
            <a:endParaRPr lang="cs-CZ" sz="28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717331" y="1412776"/>
            <a:ext cx="7848872" cy="5301208"/>
          </a:xfrm>
        </p:spPr>
        <p:txBody>
          <a:bodyPr>
            <a:noAutofit/>
          </a:bodyPr>
          <a:lstStyle/>
          <a:p>
            <a:r>
              <a:rPr lang="cs-CZ" sz="2700" dirty="0" smtClean="0"/>
              <a:t>Poskytována od 8</a:t>
            </a:r>
            <a:r>
              <a:rPr lang="cs-CZ" sz="2700" dirty="0"/>
              <a:t>. </a:t>
            </a:r>
            <a:r>
              <a:rPr lang="cs-CZ" sz="2700" dirty="0" smtClean="0"/>
              <a:t>až </a:t>
            </a:r>
            <a:r>
              <a:rPr lang="cs-CZ" sz="2700" dirty="0"/>
              <a:t>6. týdne před očekávaným dnem </a:t>
            </a:r>
            <a:r>
              <a:rPr lang="cs-CZ" sz="2700" dirty="0" smtClean="0"/>
              <a:t>porodu </a:t>
            </a:r>
            <a:r>
              <a:rPr lang="cs-CZ" sz="2700" b="1" dirty="0" smtClean="0"/>
              <a:t>po dobu </a:t>
            </a:r>
            <a:r>
              <a:rPr lang="cs-CZ" sz="2700" b="1" dirty="0"/>
              <a:t>28 týdnů </a:t>
            </a:r>
            <a:r>
              <a:rPr lang="cs-CZ" sz="2700" dirty="0" smtClean="0"/>
              <a:t>(u porodu dvou </a:t>
            </a:r>
            <a:r>
              <a:rPr lang="cs-CZ" sz="2700" dirty="0"/>
              <a:t>nebo více dětí </a:t>
            </a:r>
            <a:r>
              <a:rPr lang="cs-CZ" sz="2700" dirty="0" smtClean="0"/>
              <a:t>– po dobu 37 </a:t>
            </a:r>
            <a:r>
              <a:rPr lang="cs-CZ" sz="2700" dirty="0"/>
              <a:t>týdnů).</a:t>
            </a:r>
          </a:p>
          <a:p>
            <a:r>
              <a:rPr lang="cs-CZ" sz="2700" dirty="0" smtClean="0"/>
              <a:t>Při převzetí </a:t>
            </a:r>
            <a:r>
              <a:rPr lang="cs-CZ" sz="2700" dirty="0"/>
              <a:t>dítě do </a:t>
            </a:r>
            <a:r>
              <a:rPr lang="cs-CZ" sz="2700" dirty="0" smtClean="0"/>
              <a:t>péče poskytována 22 </a:t>
            </a:r>
            <a:r>
              <a:rPr lang="cs-CZ" sz="2700" dirty="0"/>
              <a:t>týdnů (31 týdnů při převzetí dvou a více dětí zároveň).</a:t>
            </a:r>
          </a:p>
          <a:p>
            <a:pPr lvl="0"/>
            <a:r>
              <a:rPr lang="cs-CZ" sz="2700" b="1" dirty="0" smtClean="0"/>
              <a:t>Střídání </a:t>
            </a:r>
            <a:r>
              <a:rPr lang="cs-CZ" sz="2700" b="1" dirty="0"/>
              <a:t>matky dítěte s jejím manželem či otcem dítěte </a:t>
            </a:r>
            <a:r>
              <a:rPr lang="cs-CZ" sz="2700" b="1" dirty="0" smtClean="0"/>
              <a:t>možné </a:t>
            </a:r>
            <a:r>
              <a:rPr lang="cs-CZ" sz="2700" dirty="0" smtClean="0"/>
              <a:t>od </a:t>
            </a:r>
            <a:r>
              <a:rPr lang="cs-CZ" sz="2700" dirty="0"/>
              <a:t>počátku 7. týdne ode dne porodu </a:t>
            </a:r>
            <a:endParaRPr lang="cs-CZ" sz="2700" dirty="0" smtClean="0"/>
          </a:p>
          <a:p>
            <a:r>
              <a:rPr lang="cs-CZ" sz="2700" b="1" dirty="0" smtClean="0"/>
              <a:t>Výše </a:t>
            </a:r>
            <a:r>
              <a:rPr lang="cs-CZ" sz="2700" b="1" dirty="0"/>
              <a:t>PPM</a:t>
            </a:r>
            <a:r>
              <a:rPr lang="cs-CZ" sz="2700" dirty="0"/>
              <a:t> činí </a:t>
            </a:r>
            <a:r>
              <a:rPr lang="cs-CZ" sz="2700" b="1" dirty="0"/>
              <a:t>70% </a:t>
            </a:r>
            <a:r>
              <a:rPr lang="cs-CZ" sz="2700" dirty="0" smtClean="0"/>
              <a:t>denního </a:t>
            </a:r>
            <a:r>
              <a:rPr lang="cs-CZ" sz="2700" dirty="0"/>
              <a:t>vyměřovacího základu za kalendářní den</a:t>
            </a:r>
          </a:p>
          <a:p>
            <a:pPr lvl="0"/>
            <a:endParaRPr lang="cs-CZ" sz="2700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945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7632848" cy="451665"/>
          </a:xfrm>
        </p:spPr>
        <p:txBody>
          <a:bodyPr>
            <a:normAutofit fontScale="90000"/>
          </a:bodyPr>
          <a:lstStyle/>
          <a:p>
            <a:pPr algn="ctr"/>
            <a:r>
              <a:rPr lang="cs-CZ" sz="3200" b="1" dirty="0" smtClean="0"/>
              <a:t>Peněžitá pomoc v mateřství</a:t>
            </a:r>
            <a:endParaRPr lang="cs-CZ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obsah 2"/>
          <p:cNvSpPr txBox="1">
            <a:spLocks/>
          </p:cNvSpPr>
          <p:nvPr/>
        </p:nvSpPr>
        <p:spPr>
          <a:xfrm>
            <a:off x="789776" y="836712"/>
            <a:ext cx="7848872" cy="58326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cs-CZ" sz="2800" dirty="0" smtClean="0"/>
              <a:t>Určení denního vyměřovacího základu a výše PPM:</a:t>
            </a:r>
          </a:p>
          <a:p>
            <a:r>
              <a:rPr lang="cs-CZ" sz="2400" dirty="0" smtClean="0"/>
              <a:t>Do výše denní průměrné mzdy*                                      100 %</a:t>
            </a:r>
          </a:p>
          <a:p>
            <a:r>
              <a:rPr lang="cs-CZ" sz="2400" dirty="0" smtClean="0"/>
              <a:t>Od  1 do 1,5násobku denní průměrné mzdy*                  60 %   </a:t>
            </a:r>
          </a:p>
          <a:p>
            <a:r>
              <a:rPr lang="cs-CZ" sz="2400" dirty="0" smtClean="0"/>
              <a:t>Od 1,5 do 3násobku denní průměrné mzdy*                   30 %</a:t>
            </a:r>
          </a:p>
          <a:p>
            <a:r>
              <a:rPr lang="cs-CZ" sz="2400" dirty="0" smtClean="0"/>
              <a:t>Nad 3násobek denní průměrné mzdy*                               0 %</a:t>
            </a:r>
          </a:p>
          <a:p>
            <a:pPr marL="0" indent="0">
              <a:buFont typeface="Arial" pitchFamily="34" charset="0"/>
              <a:buNone/>
            </a:pPr>
            <a:endParaRPr lang="cs-CZ" sz="2000" dirty="0" smtClean="0"/>
          </a:p>
          <a:p>
            <a:pPr marL="0" indent="0">
              <a:buFont typeface="Arial" pitchFamily="34" charset="0"/>
              <a:buNone/>
            </a:pPr>
            <a:r>
              <a:rPr lang="cs-CZ" sz="2600" dirty="0" smtClean="0"/>
              <a:t>Redukce denního vyměřovacího základu pro rok  2017:</a:t>
            </a:r>
          </a:p>
          <a:p>
            <a:pPr marL="0" indent="0">
              <a:buFont typeface="Arial" pitchFamily="34" charset="0"/>
              <a:buNone/>
            </a:pPr>
            <a:endParaRPr lang="cs-CZ" sz="2800" dirty="0" smtClean="0"/>
          </a:p>
          <a:p>
            <a:pPr marL="0" indent="0">
              <a:buFont typeface="Arial" pitchFamily="34" charset="0"/>
              <a:buNone/>
            </a:pPr>
            <a:endParaRPr lang="cs-CZ" sz="2800" dirty="0" smtClean="0"/>
          </a:p>
          <a:p>
            <a:pPr marL="0" indent="0">
              <a:buFont typeface="Arial" pitchFamily="34" charset="0"/>
              <a:buNone/>
            </a:pPr>
            <a:endParaRPr lang="cs-CZ" sz="2800" dirty="0" smtClean="0"/>
          </a:p>
          <a:p>
            <a:pPr marL="0" indent="0">
              <a:buFont typeface="Arial" pitchFamily="34" charset="0"/>
              <a:buNone/>
            </a:pPr>
            <a:endParaRPr lang="cs-CZ" sz="1600" dirty="0" smtClean="0"/>
          </a:p>
          <a:p>
            <a:pPr marL="0" indent="0">
              <a:buFont typeface="Arial" pitchFamily="34" charset="0"/>
              <a:buNone/>
            </a:pPr>
            <a:r>
              <a:rPr lang="cs-CZ" sz="1800" dirty="0" smtClean="0"/>
              <a:t>*denní průměrná mzda  je stanovena na základě  1/30  součinu všeobecného vyměřovacího základu a přepočítacího koeficientu.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096" y="4005064"/>
            <a:ext cx="7661652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799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32656"/>
            <a:ext cx="8458200" cy="451665"/>
          </a:xfrm>
        </p:spPr>
        <p:txBody>
          <a:bodyPr>
            <a:noAutofit/>
          </a:bodyPr>
          <a:lstStyle/>
          <a:p>
            <a:pPr algn="ctr"/>
            <a:r>
              <a:rPr lang="cs-CZ" sz="2800" b="1" dirty="0" smtClean="0"/>
              <a:t>Peněžitá pomoc v mateřství – náhradový poměr</a:t>
            </a:r>
            <a:endParaRPr lang="cs-CZ" sz="2800" b="1" dirty="0"/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237" y="1052736"/>
            <a:ext cx="7427111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17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3674" y="188640"/>
            <a:ext cx="8206680" cy="792088"/>
          </a:xfrm>
        </p:spPr>
        <p:txBody>
          <a:bodyPr>
            <a:normAutofit/>
          </a:bodyPr>
          <a:lstStyle/>
          <a:p>
            <a:pPr algn="ctr"/>
            <a:r>
              <a:rPr lang="cs-CZ" sz="3200" b="1" dirty="0" smtClean="0"/>
              <a:t>Ošetřovné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sz="quarter" idx="1"/>
          </p:nvPr>
        </p:nvSpPr>
        <p:spPr>
          <a:xfrm>
            <a:off x="685800" y="908720"/>
            <a:ext cx="7848872" cy="5301208"/>
          </a:xfrm>
        </p:spPr>
        <p:txBody>
          <a:bodyPr>
            <a:noAutofit/>
          </a:bodyPr>
          <a:lstStyle/>
          <a:p>
            <a:r>
              <a:rPr lang="cs-CZ" sz="2700" dirty="0"/>
              <a:t>Na ošetřovné má nárok zaměstnanec, </a:t>
            </a:r>
            <a:r>
              <a:rPr lang="cs-CZ" sz="2700" dirty="0" smtClean="0"/>
              <a:t>pokud musí</a:t>
            </a:r>
            <a:endParaRPr lang="cs-CZ" sz="2700" dirty="0"/>
          </a:p>
          <a:p>
            <a:pPr lvl="1"/>
            <a:r>
              <a:rPr lang="cs-CZ" sz="2600" b="1" dirty="0"/>
              <a:t>ošetřovat nemocného</a:t>
            </a:r>
            <a:r>
              <a:rPr lang="cs-CZ" sz="2600" dirty="0"/>
              <a:t> člena domácnosti, nebo</a:t>
            </a:r>
          </a:p>
          <a:p>
            <a:pPr lvl="1"/>
            <a:r>
              <a:rPr lang="cs-CZ" sz="2600" b="1" dirty="0"/>
              <a:t>pečovat o zdravé dítě mladší 10 let, protože</a:t>
            </a:r>
            <a:r>
              <a:rPr lang="cs-CZ" sz="2600" dirty="0"/>
              <a:t> školské nebo dětské zařízení bylo uzavřeno (z důvodu havárie, epidemie, jiné nepředvídané události), dítěti byla nařízena karanténa, nebo osoba, která jinak o dítě pečuje, sama onemocněla.</a:t>
            </a:r>
          </a:p>
          <a:p>
            <a:pPr lvl="0"/>
            <a:r>
              <a:rPr lang="cs-CZ" sz="2700" dirty="0" smtClean="0"/>
              <a:t>Výplata nejdéle </a:t>
            </a:r>
            <a:r>
              <a:rPr lang="cs-CZ" sz="2700" b="1" dirty="0"/>
              <a:t>9 kalendářních </a:t>
            </a:r>
            <a:r>
              <a:rPr lang="cs-CZ" sz="2700" b="1" dirty="0" smtClean="0"/>
              <a:t>dnů, resp. 16 dnů </a:t>
            </a:r>
            <a:r>
              <a:rPr lang="cs-CZ" sz="2700" dirty="0" smtClean="0"/>
              <a:t>u</a:t>
            </a:r>
            <a:r>
              <a:rPr lang="cs-CZ" sz="2700" dirty="0"/>
              <a:t> osamělého zaměstnance, který má v trvalé péči aspoň jedno dítě ve věku do 16 let, které neukončilo povinnou školní </a:t>
            </a:r>
            <a:r>
              <a:rPr lang="cs-CZ" sz="2700" dirty="0" smtClean="0"/>
              <a:t>docházku</a:t>
            </a:r>
          </a:p>
          <a:p>
            <a:pPr lvl="0"/>
            <a:r>
              <a:rPr lang="cs-CZ" sz="2700" b="1" dirty="0" smtClean="0"/>
              <a:t>Výše - 60</a:t>
            </a:r>
            <a:r>
              <a:rPr lang="cs-CZ" sz="2700" b="1" dirty="0"/>
              <a:t> %</a:t>
            </a:r>
            <a:r>
              <a:rPr lang="cs-CZ" sz="2700" dirty="0"/>
              <a:t> denního vyměřovacího základu</a:t>
            </a:r>
          </a:p>
        </p:txBody>
      </p:sp>
      <p:pic>
        <p:nvPicPr>
          <p:cNvPr id="4" name="Picture 2" descr="pru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58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9041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687BCE81A6B0E41BCE9D6744A8A36E3" ma:contentTypeVersion="" ma:contentTypeDescription="Vytvoří nový dokument" ma:contentTypeScope="" ma:versionID="88adf84885fedceb7290b4f629433503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e0de9948cdc4cc6a099fae038cdc12f8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58AB4C8-E797-429E-8917-57FE128C3AA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8E72398-4A80-4F55-A99E-DB6BFCC92F3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AF2C0D1-7DC5-42D7-925C-8114DF8C12C1}">
  <ds:schemaRefs>
    <ds:schemaRef ds:uri="http://schemas.microsoft.com/office/2006/documentManagement/types"/>
    <ds:schemaRef ds:uri="http://purl.org/dc/dcmitype/"/>
    <ds:schemaRef ds:uri="http://purl.org/dc/elements/1.1/"/>
    <ds:schemaRef ds:uri="http://schemas.microsoft.com/office/infopath/2007/PartnerControls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5629</TotalTime>
  <Words>593</Words>
  <Application>Microsoft Office PowerPoint</Application>
  <PresentationFormat>Předvádění na obrazovce (4:3)</PresentationFormat>
  <Paragraphs>115</Paragraphs>
  <Slides>20</Slides>
  <Notes>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Motiv systému Office</vt:lpstr>
      <vt:lpstr>Ministerstvo práce a sociálních věcí ČR </vt:lpstr>
      <vt:lpstr>Systém zabezpečení v nemoci</vt:lpstr>
      <vt:lpstr>Systém zabezpečení v nemoci</vt:lpstr>
      <vt:lpstr>Nemocenské  - náhradový poměr k hrubé mzdě</vt:lpstr>
      <vt:lpstr>Další dávky poskytované z nemocenského pojištění</vt:lpstr>
      <vt:lpstr>Peněžitá pomoc v mateřství</vt:lpstr>
      <vt:lpstr>Peněžitá pomoc v mateřství</vt:lpstr>
      <vt:lpstr>Peněžitá pomoc v mateřství – náhradový poměr</vt:lpstr>
      <vt:lpstr>Ošetřovné</vt:lpstr>
      <vt:lpstr>Vyrovnávací příspěvek v těhotenství a mateřství</vt:lpstr>
      <vt:lpstr>Rozložení výdajů na dávky nemocenského pojištění rok 2016</vt:lpstr>
      <vt:lpstr>Finanční bilance nemocenského pojištění</vt:lpstr>
      <vt:lpstr>Ukončené případy dočasné pracovní neschopnosti</vt:lpstr>
      <vt:lpstr>Průměrné procento pracovní neschopnosti</vt:lpstr>
      <vt:lpstr>Plnění mezinárodních  úmluv </vt:lpstr>
      <vt:lpstr>Plnění mezinárodních úmluv – náhradový poměr</vt:lpstr>
      <vt:lpstr>Změny v nemocenském pojištění od roku 2018 (1)</vt:lpstr>
      <vt:lpstr>Změny v nemocenském pojištění od roku 2018 (2)</vt:lpstr>
      <vt:lpstr>Změny v nemocenském pojištění od roku 2018 (3)</vt:lpstr>
      <vt:lpstr>Děkuji za pozornost.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Laubová Lenka, Mgr. (MPSV)</dc:creator>
  <cp:lastModifiedBy>Machanec Tomáš (MPSV)</cp:lastModifiedBy>
  <cp:revision>394</cp:revision>
  <cp:lastPrinted>2013-12-06T09:16:50Z</cp:lastPrinted>
  <dcterms:created xsi:type="dcterms:W3CDTF">2012-01-11T10:16:51Z</dcterms:created>
  <dcterms:modified xsi:type="dcterms:W3CDTF">2017-10-09T10:59:08Z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0x010100A687BCE81A6B0E41BCE9D6744A8A36E3</vt:lpwstr>
  </property>
</Properties>
</file>