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handoutMasterIdLst>
    <p:handoutMasterId r:id="rId25"/>
  </p:handoutMasterIdLst>
  <p:sldIdLst>
    <p:sldId id="259" r:id="rId2"/>
    <p:sldId id="258" r:id="rId3"/>
    <p:sldId id="274" r:id="rId4"/>
    <p:sldId id="275" r:id="rId5"/>
    <p:sldId id="277" r:id="rId6"/>
    <p:sldId id="272" r:id="rId7"/>
    <p:sldId id="279" r:id="rId8"/>
    <p:sldId id="276" r:id="rId9"/>
    <p:sldId id="270" r:id="rId10"/>
    <p:sldId id="262" r:id="rId11"/>
    <p:sldId id="263" r:id="rId12"/>
    <p:sldId id="267" r:id="rId13"/>
    <p:sldId id="287" r:id="rId14"/>
    <p:sldId id="266" r:id="rId15"/>
    <p:sldId id="283" r:id="rId16"/>
    <p:sldId id="280" r:id="rId17"/>
    <p:sldId id="289" r:id="rId18"/>
    <p:sldId id="290" r:id="rId19"/>
    <p:sldId id="291" r:id="rId20"/>
    <p:sldId id="284" r:id="rId21"/>
    <p:sldId id="288" r:id="rId22"/>
    <p:sldId id="281" r:id="rId23"/>
  </p:sldIdLst>
  <p:sldSz cx="9144000" cy="6858000" type="screen4x3"/>
  <p:notesSz cx="6742113" cy="9872663"/>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10" userDrawn="1">
          <p15:clr>
            <a:srgbClr val="A4A3A4"/>
          </p15:clr>
        </p15:guide>
        <p15:guide id="2" pos="2124"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33"/>
    <a:srgbClr val="6E6E6E"/>
    <a:srgbClr val="009FDA"/>
    <a:srgbClr val="808080"/>
    <a:srgbClr val="9999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40" autoAdjust="0"/>
    <p:restoredTop sz="94604" autoAdjust="0"/>
  </p:normalViewPr>
  <p:slideViewPr>
    <p:cSldViewPr>
      <p:cViewPr varScale="1">
        <p:scale>
          <a:sx n="73" d="100"/>
          <a:sy n="73" d="100"/>
        </p:scale>
        <p:origin x="1236" y="5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2376"/>
    </p:cViewPr>
  </p:sorterViewPr>
  <p:notesViewPr>
    <p:cSldViewPr>
      <p:cViewPr varScale="1">
        <p:scale>
          <a:sx n="90" d="100"/>
          <a:sy n="90" d="100"/>
        </p:scale>
        <p:origin x="-3744" y="-96"/>
      </p:cViewPr>
      <p:guideLst>
        <p:guide orient="horz" pos="3110"/>
        <p:guide pos="212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21582" cy="493633"/>
          </a:xfrm>
          <a:prstGeom prst="rect">
            <a:avLst/>
          </a:prstGeom>
        </p:spPr>
        <p:txBody>
          <a:bodyPr vert="horz" lIns="91440" tIns="45720" rIns="91440" bIns="45720" rtlCol="0"/>
          <a:lstStyle>
            <a:lvl1pPr algn="l">
              <a:defRPr sz="1200"/>
            </a:lvl1pPr>
          </a:lstStyle>
          <a:p>
            <a:endParaRPr lang="nl-NL" dirty="0"/>
          </a:p>
        </p:txBody>
      </p:sp>
      <p:sp>
        <p:nvSpPr>
          <p:cNvPr id="3" name="Tijdelijke aanduiding voor datum 2"/>
          <p:cNvSpPr>
            <a:spLocks noGrp="1"/>
          </p:cNvSpPr>
          <p:nvPr>
            <p:ph type="dt" sz="quarter" idx="1"/>
          </p:nvPr>
        </p:nvSpPr>
        <p:spPr>
          <a:xfrm>
            <a:off x="3818971" y="0"/>
            <a:ext cx="2921582" cy="493633"/>
          </a:xfrm>
          <a:prstGeom prst="rect">
            <a:avLst/>
          </a:prstGeom>
        </p:spPr>
        <p:txBody>
          <a:bodyPr vert="horz" lIns="91440" tIns="45720" rIns="91440" bIns="45720" rtlCol="0"/>
          <a:lstStyle>
            <a:lvl1pPr algn="r">
              <a:defRPr sz="1200"/>
            </a:lvl1pPr>
          </a:lstStyle>
          <a:p>
            <a:fld id="{C9D064BE-D7D3-42E9-9D04-324D32677A53}" type="datetimeFigureOut">
              <a:rPr lang="nl-NL" smtClean="0"/>
              <a:t>21-9-2017</a:t>
            </a:fld>
            <a:endParaRPr lang="nl-NL"/>
          </a:p>
        </p:txBody>
      </p:sp>
      <p:sp>
        <p:nvSpPr>
          <p:cNvPr id="4" name="Tijdelijke aanduiding voor voettekst 3"/>
          <p:cNvSpPr>
            <a:spLocks noGrp="1"/>
          </p:cNvSpPr>
          <p:nvPr>
            <p:ph type="ftr" sz="quarter" idx="2"/>
          </p:nvPr>
        </p:nvSpPr>
        <p:spPr>
          <a:xfrm>
            <a:off x="0" y="9377316"/>
            <a:ext cx="2921582" cy="493633"/>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18971" y="9377316"/>
            <a:ext cx="2921582" cy="493633"/>
          </a:xfrm>
          <a:prstGeom prst="rect">
            <a:avLst/>
          </a:prstGeom>
        </p:spPr>
        <p:txBody>
          <a:bodyPr vert="horz" lIns="91440" tIns="45720" rIns="91440" bIns="45720" rtlCol="0" anchor="b"/>
          <a:lstStyle>
            <a:lvl1pPr algn="r">
              <a:defRPr sz="1200"/>
            </a:lvl1pPr>
          </a:lstStyle>
          <a:p>
            <a:fld id="{259375EF-6499-477F-B789-45B5869DB744}" type="slidenum">
              <a:rPr lang="nl-NL" smtClean="0"/>
              <a:t>‹nr.›</a:t>
            </a:fld>
            <a:endParaRPr lang="nl-NL"/>
          </a:p>
        </p:txBody>
      </p:sp>
    </p:spTree>
    <p:extLst>
      <p:ext uri="{BB962C8B-B14F-4D97-AF65-F5344CB8AC3E}">
        <p14:creationId xmlns:p14="http://schemas.microsoft.com/office/powerpoint/2010/main" val="22631082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21582" cy="493633"/>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18971" y="0"/>
            <a:ext cx="2921582" cy="493633"/>
          </a:xfrm>
          <a:prstGeom prst="rect">
            <a:avLst/>
          </a:prstGeom>
        </p:spPr>
        <p:txBody>
          <a:bodyPr vert="horz" lIns="91440" tIns="45720" rIns="91440" bIns="45720" rtlCol="0"/>
          <a:lstStyle>
            <a:lvl1pPr algn="r">
              <a:defRPr sz="1200"/>
            </a:lvl1pPr>
          </a:lstStyle>
          <a:p>
            <a:fld id="{56FB5B4C-9419-48A8-88C2-315BEFCF8577}" type="datetimeFigureOut">
              <a:rPr lang="nl-NL" smtClean="0"/>
              <a:pPr/>
              <a:t>21-9-2017</a:t>
            </a:fld>
            <a:endParaRPr lang="nl-NL"/>
          </a:p>
        </p:txBody>
      </p:sp>
      <p:sp>
        <p:nvSpPr>
          <p:cNvPr id="4" name="Tijdelijke aanduiding voor dia-afbeelding 3"/>
          <p:cNvSpPr>
            <a:spLocks noGrp="1" noRot="1" noChangeAspect="1"/>
          </p:cNvSpPr>
          <p:nvPr>
            <p:ph type="sldImg" idx="2"/>
          </p:nvPr>
        </p:nvSpPr>
        <p:spPr>
          <a:xfrm>
            <a:off x="903288" y="739775"/>
            <a:ext cx="4935537" cy="3703638"/>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74212" y="4689515"/>
            <a:ext cx="5393690" cy="4442698"/>
          </a:xfrm>
          <a:prstGeom prst="rect">
            <a:avLst/>
          </a:prstGeom>
        </p:spPr>
        <p:txBody>
          <a:bodyPr vert="horz" lIns="91440" tIns="45720" rIns="91440" bIns="45720" rtlCol="0">
            <a:normAutofit/>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6" name="Tijdelijke aanduiding voor voettekst 5"/>
          <p:cNvSpPr>
            <a:spLocks noGrp="1"/>
          </p:cNvSpPr>
          <p:nvPr>
            <p:ph type="ftr" sz="quarter" idx="4"/>
          </p:nvPr>
        </p:nvSpPr>
        <p:spPr>
          <a:xfrm>
            <a:off x="0" y="9377316"/>
            <a:ext cx="2921582" cy="493633"/>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18971" y="9377316"/>
            <a:ext cx="2921582" cy="493633"/>
          </a:xfrm>
          <a:prstGeom prst="rect">
            <a:avLst/>
          </a:prstGeom>
        </p:spPr>
        <p:txBody>
          <a:bodyPr vert="horz" lIns="91440" tIns="45720" rIns="91440" bIns="45720" rtlCol="0" anchor="b"/>
          <a:lstStyle>
            <a:lvl1pPr algn="r">
              <a:defRPr sz="1200"/>
            </a:lvl1pPr>
          </a:lstStyle>
          <a:p>
            <a:fld id="{4031740A-4554-49AF-A999-6A9B08B63E87}" type="slidenum">
              <a:rPr lang="nl-NL" smtClean="0"/>
              <a:pPr/>
              <a:t>‹nr.›</a:t>
            </a:fld>
            <a:endParaRPr lang="nl-NL"/>
          </a:p>
        </p:txBody>
      </p:sp>
    </p:spTree>
    <p:extLst>
      <p:ext uri="{BB962C8B-B14F-4D97-AF65-F5344CB8AC3E}">
        <p14:creationId xmlns:p14="http://schemas.microsoft.com/office/powerpoint/2010/main" val="32758651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err="1" smtClean="0"/>
              <a:t>From</a:t>
            </a:r>
            <a:r>
              <a:rPr lang="nl-NL" dirty="0" smtClean="0"/>
              <a:t> </a:t>
            </a:r>
            <a:r>
              <a:rPr lang="nl-NL" dirty="0" err="1" smtClean="0"/>
              <a:t>the</a:t>
            </a:r>
            <a:r>
              <a:rPr lang="nl-NL" dirty="0" smtClean="0"/>
              <a:t> point of </a:t>
            </a:r>
            <a:r>
              <a:rPr lang="nl-NL" dirty="0" err="1" smtClean="0"/>
              <a:t>starting</a:t>
            </a:r>
            <a:r>
              <a:rPr lang="nl-NL" baseline="0" dirty="0" smtClean="0"/>
              <a:t> a </a:t>
            </a:r>
            <a:r>
              <a:rPr lang="nl-NL" baseline="0" dirty="0" err="1" smtClean="0"/>
              <a:t>familiy</a:t>
            </a:r>
            <a:r>
              <a:rPr lang="nl-NL" baseline="0" dirty="0" smtClean="0"/>
              <a:t>, </a:t>
            </a:r>
            <a:r>
              <a:rPr lang="nl-NL" baseline="0" dirty="0" err="1" smtClean="0"/>
              <a:t>women</a:t>
            </a:r>
            <a:r>
              <a:rPr lang="nl-NL" baseline="0" dirty="0" smtClean="0"/>
              <a:t> </a:t>
            </a:r>
            <a:r>
              <a:rPr lang="nl-NL" baseline="0" dirty="0" err="1" smtClean="0"/>
              <a:t>decrease</a:t>
            </a:r>
            <a:r>
              <a:rPr lang="nl-NL" baseline="0" dirty="0" smtClean="0"/>
              <a:t> </a:t>
            </a:r>
            <a:r>
              <a:rPr lang="nl-NL" baseline="0" dirty="0" err="1" smtClean="0"/>
              <a:t>their</a:t>
            </a:r>
            <a:r>
              <a:rPr lang="nl-NL" baseline="0" dirty="0" smtClean="0"/>
              <a:t> </a:t>
            </a:r>
            <a:r>
              <a:rPr lang="nl-NL" baseline="0" dirty="0" err="1" smtClean="0"/>
              <a:t>working</a:t>
            </a:r>
            <a:r>
              <a:rPr lang="nl-NL" baseline="0" dirty="0" smtClean="0"/>
              <a:t> </a:t>
            </a:r>
            <a:r>
              <a:rPr lang="nl-NL" baseline="0" dirty="0" err="1" smtClean="0"/>
              <a:t>hours</a:t>
            </a:r>
            <a:r>
              <a:rPr lang="nl-NL" baseline="0" dirty="0" smtClean="0"/>
              <a:t>, </a:t>
            </a:r>
            <a:r>
              <a:rPr lang="nl-NL" baseline="0" dirty="0" err="1" smtClean="0"/>
              <a:t>and</a:t>
            </a:r>
            <a:r>
              <a:rPr lang="nl-NL" baseline="0" dirty="0" smtClean="0"/>
              <a:t> </a:t>
            </a:r>
            <a:r>
              <a:rPr lang="nl-NL" baseline="0" dirty="0" err="1" smtClean="0"/>
              <a:t>theu</a:t>
            </a:r>
            <a:r>
              <a:rPr lang="nl-NL" baseline="0" dirty="0" smtClean="0"/>
              <a:t> never </a:t>
            </a:r>
            <a:r>
              <a:rPr lang="nl-NL" baseline="0" dirty="0" err="1" smtClean="0"/>
              <a:t>come</a:t>
            </a:r>
            <a:r>
              <a:rPr lang="nl-NL" baseline="0" dirty="0" smtClean="0"/>
              <a:t> back in </a:t>
            </a:r>
            <a:r>
              <a:rPr lang="nl-NL" baseline="0" dirty="0" err="1" smtClean="0"/>
              <a:t>working</a:t>
            </a:r>
            <a:r>
              <a:rPr lang="nl-NL" baseline="0" dirty="0" smtClean="0"/>
              <a:t> life, </a:t>
            </a:r>
            <a:r>
              <a:rPr lang="nl-NL" baseline="0" dirty="0" err="1" smtClean="0"/>
              <a:t>neither</a:t>
            </a:r>
            <a:r>
              <a:rPr lang="nl-NL" baseline="0" dirty="0" smtClean="0"/>
              <a:t> </a:t>
            </a:r>
            <a:r>
              <a:rPr lang="nl-NL" baseline="0" dirty="0" err="1" smtClean="0"/>
              <a:t>when</a:t>
            </a:r>
            <a:r>
              <a:rPr lang="nl-NL" baseline="0" dirty="0" smtClean="0"/>
              <a:t> </a:t>
            </a:r>
            <a:r>
              <a:rPr lang="nl-NL" baseline="0" dirty="0" err="1" smtClean="0"/>
              <a:t>their</a:t>
            </a:r>
            <a:r>
              <a:rPr lang="nl-NL" baseline="0" dirty="0" smtClean="0"/>
              <a:t> </a:t>
            </a:r>
            <a:r>
              <a:rPr lang="nl-NL" baseline="0" dirty="0" err="1" smtClean="0"/>
              <a:t>children</a:t>
            </a:r>
            <a:r>
              <a:rPr lang="nl-NL" baseline="0" dirty="0" smtClean="0"/>
              <a:t> </a:t>
            </a:r>
            <a:r>
              <a:rPr lang="nl-NL" baseline="0" dirty="0" err="1" smtClean="0"/>
              <a:t>become</a:t>
            </a:r>
            <a:r>
              <a:rPr lang="nl-NL" baseline="0" dirty="0" smtClean="0"/>
              <a:t> </a:t>
            </a:r>
            <a:r>
              <a:rPr lang="nl-NL" baseline="0" dirty="0" err="1" smtClean="0"/>
              <a:t>less</a:t>
            </a:r>
            <a:r>
              <a:rPr lang="nl-NL" baseline="0" dirty="0" smtClean="0"/>
              <a:t> </a:t>
            </a:r>
            <a:r>
              <a:rPr lang="nl-NL" baseline="0" dirty="0" err="1" smtClean="0"/>
              <a:t>depended</a:t>
            </a:r>
            <a:r>
              <a:rPr lang="nl-NL" baseline="0" dirty="0" smtClean="0"/>
              <a:t>. </a:t>
            </a:r>
            <a:endParaRPr lang="nl-NL" dirty="0"/>
          </a:p>
        </p:txBody>
      </p:sp>
      <p:sp>
        <p:nvSpPr>
          <p:cNvPr id="4" name="Tijdelijke aanduiding voor dianummer 3"/>
          <p:cNvSpPr>
            <a:spLocks noGrp="1"/>
          </p:cNvSpPr>
          <p:nvPr>
            <p:ph type="sldNum" sz="quarter" idx="10"/>
          </p:nvPr>
        </p:nvSpPr>
        <p:spPr/>
        <p:txBody>
          <a:bodyPr/>
          <a:lstStyle/>
          <a:p>
            <a:fld id="{4031740A-4554-49AF-A999-6A9B08B63E87}" type="slidenum">
              <a:rPr lang="nl-NL" smtClean="0"/>
              <a:pPr/>
              <a:t>4</a:t>
            </a:fld>
            <a:endParaRPr lang="nl-NL"/>
          </a:p>
        </p:txBody>
      </p:sp>
    </p:spTree>
    <p:extLst>
      <p:ext uri="{BB962C8B-B14F-4D97-AF65-F5344CB8AC3E}">
        <p14:creationId xmlns:p14="http://schemas.microsoft.com/office/powerpoint/2010/main" val="15389910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In 2015 had 76 procent van de 463.000 moeders met een kind jonger dan 3 jaar betaald werk. Hiermee is Nederland het EU-land waar moeders de zorg voor jonge kinderen het vaakst combineren met een baan. Het afstemmen van werk en zorg wordt vergemakkelijkt door bijvoorbeeld de mogelijkheid om in deeltijd te werken, beschikbaarheid van goede kinderopvang en beschikbaarheid van betaalde of onbetaalde verlofregelingen. </a:t>
            </a:r>
            <a:endParaRPr lang="nl-NL" dirty="0"/>
          </a:p>
        </p:txBody>
      </p:sp>
      <p:sp>
        <p:nvSpPr>
          <p:cNvPr id="4" name="Tijdelijke aanduiding voor dianummer 3"/>
          <p:cNvSpPr>
            <a:spLocks noGrp="1"/>
          </p:cNvSpPr>
          <p:nvPr>
            <p:ph type="sldNum" sz="quarter" idx="10"/>
          </p:nvPr>
        </p:nvSpPr>
        <p:spPr/>
        <p:txBody>
          <a:bodyPr/>
          <a:lstStyle/>
          <a:p>
            <a:fld id="{4031740A-4554-49AF-A999-6A9B08B63E87}" type="slidenum">
              <a:rPr lang="nl-NL" smtClean="0"/>
              <a:pPr/>
              <a:t>6</a:t>
            </a:fld>
            <a:endParaRPr lang="nl-NL"/>
          </a:p>
        </p:txBody>
      </p:sp>
    </p:spTree>
    <p:extLst>
      <p:ext uri="{BB962C8B-B14F-4D97-AF65-F5344CB8AC3E}">
        <p14:creationId xmlns:p14="http://schemas.microsoft.com/office/powerpoint/2010/main" val="12476090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err="1" smtClean="0"/>
              <a:t>You</a:t>
            </a:r>
            <a:r>
              <a:rPr lang="nl-NL" baseline="0" dirty="0" smtClean="0"/>
              <a:t> </a:t>
            </a:r>
            <a:r>
              <a:rPr lang="nl-NL" baseline="0" dirty="0" err="1" smtClean="0"/>
              <a:t>can</a:t>
            </a:r>
            <a:r>
              <a:rPr lang="nl-NL" baseline="0" dirty="0" smtClean="0"/>
              <a:t> </a:t>
            </a:r>
            <a:r>
              <a:rPr lang="nl-NL" baseline="0" dirty="0" err="1" smtClean="0"/>
              <a:t>see</a:t>
            </a:r>
            <a:r>
              <a:rPr lang="nl-NL" baseline="0" dirty="0" smtClean="0"/>
              <a:t> </a:t>
            </a:r>
            <a:r>
              <a:rPr lang="nl-NL" baseline="0" dirty="0" err="1" smtClean="0"/>
              <a:t>that</a:t>
            </a:r>
            <a:r>
              <a:rPr lang="nl-NL" baseline="0" dirty="0" smtClean="0"/>
              <a:t> </a:t>
            </a:r>
            <a:r>
              <a:rPr lang="nl-NL" baseline="0" dirty="0" err="1" smtClean="0"/>
              <a:t>mothers</a:t>
            </a:r>
            <a:r>
              <a:rPr lang="nl-NL" baseline="0" dirty="0" smtClean="0"/>
              <a:t> of </a:t>
            </a:r>
            <a:r>
              <a:rPr lang="nl-NL" baseline="0" dirty="0" err="1" smtClean="0"/>
              <a:t>young</a:t>
            </a:r>
            <a:r>
              <a:rPr lang="nl-NL" baseline="0" dirty="0" smtClean="0"/>
              <a:t> </a:t>
            </a:r>
            <a:r>
              <a:rPr lang="nl-NL" baseline="0" dirty="0" err="1" smtClean="0"/>
              <a:t>mothers</a:t>
            </a:r>
            <a:r>
              <a:rPr lang="nl-NL" baseline="0" dirty="0" smtClean="0"/>
              <a:t> start </a:t>
            </a:r>
            <a:r>
              <a:rPr lang="nl-NL" baseline="0" dirty="0" err="1" smtClean="0"/>
              <a:t>reducing</a:t>
            </a:r>
            <a:r>
              <a:rPr lang="nl-NL" baseline="0" dirty="0" smtClean="0"/>
              <a:t> </a:t>
            </a:r>
            <a:r>
              <a:rPr lang="nl-NL" baseline="0" dirty="0" err="1" smtClean="0"/>
              <a:t>their</a:t>
            </a:r>
            <a:r>
              <a:rPr lang="nl-NL" baseline="0" dirty="0" smtClean="0"/>
              <a:t> </a:t>
            </a:r>
            <a:r>
              <a:rPr lang="nl-NL" baseline="0" dirty="0" err="1" smtClean="0"/>
              <a:t>working</a:t>
            </a:r>
            <a:r>
              <a:rPr lang="nl-NL" baseline="0" dirty="0" smtClean="0"/>
              <a:t> </a:t>
            </a:r>
            <a:r>
              <a:rPr lang="nl-NL" baseline="0" dirty="0" err="1" smtClean="0"/>
              <a:t>times</a:t>
            </a:r>
            <a:r>
              <a:rPr lang="nl-NL" baseline="0" dirty="0" smtClean="0"/>
              <a:t> even </a:t>
            </a:r>
            <a:r>
              <a:rPr lang="nl-NL" baseline="0" dirty="0" err="1" smtClean="0"/>
              <a:t>when</a:t>
            </a:r>
            <a:r>
              <a:rPr lang="nl-NL" baseline="0" dirty="0" smtClean="0"/>
              <a:t> </a:t>
            </a:r>
            <a:r>
              <a:rPr lang="nl-NL" baseline="0" dirty="0" err="1" smtClean="0"/>
              <a:t>their</a:t>
            </a:r>
            <a:r>
              <a:rPr lang="nl-NL" baseline="0" dirty="0" smtClean="0"/>
              <a:t> </a:t>
            </a:r>
            <a:r>
              <a:rPr lang="nl-NL" baseline="0" dirty="0" err="1" smtClean="0"/>
              <a:t>child</a:t>
            </a:r>
            <a:r>
              <a:rPr lang="nl-NL" baseline="0" dirty="0" smtClean="0"/>
              <a:t> is at </a:t>
            </a:r>
            <a:r>
              <a:rPr lang="nl-NL" baseline="0" dirty="0" err="1" smtClean="0"/>
              <a:t>the</a:t>
            </a:r>
            <a:r>
              <a:rPr lang="nl-NL" baseline="0" dirty="0" smtClean="0"/>
              <a:t> </a:t>
            </a:r>
            <a:r>
              <a:rPr lang="nl-NL" baseline="0" dirty="0" err="1" smtClean="0"/>
              <a:t>age</a:t>
            </a:r>
            <a:r>
              <a:rPr lang="nl-NL" baseline="0" dirty="0" smtClean="0"/>
              <a:t> of 1 </a:t>
            </a:r>
            <a:r>
              <a:rPr lang="nl-NL" baseline="0" dirty="0" err="1" smtClean="0"/>
              <a:t>year</a:t>
            </a:r>
            <a:r>
              <a:rPr lang="nl-NL" baseline="0" dirty="0" smtClean="0"/>
              <a:t> </a:t>
            </a:r>
            <a:r>
              <a:rPr lang="nl-NL" baseline="0" dirty="0" err="1" smtClean="0"/>
              <a:t>old</a:t>
            </a:r>
            <a:r>
              <a:rPr lang="nl-NL" baseline="0" dirty="0" smtClean="0"/>
              <a:t>. </a:t>
            </a:r>
            <a:endParaRPr lang="nl-NL" dirty="0"/>
          </a:p>
        </p:txBody>
      </p:sp>
      <p:sp>
        <p:nvSpPr>
          <p:cNvPr id="4" name="Tijdelijke aanduiding voor dianummer 3"/>
          <p:cNvSpPr>
            <a:spLocks noGrp="1"/>
          </p:cNvSpPr>
          <p:nvPr>
            <p:ph type="sldNum" sz="quarter" idx="10"/>
          </p:nvPr>
        </p:nvSpPr>
        <p:spPr/>
        <p:txBody>
          <a:bodyPr/>
          <a:lstStyle/>
          <a:p>
            <a:fld id="{4031740A-4554-49AF-A999-6A9B08B63E87}" type="slidenum">
              <a:rPr lang="nl-NL" smtClean="0"/>
              <a:pPr/>
              <a:t>7</a:t>
            </a:fld>
            <a:endParaRPr lang="nl-NL"/>
          </a:p>
        </p:txBody>
      </p:sp>
    </p:spTree>
    <p:extLst>
      <p:ext uri="{BB962C8B-B14F-4D97-AF65-F5344CB8AC3E}">
        <p14:creationId xmlns:p14="http://schemas.microsoft.com/office/powerpoint/2010/main" val="15925311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el 1"/>
          <p:cNvSpPr>
            <a:spLocks noGrp="1"/>
          </p:cNvSpPr>
          <p:nvPr>
            <p:ph type="title" hasCustomPrompt="1"/>
          </p:nvPr>
        </p:nvSpPr>
        <p:spPr>
          <a:xfrm>
            <a:off x="611560" y="3429000"/>
            <a:ext cx="5472608" cy="1325042"/>
          </a:xfrm>
          <a:prstGeom prst="rect">
            <a:avLst/>
          </a:prstGeom>
        </p:spPr>
        <p:txBody>
          <a:bodyPr lIns="0" tIns="0" rIns="0" bIns="0"/>
          <a:lstStyle>
            <a:lvl1pPr marL="0" algn="l">
              <a:lnSpc>
                <a:spcPts val="5400"/>
              </a:lnSpc>
              <a:defRPr sz="5400" b="1" i="0" cap="all" spc="40" baseline="0">
                <a:solidFill>
                  <a:schemeClr val="accent2"/>
                </a:solidFill>
              </a:defRPr>
            </a:lvl1pPr>
          </a:lstStyle>
          <a:p>
            <a:r>
              <a:rPr lang="nl-NL" dirty="0" smtClean="0"/>
              <a:t>Titel van de</a:t>
            </a:r>
            <a:br>
              <a:rPr lang="nl-NL" dirty="0" smtClean="0"/>
            </a:br>
            <a:r>
              <a:rPr lang="nl-NL" dirty="0" smtClean="0"/>
              <a:t>presentatie</a:t>
            </a:r>
            <a:endParaRPr lang="nl-NL" dirty="0"/>
          </a:p>
        </p:txBody>
      </p:sp>
      <p:sp>
        <p:nvSpPr>
          <p:cNvPr id="5" name="Tijdelijke aanduiding voor datum 8"/>
          <p:cNvSpPr>
            <a:spLocks noGrp="1"/>
          </p:cNvSpPr>
          <p:nvPr>
            <p:ph type="dt" sz="half" idx="11"/>
          </p:nvPr>
        </p:nvSpPr>
        <p:spPr>
          <a:xfrm>
            <a:off x="611560" y="6336000"/>
            <a:ext cx="2267472" cy="216023"/>
          </a:xfrm>
          <a:prstGeom prst="rect">
            <a:avLst/>
          </a:prstGeom>
        </p:spPr>
        <p:txBody>
          <a:bodyPr lIns="0" tIns="0" rIns="0" bIns="0" anchor="ctr"/>
          <a:lstStyle>
            <a:lvl1pPr>
              <a:defRPr sz="1600" b="0" cap="all" baseline="0">
                <a:solidFill>
                  <a:schemeClr val="bg1"/>
                </a:solidFill>
              </a:defRPr>
            </a:lvl1pPr>
          </a:lstStyle>
          <a:p>
            <a:fld id="{4167CBA4-95F9-43E9-A944-1F54104CF606}" type="datetime4">
              <a:rPr lang="nl-NL" smtClean="0"/>
              <a:pPr/>
              <a:t>21 september 2017</a:t>
            </a:fld>
            <a:endParaRPr lang="nl-NL" dirty="0"/>
          </a:p>
        </p:txBody>
      </p:sp>
      <p:sp>
        <p:nvSpPr>
          <p:cNvPr id="6" name="Tijdelijke aanduiding voor voettekst 9"/>
          <p:cNvSpPr>
            <a:spLocks noGrp="1"/>
          </p:cNvSpPr>
          <p:nvPr>
            <p:ph type="ftr" sz="quarter" idx="12"/>
          </p:nvPr>
        </p:nvSpPr>
        <p:spPr>
          <a:xfrm>
            <a:off x="2952440" y="6336000"/>
            <a:ext cx="5003936" cy="216023"/>
          </a:xfrm>
          <a:prstGeom prst="rect">
            <a:avLst/>
          </a:prstGeom>
        </p:spPr>
        <p:txBody>
          <a:bodyPr lIns="0" tIns="0" rIns="0" bIns="0" anchor="ctr"/>
          <a:lstStyle>
            <a:lvl1pPr algn="l">
              <a:defRPr sz="1600" b="0" cap="all" baseline="0">
                <a:solidFill>
                  <a:schemeClr val="bg1"/>
                </a:solidFill>
              </a:defRPr>
            </a:lvl1pPr>
          </a:lstStyle>
          <a:p>
            <a:endParaRPr lang="nl-NL" dirty="0"/>
          </a:p>
        </p:txBody>
      </p:sp>
    </p:spTree>
    <p:extLst>
      <p:ext uri="{BB962C8B-B14F-4D97-AF65-F5344CB8AC3E}">
        <p14:creationId xmlns:p14="http://schemas.microsoft.com/office/powerpoint/2010/main" val="53535706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a (standaard)">
    <p:spTree>
      <p:nvGrpSpPr>
        <p:cNvPr id="1" name=""/>
        <p:cNvGrpSpPr/>
        <p:nvPr/>
      </p:nvGrpSpPr>
      <p:grpSpPr>
        <a:xfrm>
          <a:off x="0" y="0"/>
          <a:ext cx="0" cy="0"/>
          <a:chOff x="0" y="0"/>
          <a:chExt cx="0" cy="0"/>
        </a:xfrm>
      </p:grpSpPr>
      <p:sp>
        <p:nvSpPr>
          <p:cNvPr id="6" name="Tijdelijke aanduiding voor dianummer 10"/>
          <p:cNvSpPr>
            <a:spLocks noGrp="1"/>
          </p:cNvSpPr>
          <p:nvPr>
            <p:ph type="sldNum" sz="quarter" idx="13"/>
          </p:nvPr>
        </p:nvSpPr>
        <p:spPr>
          <a:xfrm>
            <a:off x="7812000" y="6480000"/>
            <a:ext cx="1080480" cy="216000"/>
          </a:xfrm>
          <a:prstGeom prst="rect">
            <a:avLst/>
          </a:prstGeom>
        </p:spPr>
        <p:txBody>
          <a:bodyPr lIns="0" tIns="0" rIns="0" bIns="0" anchor="ctr"/>
          <a:lstStyle>
            <a:lvl1pPr algn="r">
              <a:defRPr sz="1100">
                <a:solidFill>
                  <a:schemeClr val="bg1"/>
                </a:solidFill>
              </a:defRPr>
            </a:lvl1pPr>
          </a:lstStyle>
          <a:p>
            <a:fld id="{1F2BC8B9-DD51-48F3-969F-95BCA5F4ED8D}" type="slidenum">
              <a:rPr lang="nl-NL" smtClean="0"/>
              <a:pPr/>
              <a:t>‹nr.›</a:t>
            </a:fld>
            <a:endParaRPr lang="nl-NL" dirty="0"/>
          </a:p>
        </p:txBody>
      </p:sp>
      <p:sp>
        <p:nvSpPr>
          <p:cNvPr id="7" name="Tijdelijke aanduiding voor voettekst 9"/>
          <p:cNvSpPr>
            <a:spLocks noGrp="1"/>
          </p:cNvSpPr>
          <p:nvPr>
            <p:ph type="ftr" sz="quarter" idx="12"/>
          </p:nvPr>
        </p:nvSpPr>
        <p:spPr>
          <a:xfrm>
            <a:off x="2160000" y="6480000"/>
            <a:ext cx="5580000" cy="216023"/>
          </a:xfrm>
          <a:prstGeom prst="rect">
            <a:avLst/>
          </a:prstGeom>
        </p:spPr>
        <p:txBody>
          <a:bodyPr lIns="0" tIns="0" rIns="0" bIns="0" anchor="ctr"/>
          <a:lstStyle>
            <a:lvl1pPr algn="ctr">
              <a:defRPr sz="1100" cap="all" baseline="0">
                <a:solidFill>
                  <a:schemeClr val="bg1"/>
                </a:solidFill>
              </a:defRPr>
            </a:lvl1pPr>
          </a:lstStyle>
          <a:p>
            <a:endParaRPr lang="nl-NL" dirty="0"/>
          </a:p>
        </p:txBody>
      </p:sp>
      <p:sp>
        <p:nvSpPr>
          <p:cNvPr id="8" name="Tijdelijke aanduiding voor datum 8"/>
          <p:cNvSpPr>
            <a:spLocks noGrp="1"/>
          </p:cNvSpPr>
          <p:nvPr>
            <p:ph type="dt" sz="half" idx="11"/>
          </p:nvPr>
        </p:nvSpPr>
        <p:spPr>
          <a:xfrm>
            <a:off x="683568" y="6480000"/>
            <a:ext cx="1368152" cy="216023"/>
          </a:xfrm>
          <a:prstGeom prst="rect">
            <a:avLst/>
          </a:prstGeom>
        </p:spPr>
        <p:txBody>
          <a:bodyPr wrap="none" lIns="0" tIns="0" rIns="0" bIns="0" anchor="ctr"/>
          <a:lstStyle>
            <a:lvl1pPr algn="l">
              <a:defRPr sz="1100" cap="all" baseline="0">
                <a:solidFill>
                  <a:schemeClr val="bg1"/>
                </a:solidFill>
              </a:defRPr>
            </a:lvl1pPr>
          </a:lstStyle>
          <a:p>
            <a:fld id="{4167CBA4-95F9-43E9-A944-1F54104CF606}" type="datetime4">
              <a:rPr lang="nl-NL" smtClean="0"/>
              <a:pPr/>
              <a:t>21 september 2017</a:t>
            </a:fld>
            <a:endParaRPr lang="nl-NL" dirty="0"/>
          </a:p>
        </p:txBody>
      </p:sp>
      <p:sp>
        <p:nvSpPr>
          <p:cNvPr id="10" name="Tijdelijke aanduiding voor tekst 3"/>
          <p:cNvSpPr>
            <a:spLocks noGrp="1"/>
          </p:cNvSpPr>
          <p:nvPr>
            <p:ph type="body" sz="quarter" idx="10" hasCustomPrompt="1"/>
          </p:nvPr>
        </p:nvSpPr>
        <p:spPr>
          <a:xfrm>
            <a:off x="683568" y="1628800"/>
            <a:ext cx="8136903" cy="4464496"/>
          </a:xfrm>
          <a:prstGeom prst="rect">
            <a:avLst/>
          </a:prstGeom>
        </p:spPr>
        <p:txBody>
          <a:bodyPr lIns="0" tIns="0" rIns="0" bIns="0"/>
          <a:lstStyle>
            <a:lvl1pPr marL="342900" indent="-342900">
              <a:lnSpc>
                <a:spcPct val="100000"/>
              </a:lnSpc>
              <a:spcBef>
                <a:spcPts val="0"/>
              </a:spcBef>
              <a:buFont typeface="Arial" pitchFamily="34" charset="0"/>
              <a:buChar char="•"/>
              <a:defRPr sz="3600" b="0" baseline="0">
                <a:solidFill>
                  <a:srgbClr val="333333"/>
                </a:solidFill>
              </a:defRPr>
            </a:lvl1pPr>
            <a:lvl2pPr>
              <a:defRPr sz="2200">
                <a:solidFill>
                  <a:schemeClr val="bg1"/>
                </a:solidFill>
              </a:defRPr>
            </a:lvl2pPr>
            <a:lvl3pPr>
              <a:defRPr sz="2200">
                <a:solidFill>
                  <a:schemeClr val="bg1"/>
                </a:solidFill>
              </a:defRPr>
            </a:lvl3pPr>
            <a:lvl4pPr>
              <a:defRPr sz="2200">
                <a:solidFill>
                  <a:schemeClr val="bg1"/>
                </a:solidFill>
              </a:defRPr>
            </a:lvl4pPr>
            <a:lvl5pPr>
              <a:defRPr sz="2200">
                <a:solidFill>
                  <a:schemeClr val="bg1"/>
                </a:solidFill>
              </a:defRPr>
            </a:lvl5pPr>
          </a:lstStyle>
          <a:p>
            <a:pPr lvl="0"/>
            <a:r>
              <a:rPr lang="nl-NL" dirty="0" smtClean="0"/>
              <a:t>Voer hier uw tekst in, gebruik korte zinnen en ronde </a:t>
            </a:r>
            <a:r>
              <a:rPr lang="nl-NL" dirty="0" err="1" smtClean="0"/>
              <a:t>bulletpoints</a:t>
            </a:r>
            <a:r>
              <a:rPr lang="nl-NL" dirty="0" smtClean="0"/>
              <a:t> als opsommingsteken.</a:t>
            </a:r>
          </a:p>
        </p:txBody>
      </p:sp>
      <p:sp>
        <p:nvSpPr>
          <p:cNvPr id="11" name="Titel 1"/>
          <p:cNvSpPr>
            <a:spLocks noGrp="1"/>
          </p:cNvSpPr>
          <p:nvPr>
            <p:ph type="title" hasCustomPrompt="1"/>
          </p:nvPr>
        </p:nvSpPr>
        <p:spPr>
          <a:xfrm>
            <a:off x="684368" y="476672"/>
            <a:ext cx="7055984" cy="661720"/>
          </a:xfrm>
          <a:prstGeom prst="rect">
            <a:avLst/>
          </a:prstGeom>
        </p:spPr>
        <p:txBody>
          <a:bodyPr wrap="none" lIns="0" tIns="0" rIns="0" bIns="0">
            <a:noAutofit/>
          </a:bodyPr>
          <a:lstStyle>
            <a:lvl1pPr algn="l">
              <a:defRPr sz="4300" b="1" i="0" cap="all" spc="40" baseline="0">
                <a:solidFill>
                  <a:srgbClr val="009FDA"/>
                </a:solidFill>
              </a:defRPr>
            </a:lvl1pPr>
          </a:lstStyle>
          <a:p>
            <a:r>
              <a:rPr lang="nl-NL" dirty="0" smtClean="0"/>
              <a:t>Klik om kop te bewerken</a:t>
            </a:r>
            <a:endParaRPr lang="nl-NL"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a met afbeel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jdelijke aanduiding voor tekst 3"/>
          <p:cNvSpPr>
            <a:spLocks noGrp="1"/>
          </p:cNvSpPr>
          <p:nvPr>
            <p:ph type="body" sz="quarter" idx="10" hasCustomPrompt="1"/>
          </p:nvPr>
        </p:nvSpPr>
        <p:spPr>
          <a:xfrm>
            <a:off x="683569" y="1628800"/>
            <a:ext cx="4104456" cy="4464496"/>
          </a:xfrm>
          <a:prstGeom prst="rect">
            <a:avLst/>
          </a:prstGeom>
        </p:spPr>
        <p:txBody>
          <a:bodyPr lIns="0" tIns="0" rIns="0" bIns="0"/>
          <a:lstStyle>
            <a:lvl1pPr marL="342900" indent="-342900">
              <a:lnSpc>
                <a:spcPct val="100000"/>
              </a:lnSpc>
              <a:spcBef>
                <a:spcPts val="0"/>
              </a:spcBef>
              <a:buFont typeface="Arial" pitchFamily="34" charset="0"/>
              <a:buChar char="•"/>
              <a:defRPr sz="3600" b="0">
                <a:solidFill>
                  <a:srgbClr val="333333"/>
                </a:solidFill>
              </a:defRPr>
            </a:lvl1pPr>
            <a:lvl2pPr>
              <a:defRPr sz="2200">
                <a:solidFill>
                  <a:schemeClr val="bg1"/>
                </a:solidFill>
              </a:defRPr>
            </a:lvl2pPr>
            <a:lvl3pPr>
              <a:defRPr sz="2200">
                <a:solidFill>
                  <a:schemeClr val="bg1"/>
                </a:solidFill>
              </a:defRPr>
            </a:lvl3pPr>
            <a:lvl4pPr>
              <a:defRPr sz="2200">
                <a:solidFill>
                  <a:schemeClr val="bg1"/>
                </a:solidFill>
              </a:defRPr>
            </a:lvl4pPr>
            <a:lvl5pPr>
              <a:defRPr sz="2200">
                <a:solidFill>
                  <a:schemeClr val="bg1"/>
                </a:solidFill>
              </a:defRPr>
            </a:lvl5pPr>
          </a:lstStyle>
          <a:p>
            <a:pPr lvl="0"/>
            <a:r>
              <a:rPr lang="nl-NL" dirty="0" smtClean="0"/>
              <a:t>Voer hier uw tekst in, gebruik korte zinnen en ronde </a:t>
            </a:r>
            <a:r>
              <a:rPr lang="nl-NL" dirty="0" err="1" smtClean="0"/>
              <a:t>bulletpoints</a:t>
            </a:r>
            <a:r>
              <a:rPr lang="nl-NL" dirty="0" smtClean="0"/>
              <a:t> als opsommingsteken</a:t>
            </a:r>
          </a:p>
        </p:txBody>
      </p:sp>
      <p:sp>
        <p:nvSpPr>
          <p:cNvPr id="7" name="Tijdelijke aanduiding voor afbeelding 6"/>
          <p:cNvSpPr>
            <a:spLocks noGrp="1"/>
          </p:cNvSpPr>
          <p:nvPr>
            <p:ph type="pic" sz="quarter" idx="14"/>
          </p:nvPr>
        </p:nvSpPr>
        <p:spPr>
          <a:xfrm>
            <a:off x="5220072" y="1628800"/>
            <a:ext cx="3923928" cy="4680520"/>
          </a:xfrm>
          <a:prstGeom prst="rect">
            <a:avLst/>
          </a:prstGeom>
          <a:noFill/>
        </p:spPr>
        <p:txBody>
          <a:bodyPr/>
          <a:lstStyle>
            <a:lvl1pPr>
              <a:defRPr>
                <a:solidFill>
                  <a:schemeClr val="bg1"/>
                </a:solidFill>
              </a:defRPr>
            </a:lvl1pPr>
          </a:lstStyle>
          <a:p>
            <a:r>
              <a:rPr lang="nl-NL" smtClean="0"/>
              <a:t>Klik op het pictogram als u een afbeelding wilt toevoegen</a:t>
            </a:r>
            <a:endParaRPr lang="nl-NL" dirty="0"/>
          </a:p>
        </p:txBody>
      </p:sp>
      <p:sp>
        <p:nvSpPr>
          <p:cNvPr id="8" name="Tijdelijke aanduiding voor datum 8"/>
          <p:cNvSpPr>
            <a:spLocks noGrp="1"/>
          </p:cNvSpPr>
          <p:nvPr>
            <p:ph type="dt" sz="half" idx="11"/>
          </p:nvPr>
        </p:nvSpPr>
        <p:spPr>
          <a:xfrm>
            <a:off x="683568" y="6480000"/>
            <a:ext cx="1368152" cy="216023"/>
          </a:xfrm>
          <a:prstGeom prst="rect">
            <a:avLst/>
          </a:prstGeom>
        </p:spPr>
        <p:txBody>
          <a:bodyPr wrap="none" lIns="0" tIns="0" rIns="0" bIns="0" anchor="ctr"/>
          <a:lstStyle>
            <a:lvl1pPr algn="l">
              <a:defRPr sz="1100" cap="all" baseline="0">
                <a:solidFill>
                  <a:schemeClr val="bg1"/>
                </a:solidFill>
              </a:defRPr>
            </a:lvl1pPr>
          </a:lstStyle>
          <a:p>
            <a:fld id="{4167CBA4-95F9-43E9-A944-1F54104CF606}" type="datetime4">
              <a:rPr lang="nl-NL" smtClean="0"/>
              <a:pPr/>
              <a:t>21 september 2017</a:t>
            </a:fld>
            <a:endParaRPr lang="nl-NL" dirty="0"/>
          </a:p>
        </p:txBody>
      </p:sp>
      <p:sp>
        <p:nvSpPr>
          <p:cNvPr id="12" name="Tijdelijke aanduiding voor voettekst 9"/>
          <p:cNvSpPr>
            <a:spLocks noGrp="1"/>
          </p:cNvSpPr>
          <p:nvPr>
            <p:ph type="ftr" sz="quarter" idx="12"/>
          </p:nvPr>
        </p:nvSpPr>
        <p:spPr>
          <a:xfrm>
            <a:off x="2160000" y="6480000"/>
            <a:ext cx="5580000" cy="216023"/>
          </a:xfrm>
          <a:prstGeom prst="rect">
            <a:avLst/>
          </a:prstGeom>
        </p:spPr>
        <p:txBody>
          <a:bodyPr lIns="0" tIns="0" rIns="0" bIns="0" anchor="ctr"/>
          <a:lstStyle>
            <a:lvl1pPr algn="ctr">
              <a:defRPr sz="1100" cap="all" baseline="0">
                <a:solidFill>
                  <a:schemeClr val="bg1"/>
                </a:solidFill>
              </a:defRPr>
            </a:lvl1pPr>
          </a:lstStyle>
          <a:p>
            <a:endParaRPr lang="nl-NL" dirty="0"/>
          </a:p>
        </p:txBody>
      </p:sp>
      <p:sp>
        <p:nvSpPr>
          <p:cNvPr id="13" name="Tijdelijke aanduiding voor dianummer 10"/>
          <p:cNvSpPr>
            <a:spLocks noGrp="1"/>
          </p:cNvSpPr>
          <p:nvPr>
            <p:ph type="sldNum" sz="quarter" idx="13"/>
          </p:nvPr>
        </p:nvSpPr>
        <p:spPr>
          <a:xfrm>
            <a:off x="7812000" y="6480000"/>
            <a:ext cx="1080480" cy="216000"/>
          </a:xfrm>
          <a:prstGeom prst="rect">
            <a:avLst/>
          </a:prstGeom>
        </p:spPr>
        <p:txBody>
          <a:bodyPr lIns="0" tIns="0" rIns="0" bIns="0" anchor="ctr"/>
          <a:lstStyle>
            <a:lvl1pPr algn="r">
              <a:defRPr sz="1100">
                <a:solidFill>
                  <a:schemeClr val="bg1"/>
                </a:solidFill>
              </a:defRPr>
            </a:lvl1pPr>
          </a:lstStyle>
          <a:p>
            <a:fld id="{1F2BC8B9-DD51-48F3-969F-95BCA5F4ED8D}" type="slidenum">
              <a:rPr lang="nl-NL" smtClean="0"/>
              <a:pPr/>
              <a:t>‹nr.›</a:t>
            </a:fld>
            <a:endParaRPr lang="nl-NL" dirty="0"/>
          </a:p>
        </p:txBody>
      </p:sp>
      <p:sp>
        <p:nvSpPr>
          <p:cNvPr id="9" name="Titel 1"/>
          <p:cNvSpPr>
            <a:spLocks noGrp="1"/>
          </p:cNvSpPr>
          <p:nvPr>
            <p:ph type="title" hasCustomPrompt="1"/>
          </p:nvPr>
        </p:nvSpPr>
        <p:spPr>
          <a:xfrm>
            <a:off x="684368" y="476672"/>
            <a:ext cx="7055984" cy="661720"/>
          </a:xfrm>
          <a:prstGeom prst="rect">
            <a:avLst/>
          </a:prstGeom>
        </p:spPr>
        <p:txBody>
          <a:bodyPr wrap="none" lIns="0" tIns="0" rIns="0" bIns="0">
            <a:noAutofit/>
          </a:bodyPr>
          <a:lstStyle>
            <a:lvl1pPr algn="l">
              <a:defRPr sz="4300" b="1" i="0" cap="all" spc="40" baseline="0">
                <a:solidFill>
                  <a:srgbClr val="009FDA"/>
                </a:solidFill>
              </a:defRPr>
            </a:lvl1pPr>
          </a:lstStyle>
          <a:p>
            <a:r>
              <a:rPr lang="nl-NL" dirty="0" smtClean="0"/>
              <a:t>Klik om kop te bewerken</a:t>
            </a:r>
            <a:endParaRPr lang="nl-NL" dirty="0"/>
          </a:p>
        </p:txBody>
      </p:sp>
    </p:spTree>
    <p:extLst>
      <p:ext uri="{BB962C8B-B14F-4D97-AF65-F5344CB8AC3E}">
        <p14:creationId xmlns:p14="http://schemas.microsoft.com/office/powerpoint/2010/main" val="155151132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a met log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657492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0" r:id="rId1"/>
    <p:sldLayoutId id="2147483649" r:id="rId2"/>
    <p:sldLayoutId id="2147483689" r:id="rId3"/>
    <p:sldLayoutId id="2147483688" r:id="rId4"/>
  </p:sldLayoutIdLst>
  <p:timing>
    <p:tnLst>
      <p:par>
        <p:cTn id="1" dur="indefinite" restart="never" nodeType="tmRoot"/>
      </p:par>
    </p:tnLst>
  </p:timing>
  <p:hf hdr="0"/>
  <p:txStyles>
    <p:titleStyle>
      <a:lvl1pPr algn="ctr" defTabSz="914400" rtl="0" eaLnBrk="1" latinLnBrk="0" hangingPunct="1">
        <a:spcBef>
          <a:spcPct val="0"/>
        </a:spcBef>
        <a:buNone/>
        <a:defRPr sz="4300" b="1" i="0" kern="1200" cap="all" baseline="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mailto:Reinout.Heydra@fnv.nl" TargetMode="External"/><Relationship Id="rId2" Type="http://schemas.openxmlformats.org/officeDocument/2006/relationships/hyperlink" Target="mailto:Andree.Ruiters@FNV.nl" TargetMode="Externa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hyperlink" Target="https://www.ser.nl/en/publications/publications/2016/combining-work-key-point.aspx"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a:xfrm>
            <a:off x="611560" y="692696"/>
            <a:ext cx="5472608" cy="4896544"/>
          </a:xfrm>
        </p:spPr>
        <p:txBody>
          <a:bodyPr/>
          <a:lstStyle/>
          <a:p>
            <a:pPr>
              <a:lnSpc>
                <a:spcPct val="100000"/>
              </a:lnSpc>
            </a:pPr>
            <a:r>
              <a:rPr lang="en-US" sz="3600" dirty="0" smtClean="0"/>
              <a:t>Work life balance </a:t>
            </a:r>
            <a:br>
              <a:rPr lang="en-US" sz="3600" dirty="0" smtClean="0"/>
            </a:br>
            <a:r>
              <a:rPr lang="en-US" sz="3600" dirty="0" smtClean="0"/>
              <a:t>&amp; </a:t>
            </a:r>
            <a:br>
              <a:rPr lang="en-US" sz="3600" dirty="0" smtClean="0"/>
            </a:br>
            <a:r>
              <a:rPr lang="en-US" sz="3600" dirty="0" smtClean="0"/>
              <a:t>reducing working hours </a:t>
            </a:r>
            <a:br>
              <a:rPr lang="en-US" sz="3600" dirty="0" smtClean="0"/>
            </a:br>
            <a:r>
              <a:rPr lang="en-US" sz="3600" dirty="0" smtClean="0"/>
              <a:t>in </a:t>
            </a:r>
            <a:r>
              <a:rPr lang="en-US" sz="3600" dirty="0"/>
              <a:t>The </a:t>
            </a:r>
            <a:r>
              <a:rPr lang="en-US" sz="3600" dirty="0" smtClean="0"/>
              <a:t>Netherlands</a:t>
            </a:r>
            <a:br>
              <a:rPr lang="en-US" sz="3600" dirty="0" smtClean="0"/>
            </a:br>
            <a:r>
              <a:rPr lang="en-US" sz="3600" dirty="0" smtClean="0"/>
              <a:t/>
            </a:r>
            <a:br>
              <a:rPr lang="en-US" sz="3600" dirty="0" smtClean="0"/>
            </a:br>
            <a:r>
              <a:rPr lang="en-US" sz="3600" dirty="0" smtClean="0"/>
              <a:t/>
            </a:r>
            <a:br>
              <a:rPr lang="en-US" sz="3600" dirty="0" smtClean="0"/>
            </a:br>
            <a:r>
              <a:rPr lang="en-US" sz="2400" dirty="0" smtClean="0"/>
              <a:t>Andrée Ruiters</a:t>
            </a:r>
            <a:r>
              <a:rPr lang="en-US" sz="3600" dirty="0" smtClean="0"/>
              <a:t/>
            </a:r>
            <a:br>
              <a:rPr lang="en-US" sz="3600" dirty="0" smtClean="0"/>
            </a:br>
            <a:r>
              <a:rPr lang="en-US" sz="3600" dirty="0" smtClean="0"/>
              <a:t/>
            </a:r>
            <a:br>
              <a:rPr lang="en-US" sz="3600" dirty="0" smtClean="0"/>
            </a:br>
            <a:r>
              <a:rPr lang="en-US" sz="3600" dirty="0" smtClean="0"/>
              <a:t/>
            </a:r>
            <a:br>
              <a:rPr lang="en-US" sz="3600" dirty="0" smtClean="0"/>
            </a:br>
            <a:endParaRPr lang="nl-NL" sz="3600" i="1" dirty="0"/>
          </a:p>
        </p:txBody>
      </p:sp>
      <p:sp>
        <p:nvSpPr>
          <p:cNvPr id="4" name="Tijdelijke aanduiding voor datum 3"/>
          <p:cNvSpPr>
            <a:spLocks noGrp="1"/>
          </p:cNvSpPr>
          <p:nvPr>
            <p:ph type="dt" sz="half" idx="11"/>
          </p:nvPr>
        </p:nvSpPr>
        <p:spPr/>
        <p:txBody>
          <a:bodyPr/>
          <a:lstStyle/>
          <a:p>
            <a:fld id="{4167CBA4-95F9-43E9-A944-1F54104CF606}" type="datetime4">
              <a:rPr lang="nl-NL" smtClean="0"/>
              <a:pPr/>
              <a:t>21 september 2017</a:t>
            </a:fld>
            <a:endParaRPr lang="nl-NL" dirty="0"/>
          </a:p>
        </p:txBody>
      </p:sp>
      <p:sp>
        <p:nvSpPr>
          <p:cNvPr id="3" name="Tijdelijke aanduiding voor voettekst 2"/>
          <p:cNvSpPr>
            <a:spLocks noGrp="1"/>
          </p:cNvSpPr>
          <p:nvPr>
            <p:ph type="ftr" sz="quarter" idx="12"/>
          </p:nvPr>
        </p:nvSpPr>
        <p:spPr/>
        <p:txBody>
          <a:bodyPr/>
          <a:lstStyle/>
          <a:p>
            <a:endParaRPr lang="nl-NL" dirty="0"/>
          </a:p>
        </p:txBody>
      </p:sp>
      <p:sp>
        <p:nvSpPr>
          <p:cNvPr id="2" name="Tijdelijke aanduiding voor dianummer 1"/>
          <p:cNvSpPr>
            <a:spLocks noGrp="1"/>
          </p:cNvSpPr>
          <p:nvPr>
            <p:ph type="sldNum" sz="quarter" idx="4294967295"/>
          </p:nvPr>
        </p:nvSpPr>
        <p:spPr>
          <a:xfrm>
            <a:off x="8062913" y="6480175"/>
            <a:ext cx="1081087" cy="215900"/>
          </a:xfrm>
          <a:prstGeom prst="rect">
            <a:avLst/>
          </a:prstGeom>
        </p:spPr>
        <p:txBody>
          <a:bodyPr/>
          <a:lstStyle/>
          <a:p>
            <a:fld id="{1F2BC8B9-DD51-48F3-969F-95BCA5F4ED8D}" type="slidenum">
              <a:rPr lang="nl-NL" smtClean="0"/>
              <a:pPr/>
              <a:t>1</a:t>
            </a:fld>
            <a:endParaRPr lang="nl-NL" dirty="0"/>
          </a:p>
        </p:txBody>
      </p:sp>
    </p:spTree>
    <p:extLst>
      <p:ext uri="{BB962C8B-B14F-4D97-AF65-F5344CB8AC3E}">
        <p14:creationId xmlns:p14="http://schemas.microsoft.com/office/powerpoint/2010/main" val="21428854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nummer 1"/>
          <p:cNvSpPr>
            <a:spLocks noGrp="1"/>
          </p:cNvSpPr>
          <p:nvPr>
            <p:ph type="sldNum" sz="quarter" idx="13"/>
          </p:nvPr>
        </p:nvSpPr>
        <p:spPr/>
        <p:txBody>
          <a:bodyPr/>
          <a:lstStyle/>
          <a:p>
            <a:fld id="{1F2BC8B9-DD51-48F3-969F-95BCA5F4ED8D}" type="slidenum">
              <a:rPr lang="nl-NL" smtClean="0"/>
              <a:pPr/>
              <a:t>10</a:t>
            </a:fld>
            <a:endParaRPr lang="nl-NL" dirty="0"/>
          </a:p>
        </p:txBody>
      </p:sp>
      <p:sp>
        <p:nvSpPr>
          <p:cNvPr id="3" name="Tijdelijke aanduiding voor voettekst 2"/>
          <p:cNvSpPr>
            <a:spLocks noGrp="1"/>
          </p:cNvSpPr>
          <p:nvPr>
            <p:ph type="ftr" sz="quarter" idx="12"/>
          </p:nvPr>
        </p:nvSpPr>
        <p:spPr/>
        <p:txBody>
          <a:bodyPr/>
          <a:lstStyle/>
          <a:p>
            <a:endParaRPr lang="nl-NL" dirty="0"/>
          </a:p>
        </p:txBody>
      </p:sp>
      <p:sp>
        <p:nvSpPr>
          <p:cNvPr id="4" name="Tijdelijke aanduiding voor datum 3"/>
          <p:cNvSpPr>
            <a:spLocks noGrp="1"/>
          </p:cNvSpPr>
          <p:nvPr>
            <p:ph type="dt" sz="half" idx="11"/>
          </p:nvPr>
        </p:nvSpPr>
        <p:spPr/>
        <p:txBody>
          <a:bodyPr/>
          <a:lstStyle/>
          <a:p>
            <a:fld id="{4167CBA4-95F9-43E9-A944-1F54104CF606}" type="datetime4">
              <a:rPr lang="nl-NL" smtClean="0"/>
              <a:pPr/>
              <a:t>21 september 2017</a:t>
            </a:fld>
            <a:endParaRPr lang="nl-NL" dirty="0"/>
          </a:p>
        </p:txBody>
      </p:sp>
      <p:sp>
        <p:nvSpPr>
          <p:cNvPr id="5" name="Tijdelijke aanduiding voor tekst 4"/>
          <p:cNvSpPr>
            <a:spLocks noGrp="1"/>
          </p:cNvSpPr>
          <p:nvPr>
            <p:ph type="body" sz="quarter" idx="10"/>
          </p:nvPr>
        </p:nvSpPr>
        <p:spPr/>
        <p:txBody>
          <a:bodyPr/>
          <a:lstStyle/>
          <a:p>
            <a:pPr marL="0" indent="0">
              <a:buNone/>
            </a:pPr>
            <a:r>
              <a:rPr lang="nl-NL" sz="2400" dirty="0" err="1" smtClean="0"/>
              <a:t>Maternity</a:t>
            </a:r>
            <a:r>
              <a:rPr lang="nl-NL" sz="2400" dirty="0" smtClean="0"/>
              <a:t> </a:t>
            </a:r>
            <a:r>
              <a:rPr lang="nl-NL" sz="2400" dirty="0" err="1" smtClean="0"/>
              <a:t>leave</a:t>
            </a:r>
            <a:r>
              <a:rPr lang="nl-NL" sz="2400" dirty="0" smtClean="0"/>
              <a:t>: 		</a:t>
            </a:r>
            <a:r>
              <a:rPr lang="nl-NL" sz="2400" dirty="0"/>
              <a:t>16 </a:t>
            </a:r>
            <a:r>
              <a:rPr lang="nl-NL" sz="2400" dirty="0" smtClean="0"/>
              <a:t>weeks </a:t>
            </a:r>
            <a:r>
              <a:rPr lang="nl-NL" sz="2400" dirty="0" err="1" smtClean="0"/>
              <a:t>paid</a:t>
            </a:r>
            <a:r>
              <a:rPr lang="nl-NL" sz="2400" dirty="0" smtClean="0"/>
              <a:t> </a:t>
            </a:r>
            <a:r>
              <a:rPr lang="nl-NL" sz="2400" dirty="0" err="1"/>
              <a:t>leave</a:t>
            </a:r>
            <a:r>
              <a:rPr lang="nl-NL" sz="2400" dirty="0"/>
              <a:t> ; </a:t>
            </a:r>
            <a:r>
              <a:rPr lang="nl-NL" sz="2400" dirty="0" smtClean="0"/>
              <a:t>4-6 weeks 				</a:t>
            </a:r>
            <a:r>
              <a:rPr lang="nl-NL" sz="2400" dirty="0" err="1" smtClean="0"/>
              <a:t>before</a:t>
            </a:r>
            <a:r>
              <a:rPr lang="nl-NL" sz="2400" dirty="0" smtClean="0"/>
              <a:t> </a:t>
            </a:r>
            <a:r>
              <a:rPr lang="nl-NL" sz="2400" dirty="0" err="1" smtClean="0"/>
              <a:t>due</a:t>
            </a:r>
            <a:r>
              <a:rPr lang="nl-NL" sz="2400" dirty="0" smtClean="0"/>
              <a:t> date. 10-12 weeks 				</a:t>
            </a:r>
            <a:r>
              <a:rPr lang="nl-NL" sz="2400" dirty="0" err="1" smtClean="0"/>
              <a:t>after</a:t>
            </a:r>
            <a:r>
              <a:rPr lang="nl-NL" sz="2400" dirty="0" smtClean="0"/>
              <a:t> </a:t>
            </a:r>
            <a:r>
              <a:rPr lang="nl-NL" sz="2400" dirty="0" err="1" smtClean="0"/>
              <a:t>birth</a:t>
            </a:r>
            <a:r>
              <a:rPr lang="nl-NL" sz="2400" dirty="0" smtClean="0"/>
              <a:t>.</a:t>
            </a:r>
          </a:p>
          <a:p>
            <a:pPr marL="0" indent="0">
              <a:buNone/>
            </a:pPr>
            <a:r>
              <a:rPr lang="nl-NL" sz="2400" dirty="0" err="1" smtClean="0"/>
              <a:t>Paternity</a:t>
            </a:r>
            <a:r>
              <a:rPr lang="nl-NL" sz="2400" dirty="0" smtClean="0"/>
              <a:t> </a:t>
            </a:r>
            <a:r>
              <a:rPr lang="nl-NL" sz="2400" dirty="0" err="1"/>
              <a:t>leave</a:t>
            </a:r>
            <a:r>
              <a:rPr lang="nl-NL" sz="2400" dirty="0"/>
              <a:t>: </a:t>
            </a:r>
            <a:r>
              <a:rPr lang="nl-NL" sz="2400" dirty="0" smtClean="0"/>
              <a:t>		2 </a:t>
            </a:r>
            <a:r>
              <a:rPr lang="nl-NL" sz="2400" dirty="0" err="1" smtClean="0"/>
              <a:t>days</a:t>
            </a:r>
            <a:r>
              <a:rPr lang="nl-NL" sz="2400" dirty="0" smtClean="0"/>
              <a:t> </a:t>
            </a:r>
            <a:r>
              <a:rPr lang="nl-NL" sz="2400" dirty="0" err="1" smtClean="0"/>
              <a:t>paid</a:t>
            </a:r>
            <a:r>
              <a:rPr lang="nl-NL" sz="2400" dirty="0" smtClean="0"/>
              <a:t> </a:t>
            </a:r>
            <a:r>
              <a:rPr lang="nl-NL" sz="2400" dirty="0" err="1" smtClean="0"/>
              <a:t>leave</a:t>
            </a:r>
            <a:endParaRPr lang="nl-NL" sz="2400" dirty="0" smtClean="0"/>
          </a:p>
          <a:p>
            <a:pPr marL="0" indent="0">
              <a:buNone/>
            </a:pPr>
            <a:r>
              <a:rPr lang="nl-NL" sz="2400" dirty="0" err="1" smtClean="0"/>
              <a:t>Parental</a:t>
            </a:r>
            <a:r>
              <a:rPr lang="nl-NL" sz="2400" dirty="0" smtClean="0"/>
              <a:t> </a:t>
            </a:r>
            <a:r>
              <a:rPr lang="nl-NL" sz="2400" dirty="0" err="1" smtClean="0"/>
              <a:t>leave</a:t>
            </a:r>
            <a:r>
              <a:rPr lang="nl-NL" sz="2400" dirty="0" smtClean="0"/>
              <a:t>: 		26 weeks </a:t>
            </a:r>
            <a:r>
              <a:rPr lang="nl-NL" sz="2400" dirty="0" err="1" smtClean="0"/>
              <a:t>unpaid</a:t>
            </a:r>
            <a:r>
              <a:rPr lang="nl-NL" sz="2400" dirty="0" smtClean="0"/>
              <a:t>, </a:t>
            </a:r>
            <a:r>
              <a:rPr lang="nl-NL" sz="2400" dirty="0" err="1" smtClean="0"/>
              <a:t>flexible</a:t>
            </a:r>
            <a:r>
              <a:rPr lang="nl-NL" sz="2400" dirty="0" smtClean="0"/>
              <a:t> </a:t>
            </a:r>
            <a:r>
              <a:rPr lang="nl-NL" sz="2400" dirty="0" err="1" smtClean="0"/>
              <a:t>uptake</a:t>
            </a:r>
            <a:endParaRPr lang="nl-NL" sz="2400" dirty="0" smtClean="0"/>
          </a:p>
          <a:p>
            <a:pPr marL="0" indent="0">
              <a:buNone/>
            </a:pPr>
            <a:r>
              <a:rPr lang="nl-NL" sz="2400" dirty="0" smtClean="0"/>
              <a:t>“</a:t>
            </a:r>
            <a:r>
              <a:rPr lang="nl-NL" sz="2400" dirty="0" err="1" smtClean="0"/>
              <a:t>Emergency</a:t>
            </a:r>
            <a:r>
              <a:rPr lang="nl-NL" sz="2400" dirty="0" smtClean="0"/>
              <a:t>” </a:t>
            </a:r>
            <a:r>
              <a:rPr lang="nl-NL" sz="2400" dirty="0" err="1" smtClean="0"/>
              <a:t>leave</a:t>
            </a:r>
            <a:r>
              <a:rPr lang="nl-NL" sz="2400" dirty="0" smtClean="0"/>
              <a:t>: 		100</a:t>
            </a:r>
            <a:r>
              <a:rPr lang="nl-NL" sz="2400" dirty="0"/>
              <a:t>% </a:t>
            </a:r>
            <a:r>
              <a:rPr lang="nl-NL" sz="2400" dirty="0" err="1"/>
              <a:t>paid</a:t>
            </a:r>
            <a:endParaRPr lang="nl-NL" sz="2400" dirty="0"/>
          </a:p>
          <a:p>
            <a:pPr marL="0" indent="0">
              <a:buNone/>
            </a:pPr>
            <a:r>
              <a:rPr lang="nl-NL" sz="2400" dirty="0"/>
              <a:t>Short term </a:t>
            </a:r>
            <a:r>
              <a:rPr lang="nl-NL" sz="2400" dirty="0" err="1"/>
              <a:t>carer’s</a:t>
            </a:r>
            <a:r>
              <a:rPr lang="nl-NL" sz="2400" dirty="0"/>
              <a:t> </a:t>
            </a:r>
            <a:r>
              <a:rPr lang="nl-NL" sz="2400" dirty="0" err="1"/>
              <a:t>leave</a:t>
            </a:r>
            <a:r>
              <a:rPr lang="nl-NL" sz="2400" dirty="0"/>
              <a:t>: </a:t>
            </a:r>
            <a:r>
              <a:rPr lang="nl-NL" sz="2400" dirty="0" smtClean="0"/>
              <a:t>	maximum </a:t>
            </a:r>
            <a:r>
              <a:rPr lang="nl-NL" sz="2400" dirty="0"/>
              <a:t>of 2 weeks </a:t>
            </a:r>
            <a:r>
              <a:rPr lang="nl-NL" sz="2400" dirty="0" err="1"/>
              <a:t>within</a:t>
            </a:r>
            <a:r>
              <a:rPr lang="nl-NL" sz="2400" dirty="0"/>
              <a:t> 12 </a:t>
            </a:r>
            <a:r>
              <a:rPr lang="nl-NL" sz="2400" dirty="0" smtClean="0"/>
              <a:t>				</a:t>
            </a:r>
            <a:r>
              <a:rPr lang="nl-NL" sz="2400" dirty="0" err="1" smtClean="0"/>
              <a:t>months</a:t>
            </a:r>
            <a:r>
              <a:rPr lang="nl-NL" sz="2400" dirty="0"/>
              <a:t>, 70% </a:t>
            </a:r>
            <a:r>
              <a:rPr lang="nl-NL" sz="2400" dirty="0" err="1"/>
              <a:t>paid</a:t>
            </a:r>
            <a:r>
              <a:rPr lang="nl-NL" sz="2400" dirty="0"/>
              <a:t> </a:t>
            </a:r>
            <a:r>
              <a:rPr lang="nl-NL" sz="2400" dirty="0" err="1" smtClean="0"/>
              <a:t>leave</a:t>
            </a:r>
            <a:r>
              <a:rPr lang="nl-NL" sz="2400" dirty="0" smtClean="0"/>
              <a:t>* </a:t>
            </a:r>
            <a:endParaRPr lang="nl-NL" sz="2400" dirty="0"/>
          </a:p>
          <a:p>
            <a:pPr marL="0" indent="0">
              <a:buNone/>
            </a:pPr>
            <a:r>
              <a:rPr lang="nl-NL" sz="2400" dirty="0"/>
              <a:t>Long term </a:t>
            </a:r>
            <a:r>
              <a:rPr lang="nl-NL" sz="2400" dirty="0" err="1"/>
              <a:t>carer’s</a:t>
            </a:r>
            <a:r>
              <a:rPr lang="nl-NL" sz="2400" dirty="0"/>
              <a:t> </a:t>
            </a:r>
            <a:r>
              <a:rPr lang="nl-NL" sz="2400" dirty="0" err="1"/>
              <a:t>leave</a:t>
            </a:r>
            <a:r>
              <a:rPr lang="nl-NL" sz="2400" dirty="0"/>
              <a:t>: </a:t>
            </a:r>
            <a:r>
              <a:rPr lang="nl-NL" sz="2400" dirty="0" smtClean="0"/>
              <a:t>	up </a:t>
            </a:r>
            <a:r>
              <a:rPr lang="nl-NL" sz="2400" dirty="0" err="1"/>
              <a:t>to</a:t>
            </a:r>
            <a:r>
              <a:rPr lang="nl-NL" sz="2400" dirty="0"/>
              <a:t> 6 weeks </a:t>
            </a:r>
            <a:r>
              <a:rPr lang="nl-NL" sz="2400" dirty="0" err="1"/>
              <a:t>within</a:t>
            </a:r>
            <a:r>
              <a:rPr lang="nl-NL" sz="2400" dirty="0"/>
              <a:t> 12 </a:t>
            </a:r>
            <a:r>
              <a:rPr lang="nl-NL" sz="2400" dirty="0" err="1"/>
              <a:t>months</a:t>
            </a:r>
            <a:r>
              <a:rPr lang="nl-NL" sz="2400" dirty="0"/>
              <a:t>, </a:t>
            </a:r>
            <a:r>
              <a:rPr lang="nl-NL" sz="2400" dirty="0" smtClean="0"/>
              <a:t>				</a:t>
            </a:r>
            <a:r>
              <a:rPr lang="nl-NL" sz="2400" dirty="0" err="1" smtClean="0"/>
              <a:t>unpaid</a:t>
            </a:r>
            <a:r>
              <a:rPr lang="nl-NL" sz="2400" dirty="0" smtClean="0"/>
              <a:t>*  </a:t>
            </a:r>
          </a:p>
          <a:p>
            <a:pPr marL="0" indent="0">
              <a:buNone/>
            </a:pPr>
            <a:r>
              <a:rPr lang="nl-NL" sz="1600" dirty="0" smtClean="0"/>
              <a:t>				* </a:t>
            </a:r>
            <a:r>
              <a:rPr lang="nl-NL" sz="1600" dirty="0" err="1" smtClean="0"/>
              <a:t>You</a:t>
            </a:r>
            <a:r>
              <a:rPr lang="nl-NL" sz="1600" dirty="0" smtClean="0"/>
              <a:t> </a:t>
            </a:r>
            <a:r>
              <a:rPr lang="nl-NL" sz="1600" dirty="0" err="1"/>
              <a:t>can</a:t>
            </a:r>
            <a:r>
              <a:rPr lang="nl-NL" sz="1600" dirty="0"/>
              <a:t> take up </a:t>
            </a:r>
            <a:r>
              <a:rPr lang="nl-NL" sz="1600" dirty="0" err="1"/>
              <a:t>leave</a:t>
            </a:r>
            <a:r>
              <a:rPr lang="nl-NL" sz="1600" dirty="0"/>
              <a:t> </a:t>
            </a:r>
            <a:r>
              <a:rPr lang="nl-NL" sz="1600" dirty="0" err="1"/>
              <a:t>to</a:t>
            </a:r>
            <a:r>
              <a:rPr lang="nl-NL" sz="1600" dirty="0"/>
              <a:t> care </a:t>
            </a:r>
            <a:r>
              <a:rPr lang="nl-NL" sz="1600" dirty="0" err="1"/>
              <a:t>for</a:t>
            </a:r>
            <a:r>
              <a:rPr lang="nl-NL" sz="1600" dirty="0"/>
              <a:t> a family member, </a:t>
            </a:r>
            <a:r>
              <a:rPr lang="nl-NL" sz="1600" dirty="0" smtClean="0"/>
              <a:t>				</a:t>
            </a:r>
            <a:r>
              <a:rPr lang="nl-NL" sz="1600" dirty="0" err="1" smtClean="0"/>
              <a:t>friend</a:t>
            </a:r>
            <a:r>
              <a:rPr lang="nl-NL" sz="1600" dirty="0" smtClean="0"/>
              <a:t> </a:t>
            </a:r>
            <a:r>
              <a:rPr lang="nl-NL" sz="1600" dirty="0"/>
              <a:t>or </a:t>
            </a:r>
            <a:r>
              <a:rPr lang="nl-NL" sz="1600" dirty="0" err="1"/>
              <a:t>anyone</a:t>
            </a:r>
            <a:r>
              <a:rPr lang="nl-NL" sz="1600" dirty="0"/>
              <a:t> </a:t>
            </a:r>
            <a:r>
              <a:rPr lang="nl-NL" sz="1600" dirty="0" err="1"/>
              <a:t>you</a:t>
            </a:r>
            <a:r>
              <a:rPr lang="nl-NL" sz="1600" dirty="0"/>
              <a:t> have a </a:t>
            </a:r>
            <a:r>
              <a:rPr lang="nl-NL" sz="1600" dirty="0" err="1"/>
              <a:t>social</a:t>
            </a:r>
            <a:r>
              <a:rPr lang="nl-NL" sz="1600" dirty="0"/>
              <a:t> </a:t>
            </a:r>
            <a:r>
              <a:rPr lang="nl-NL" sz="1600" dirty="0" err="1"/>
              <a:t>relationship</a:t>
            </a:r>
            <a:r>
              <a:rPr lang="nl-NL" sz="1600" dirty="0"/>
              <a:t> </a:t>
            </a:r>
            <a:r>
              <a:rPr lang="nl-NL" sz="1600" dirty="0" err="1"/>
              <a:t>with</a:t>
            </a:r>
            <a:r>
              <a:rPr lang="nl-NL" sz="1600" dirty="0"/>
              <a:t>.</a:t>
            </a:r>
          </a:p>
          <a:p>
            <a:endParaRPr lang="nl-NL" sz="2400" dirty="0"/>
          </a:p>
        </p:txBody>
      </p:sp>
      <p:sp>
        <p:nvSpPr>
          <p:cNvPr id="6" name="Titel 5"/>
          <p:cNvSpPr>
            <a:spLocks noGrp="1"/>
          </p:cNvSpPr>
          <p:nvPr>
            <p:ph type="title"/>
          </p:nvPr>
        </p:nvSpPr>
        <p:spPr>
          <a:xfrm>
            <a:off x="684368" y="188640"/>
            <a:ext cx="7055984" cy="949752"/>
          </a:xfrm>
        </p:spPr>
        <p:txBody>
          <a:bodyPr/>
          <a:lstStyle/>
          <a:p>
            <a:r>
              <a:rPr lang="nl-NL" sz="3600" dirty="0" err="1" smtClean="0"/>
              <a:t>Work</a:t>
            </a:r>
            <a:r>
              <a:rPr lang="nl-NL" sz="3600" dirty="0" smtClean="0"/>
              <a:t> life “</a:t>
            </a:r>
            <a:r>
              <a:rPr lang="nl-NL" sz="3600" dirty="0" err="1" smtClean="0"/>
              <a:t>Leave</a:t>
            </a:r>
            <a:r>
              <a:rPr lang="nl-NL" sz="3600" dirty="0" smtClean="0"/>
              <a:t>” </a:t>
            </a:r>
            <a:r>
              <a:rPr lang="nl-NL" sz="3600" dirty="0" err="1" smtClean="0"/>
              <a:t>legislation</a:t>
            </a:r>
            <a:r>
              <a:rPr lang="nl-NL" sz="3600" dirty="0" smtClean="0"/>
              <a:t> </a:t>
            </a:r>
            <a:br>
              <a:rPr lang="nl-NL" sz="3600" dirty="0" smtClean="0"/>
            </a:br>
            <a:r>
              <a:rPr lang="nl-NL" sz="3600" dirty="0" smtClean="0"/>
              <a:t>In </a:t>
            </a:r>
            <a:r>
              <a:rPr lang="nl-NL" sz="3600" dirty="0" err="1" smtClean="0"/>
              <a:t>the</a:t>
            </a:r>
            <a:r>
              <a:rPr lang="nl-NL" sz="3600" dirty="0" smtClean="0"/>
              <a:t> </a:t>
            </a:r>
            <a:r>
              <a:rPr lang="nl-NL" sz="3600" dirty="0" err="1" smtClean="0"/>
              <a:t>netherlands</a:t>
            </a:r>
            <a:r>
              <a:rPr lang="nl-NL" sz="3600" dirty="0" smtClean="0"/>
              <a:t> </a:t>
            </a:r>
            <a:endParaRPr lang="nl-NL" sz="3600" dirty="0"/>
          </a:p>
        </p:txBody>
      </p:sp>
    </p:spTree>
    <p:extLst>
      <p:ext uri="{BB962C8B-B14F-4D97-AF65-F5344CB8AC3E}">
        <p14:creationId xmlns:p14="http://schemas.microsoft.com/office/powerpoint/2010/main" val="8295753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nummer 1"/>
          <p:cNvSpPr>
            <a:spLocks noGrp="1"/>
          </p:cNvSpPr>
          <p:nvPr>
            <p:ph type="sldNum" sz="quarter" idx="13"/>
          </p:nvPr>
        </p:nvSpPr>
        <p:spPr/>
        <p:txBody>
          <a:bodyPr/>
          <a:lstStyle/>
          <a:p>
            <a:fld id="{1F2BC8B9-DD51-48F3-969F-95BCA5F4ED8D}" type="slidenum">
              <a:rPr lang="nl-NL" smtClean="0"/>
              <a:pPr/>
              <a:t>11</a:t>
            </a:fld>
            <a:endParaRPr lang="nl-NL" dirty="0"/>
          </a:p>
        </p:txBody>
      </p:sp>
      <p:sp>
        <p:nvSpPr>
          <p:cNvPr id="3" name="Tijdelijke aanduiding voor voettekst 2"/>
          <p:cNvSpPr>
            <a:spLocks noGrp="1"/>
          </p:cNvSpPr>
          <p:nvPr>
            <p:ph type="ftr" sz="quarter" idx="12"/>
          </p:nvPr>
        </p:nvSpPr>
        <p:spPr/>
        <p:txBody>
          <a:bodyPr/>
          <a:lstStyle/>
          <a:p>
            <a:endParaRPr lang="nl-NL" dirty="0"/>
          </a:p>
        </p:txBody>
      </p:sp>
      <p:sp>
        <p:nvSpPr>
          <p:cNvPr id="4" name="Tijdelijke aanduiding voor datum 3"/>
          <p:cNvSpPr>
            <a:spLocks noGrp="1"/>
          </p:cNvSpPr>
          <p:nvPr>
            <p:ph type="dt" sz="half" idx="11"/>
          </p:nvPr>
        </p:nvSpPr>
        <p:spPr/>
        <p:txBody>
          <a:bodyPr/>
          <a:lstStyle/>
          <a:p>
            <a:fld id="{4167CBA4-95F9-43E9-A944-1F54104CF606}" type="datetime4">
              <a:rPr lang="nl-NL" smtClean="0"/>
              <a:pPr/>
              <a:t>21 september 2017</a:t>
            </a:fld>
            <a:endParaRPr lang="nl-NL" dirty="0"/>
          </a:p>
        </p:txBody>
      </p:sp>
      <p:sp>
        <p:nvSpPr>
          <p:cNvPr id="5" name="Tijdelijke aanduiding voor tekst 4"/>
          <p:cNvSpPr>
            <a:spLocks noGrp="1"/>
          </p:cNvSpPr>
          <p:nvPr>
            <p:ph type="body" sz="quarter" idx="10"/>
          </p:nvPr>
        </p:nvSpPr>
        <p:spPr/>
        <p:txBody>
          <a:bodyPr/>
          <a:lstStyle/>
          <a:p>
            <a:endParaRPr lang="en-US" sz="2400" u="sng" dirty="0"/>
          </a:p>
          <a:p>
            <a:pPr marL="0" lvl="0" indent="0">
              <a:buNone/>
            </a:pPr>
            <a:r>
              <a:rPr lang="en-US" sz="2400" u="sng" dirty="0"/>
              <a:t>Childcare </a:t>
            </a:r>
            <a:r>
              <a:rPr lang="en-US" sz="2400" u="sng" dirty="0" smtClean="0"/>
              <a:t>in </a:t>
            </a:r>
            <a:r>
              <a:rPr lang="en-US" sz="2400" u="sng" dirty="0"/>
              <a:t>the Netherlands</a:t>
            </a:r>
          </a:p>
          <a:p>
            <a:pPr lvl="0"/>
            <a:r>
              <a:rPr lang="en-US" sz="2400" dirty="0" smtClean="0"/>
              <a:t>Parents </a:t>
            </a:r>
            <a:r>
              <a:rPr lang="en-US" sz="2400" dirty="0"/>
              <a:t>working (or studying) in the Netherlands are entitled to the childcare allowance (</a:t>
            </a:r>
            <a:r>
              <a:rPr lang="en-US" sz="2400" i="1" dirty="0" err="1"/>
              <a:t>kinderopvangtoeslag</a:t>
            </a:r>
            <a:r>
              <a:rPr lang="en-US" sz="2400" dirty="0"/>
              <a:t>) for children under 12. </a:t>
            </a:r>
          </a:p>
          <a:p>
            <a:pPr lvl="0"/>
            <a:r>
              <a:rPr lang="en-US" sz="2400" dirty="0"/>
              <a:t>The allowance can reduce childcare costs up to a maximum of 90 percent, depending on income and number of children. </a:t>
            </a:r>
          </a:p>
          <a:p>
            <a:pPr lvl="0"/>
            <a:r>
              <a:rPr lang="en-US" sz="2400" dirty="0"/>
              <a:t>But childcare is still expensive</a:t>
            </a:r>
            <a:endParaRPr lang="nl-NL" sz="2400" dirty="0"/>
          </a:p>
          <a:p>
            <a:pPr marL="0" indent="0">
              <a:buNone/>
            </a:pPr>
            <a:endParaRPr lang="en-US" sz="2800" dirty="0" smtClean="0"/>
          </a:p>
          <a:p>
            <a:pPr marL="0" indent="0">
              <a:buNone/>
            </a:pPr>
            <a:endParaRPr lang="en-US" sz="2800" dirty="0"/>
          </a:p>
        </p:txBody>
      </p:sp>
      <p:sp>
        <p:nvSpPr>
          <p:cNvPr id="6" name="Titel 5"/>
          <p:cNvSpPr>
            <a:spLocks noGrp="1"/>
          </p:cNvSpPr>
          <p:nvPr>
            <p:ph type="title"/>
          </p:nvPr>
        </p:nvSpPr>
        <p:spPr/>
        <p:txBody>
          <a:bodyPr/>
          <a:lstStyle/>
          <a:p>
            <a:r>
              <a:rPr lang="nl-NL" sz="3600" dirty="0" err="1" smtClean="0"/>
              <a:t>Work</a:t>
            </a:r>
            <a:r>
              <a:rPr lang="nl-NL" sz="3600" dirty="0" smtClean="0"/>
              <a:t> life </a:t>
            </a:r>
            <a:r>
              <a:rPr lang="nl-NL" sz="3600" dirty="0" err="1" smtClean="0"/>
              <a:t>legislation</a:t>
            </a:r>
            <a:r>
              <a:rPr lang="nl-NL" sz="3600" dirty="0" smtClean="0"/>
              <a:t>: </a:t>
            </a:r>
            <a:r>
              <a:rPr lang="nl-NL" sz="3600" dirty="0" err="1" smtClean="0"/>
              <a:t>child</a:t>
            </a:r>
            <a:r>
              <a:rPr lang="nl-NL" sz="3600" dirty="0" smtClean="0"/>
              <a:t> care</a:t>
            </a:r>
            <a:br>
              <a:rPr lang="nl-NL" sz="3600" dirty="0" smtClean="0"/>
            </a:br>
            <a:endParaRPr lang="nl-NL" sz="3600" dirty="0"/>
          </a:p>
        </p:txBody>
      </p:sp>
    </p:spTree>
    <p:extLst>
      <p:ext uri="{BB962C8B-B14F-4D97-AF65-F5344CB8AC3E}">
        <p14:creationId xmlns:p14="http://schemas.microsoft.com/office/powerpoint/2010/main" val="78779407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nummer 1"/>
          <p:cNvSpPr>
            <a:spLocks noGrp="1"/>
          </p:cNvSpPr>
          <p:nvPr>
            <p:ph type="sldNum" sz="quarter" idx="13"/>
          </p:nvPr>
        </p:nvSpPr>
        <p:spPr/>
        <p:txBody>
          <a:bodyPr/>
          <a:lstStyle/>
          <a:p>
            <a:fld id="{1F2BC8B9-DD51-48F3-969F-95BCA5F4ED8D}" type="slidenum">
              <a:rPr lang="nl-NL" smtClean="0"/>
              <a:pPr/>
              <a:t>12</a:t>
            </a:fld>
            <a:endParaRPr lang="nl-NL" dirty="0"/>
          </a:p>
        </p:txBody>
      </p:sp>
      <p:sp>
        <p:nvSpPr>
          <p:cNvPr id="3" name="Tijdelijke aanduiding voor voettekst 2"/>
          <p:cNvSpPr>
            <a:spLocks noGrp="1"/>
          </p:cNvSpPr>
          <p:nvPr>
            <p:ph type="ftr" sz="quarter" idx="12"/>
          </p:nvPr>
        </p:nvSpPr>
        <p:spPr/>
        <p:txBody>
          <a:bodyPr/>
          <a:lstStyle/>
          <a:p>
            <a:endParaRPr lang="nl-NL" dirty="0"/>
          </a:p>
        </p:txBody>
      </p:sp>
      <p:sp>
        <p:nvSpPr>
          <p:cNvPr id="4" name="Tijdelijke aanduiding voor datum 3"/>
          <p:cNvSpPr>
            <a:spLocks noGrp="1"/>
          </p:cNvSpPr>
          <p:nvPr>
            <p:ph type="dt" sz="half" idx="11"/>
          </p:nvPr>
        </p:nvSpPr>
        <p:spPr/>
        <p:txBody>
          <a:bodyPr/>
          <a:lstStyle/>
          <a:p>
            <a:fld id="{4167CBA4-95F9-43E9-A944-1F54104CF606}" type="datetime4">
              <a:rPr lang="nl-NL" smtClean="0"/>
              <a:pPr/>
              <a:t>21 september 2017</a:t>
            </a:fld>
            <a:endParaRPr lang="nl-NL" dirty="0"/>
          </a:p>
        </p:txBody>
      </p:sp>
      <p:sp>
        <p:nvSpPr>
          <p:cNvPr id="5" name="Tijdelijke aanduiding voor tekst 4"/>
          <p:cNvSpPr>
            <a:spLocks noGrp="1"/>
          </p:cNvSpPr>
          <p:nvPr>
            <p:ph type="body" sz="quarter" idx="10"/>
          </p:nvPr>
        </p:nvSpPr>
        <p:spPr>
          <a:xfrm>
            <a:off x="611560" y="1628800"/>
            <a:ext cx="8136903" cy="4464496"/>
          </a:xfrm>
        </p:spPr>
        <p:txBody>
          <a:bodyPr/>
          <a:lstStyle/>
          <a:p>
            <a:pPr marL="0" indent="0">
              <a:buNone/>
            </a:pPr>
            <a:r>
              <a:rPr lang="nl-NL" sz="2400" u="sng" dirty="0" err="1" smtClean="0"/>
              <a:t>Legislation</a:t>
            </a:r>
            <a:r>
              <a:rPr lang="nl-NL" sz="2400" u="sng" dirty="0" smtClean="0"/>
              <a:t> on Flexibility </a:t>
            </a:r>
            <a:r>
              <a:rPr lang="nl-NL" sz="2400" u="sng" dirty="0" err="1" smtClean="0"/>
              <a:t>for</a:t>
            </a:r>
            <a:r>
              <a:rPr lang="nl-NL" sz="2400" u="sng" dirty="0" smtClean="0"/>
              <a:t> employees</a:t>
            </a:r>
            <a:r>
              <a:rPr lang="nl-NL" sz="2400" dirty="0" smtClean="0"/>
              <a:t>: </a:t>
            </a:r>
          </a:p>
          <a:p>
            <a:r>
              <a:rPr lang="nl-NL" sz="2400" dirty="0" err="1" smtClean="0"/>
              <a:t>Work</a:t>
            </a:r>
            <a:r>
              <a:rPr lang="nl-NL" sz="2400" dirty="0" smtClean="0"/>
              <a:t> </a:t>
            </a:r>
            <a:r>
              <a:rPr lang="nl-NL" sz="2400" dirty="0" err="1" smtClean="0"/>
              <a:t>less</a:t>
            </a:r>
            <a:r>
              <a:rPr lang="nl-NL" sz="2400" dirty="0" smtClean="0"/>
              <a:t> or more </a:t>
            </a:r>
            <a:r>
              <a:rPr lang="nl-NL" sz="2400" dirty="0" err="1" smtClean="0"/>
              <a:t>hours</a:t>
            </a:r>
            <a:endParaRPr lang="nl-NL" sz="2400" dirty="0" smtClean="0"/>
          </a:p>
          <a:p>
            <a:r>
              <a:rPr lang="nl-NL" sz="2400" dirty="0" smtClean="0"/>
              <a:t>Change </a:t>
            </a:r>
            <a:r>
              <a:rPr lang="nl-NL" sz="2400" dirty="0" err="1" smtClean="0"/>
              <a:t>your</a:t>
            </a:r>
            <a:r>
              <a:rPr lang="nl-NL" sz="2400" dirty="0" smtClean="0"/>
              <a:t> </a:t>
            </a:r>
            <a:r>
              <a:rPr lang="nl-NL" sz="2400" dirty="0" err="1" smtClean="0"/>
              <a:t>work</a:t>
            </a:r>
            <a:r>
              <a:rPr lang="nl-NL" sz="2400" dirty="0" smtClean="0"/>
              <a:t> </a:t>
            </a:r>
            <a:r>
              <a:rPr lang="nl-NL" sz="2400" dirty="0" err="1" smtClean="0"/>
              <a:t>schedule</a:t>
            </a:r>
            <a:endParaRPr lang="nl-NL" sz="2400" dirty="0" smtClean="0"/>
          </a:p>
          <a:p>
            <a:r>
              <a:rPr lang="nl-NL" sz="2400" dirty="0" err="1" smtClean="0"/>
              <a:t>To</a:t>
            </a:r>
            <a:r>
              <a:rPr lang="nl-NL" sz="2400" dirty="0" smtClean="0"/>
              <a:t> </a:t>
            </a:r>
            <a:r>
              <a:rPr lang="nl-NL" sz="2400" dirty="0" err="1" smtClean="0"/>
              <a:t>work</a:t>
            </a:r>
            <a:r>
              <a:rPr lang="nl-NL" sz="2400" dirty="0" smtClean="0"/>
              <a:t> at home or </a:t>
            </a:r>
            <a:r>
              <a:rPr lang="nl-NL" sz="2400" dirty="0" err="1" smtClean="0"/>
              <a:t>somewhere</a:t>
            </a:r>
            <a:r>
              <a:rPr lang="nl-NL" sz="2400" dirty="0" smtClean="0"/>
              <a:t> </a:t>
            </a:r>
            <a:r>
              <a:rPr lang="nl-NL" sz="2400" dirty="0" err="1" smtClean="0"/>
              <a:t>else</a:t>
            </a:r>
            <a:endParaRPr lang="nl-NL" sz="2400" dirty="0" smtClean="0"/>
          </a:p>
          <a:p>
            <a:pPr marL="0" indent="0">
              <a:buNone/>
            </a:pPr>
            <a:endParaRPr lang="nl-NL" sz="2400" dirty="0" smtClean="0"/>
          </a:p>
          <a:p>
            <a:endParaRPr lang="nl-NL" sz="3200" dirty="0" smtClean="0"/>
          </a:p>
          <a:p>
            <a:pPr marL="0" indent="0">
              <a:buNone/>
            </a:pPr>
            <a:endParaRPr lang="nl-NL" dirty="0"/>
          </a:p>
        </p:txBody>
      </p:sp>
      <p:sp>
        <p:nvSpPr>
          <p:cNvPr id="6" name="Titel 5"/>
          <p:cNvSpPr>
            <a:spLocks noGrp="1"/>
          </p:cNvSpPr>
          <p:nvPr>
            <p:ph type="title"/>
          </p:nvPr>
        </p:nvSpPr>
        <p:spPr>
          <a:xfrm>
            <a:off x="679585" y="404664"/>
            <a:ext cx="7055984" cy="661720"/>
          </a:xfrm>
        </p:spPr>
        <p:txBody>
          <a:bodyPr/>
          <a:lstStyle/>
          <a:p>
            <a:r>
              <a:rPr lang="nl-NL" sz="3600" dirty="0" err="1" smtClean="0"/>
              <a:t>Work</a:t>
            </a:r>
            <a:r>
              <a:rPr lang="nl-NL" sz="3600" dirty="0" smtClean="0"/>
              <a:t> life </a:t>
            </a:r>
            <a:r>
              <a:rPr lang="nl-NL" sz="3600" dirty="0" err="1" smtClean="0"/>
              <a:t>legislation</a:t>
            </a:r>
            <a:r>
              <a:rPr lang="nl-NL" sz="3600" dirty="0" smtClean="0"/>
              <a:t>: </a:t>
            </a:r>
            <a:br>
              <a:rPr lang="nl-NL" sz="3600" dirty="0" smtClean="0"/>
            </a:br>
            <a:r>
              <a:rPr lang="nl-NL" sz="3600" dirty="0" smtClean="0"/>
              <a:t>Right </a:t>
            </a:r>
            <a:r>
              <a:rPr lang="nl-NL" sz="3600" dirty="0" err="1" smtClean="0"/>
              <a:t>to</a:t>
            </a:r>
            <a:r>
              <a:rPr lang="nl-NL" sz="3600" dirty="0" smtClean="0"/>
              <a:t> </a:t>
            </a:r>
            <a:r>
              <a:rPr lang="nl-NL" sz="3600" dirty="0" err="1" smtClean="0"/>
              <a:t>request</a:t>
            </a:r>
            <a:r>
              <a:rPr lang="nl-NL" sz="3600" dirty="0" smtClean="0"/>
              <a:t> </a:t>
            </a:r>
            <a:r>
              <a:rPr lang="nl-NL" sz="3600" dirty="0" err="1" smtClean="0"/>
              <a:t>for</a:t>
            </a:r>
            <a:r>
              <a:rPr lang="nl-NL" sz="3600" dirty="0" smtClean="0"/>
              <a:t> Flexibility </a:t>
            </a:r>
            <a:endParaRPr lang="nl-NL" sz="3600" dirty="0"/>
          </a:p>
        </p:txBody>
      </p:sp>
      <p:pic>
        <p:nvPicPr>
          <p:cNvPr id="7" name="Afbeelding 6"/>
          <p:cNvPicPr>
            <a:picLocks noChangeAspect="1"/>
          </p:cNvPicPr>
          <p:nvPr/>
        </p:nvPicPr>
        <p:blipFill>
          <a:blip r:embed="rId2"/>
          <a:stretch>
            <a:fillRect/>
          </a:stretch>
        </p:blipFill>
        <p:spPr>
          <a:xfrm>
            <a:off x="971600" y="3284984"/>
            <a:ext cx="5220581" cy="2937036"/>
          </a:xfrm>
          <a:prstGeom prst="rect">
            <a:avLst/>
          </a:prstGeom>
        </p:spPr>
      </p:pic>
    </p:spTree>
    <p:extLst>
      <p:ext uri="{BB962C8B-B14F-4D97-AF65-F5344CB8AC3E}">
        <p14:creationId xmlns:p14="http://schemas.microsoft.com/office/powerpoint/2010/main" val="192280201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nummer 1"/>
          <p:cNvSpPr>
            <a:spLocks noGrp="1"/>
          </p:cNvSpPr>
          <p:nvPr>
            <p:ph type="sldNum" sz="quarter" idx="13"/>
          </p:nvPr>
        </p:nvSpPr>
        <p:spPr/>
        <p:txBody>
          <a:bodyPr/>
          <a:lstStyle/>
          <a:p>
            <a:fld id="{1F2BC8B9-DD51-48F3-969F-95BCA5F4ED8D}" type="slidenum">
              <a:rPr lang="nl-NL" smtClean="0"/>
              <a:pPr/>
              <a:t>13</a:t>
            </a:fld>
            <a:endParaRPr lang="nl-NL" dirty="0"/>
          </a:p>
        </p:txBody>
      </p:sp>
      <p:sp>
        <p:nvSpPr>
          <p:cNvPr id="3" name="Tijdelijke aanduiding voor voettekst 2"/>
          <p:cNvSpPr>
            <a:spLocks noGrp="1"/>
          </p:cNvSpPr>
          <p:nvPr>
            <p:ph type="ftr" sz="quarter" idx="12"/>
          </p:nvPr>
        </p:nvSpPr>
        <p:spPr/>
        <p:txBody>
          <a:bodyPr/>
          <a:lstStyle/>
          <a:p>
            <a:endParaRPr lang="nl-NL" dirty="0"/>
          </a:p>
        </p:txBody>
      </p:sp>
      <p:sp>
        <p:nvSpPr>
          <p:cNvPr id="4" name="Tijdelijke aanduiding voor datum 3"/>
          <p:cNvSpPr>
            <a:spLocks noGrp="1"/>
          </p:cNvSpPr>
          <p:nvPr>
            <p:ph type="dt" sz="half" idx="11"/>
          </p:nvPr>
        </p:nvSpPr>
        <p:spPr/>
        <p:txBody>
          <a:bodyPr/>
          <a:lstStyle/>
          <a:p>
            <a:fld id="{4167CBA4-95F9-43E9-A944-1F54104CF606}" type="datetime4">
              <a:rPr lang="nl-NL" smtClean="0"/>
              <a:pPr/>
              <a:t>21 september 2017</a:t>
            </a:fld>
            <a:endParaRPr lang="nl-NL" dirty="0"/>
          </a:p>
        </p:txBody>
      </p:sp>
      <p:sp>
        <p:nvSpPr>
          <p:cNvPr id="5" name="Tijdelijke aanduiding voor tekst 4"/>
          <p:cNvSpPr>
            <a:spLocks noGrp="1"/>
          </p:cNvSpPr>
          <p:nvPr>
            <p:ph type="body" sz="quarter" idx="10"/>
          </p:nvPr>
        </p:nvSpPr>
        <p:spPr/>
        <p:txBody>
          <a:bodyPr/>
          <a:lstStyle/>
          <a:p>
            <a:pPr marL="0" indent="0">
              <a:buNone/>
            </a:pPr>
            <a:r>
              <a:rPr lang="nl-NL" sz="4300" b="1" cap="all" spc="40" dirty="0" err="1" smtClean="0">
                <a:solidFill>
                  <a:srgbClr val="009FDA"/>
                </a:solidFill>
                <a:latin typeface="+mj-lt"/>
                <a:ea typeface="+mj-ea"/>
                <a:cs typeface="+mj-cs"/>
              </a:rPr>
              <a:t>While</a:t>
            </a:r>
            <a:r>
              <a:rPr lang="nl-NL" sz="4300" b="1" cap="all" spc="40" dirty="0" smtClean="0">
                <a:solidFill>
                  <a:srgbClr val="009FDA"/>
                </a:solidFill>
                <a:latin typeface="+mj-lt"/>
                <a:ea typeface="+mj-ea"/>
                <a:cs typeface="+mj-cs"/>
              </a:rPr>
              <a:t> </a:t>
            </a:r>
            <a:r>
              <a:rPr lang="nl-NL" sz="4300" b="1" cap="all" spc="40" dirty="0" err="1">
                <a:solidFill>
                  <a:srgbClr val="009FDA"/>
                </a:solidFill>
                <a:latin typeface="+mj-lt"/>
                <a:ea typeface="+mj-ea"/>
                <a:cs typeface="+mj-cs"/>
              </a:rPr>
              <a:t>being</a:t>
            </a:r>
            <a:r>
              <a:rPr lang="nl-NL" sz="4300" b="1" cap="all" spc="40" dirty="0">
                <a:solidFill>
                  <a:srgbClr val="009FDA"/>
                </a:solidFill>
                <a:latin typeface="+mj-lt"/>
                <a:ea typeface="+mj-ea"/>
                <a:cs typeface="+mj-cs"/>
              </a:rPr>
              <a:t> </a:t>
            </a:r>
            <a:r>
              <a:rPr lang="nl-NL" sz="4300" b="1" cap="all" spc="40" dirty="0" err="1">
                <a:solidFill>
                  <a:srgbClr val="009FDA"/>
                </a:solidFill>
                <a:latin typeface="+mj-lt"/>
                <a:ea typeface="+mj-ea"/>
                <a:cs typeface="+mj-cs"/>
              </a:rPr>
              <a:t>Champion</a:t>
            </a:r>
            <a:r>
              <a:rPr lang="nl-NL" sz="4300" b="1" cap="all" spc="40" dirty="0">
                <a:solidFill>
                  <a:srgbClr val="009FDA"/>
                </a:solidFill>
                <a:latin typeface="+mj-lt"/>
                <a:ea typeface="+mj-ea"/>
                <a:cs typeface="+mj-cs"/>
              </a:rPr>
              <a:t> Parttime </a:t>
            </a:r>
            <a:r>
              <a:rPr lang="nl-NL" sz="4300" b="1" cap="all" spc="40" dirty="0" err="1">
                <a:solidFill>
                  <a:srgbClr val="009FDA"/>
                </a:solidFill>
                <a:latin typeface="+mj-lt"/>
                <a:ea typeface="+mj-ea"/>
                <a:cs typeface="+mj-cs"/>
              </a:rPr>
              <a:t>work</a:t>
            </a:r>
            <a:r>
              <a:rPr lang="nl-NL" sz="4300" b="1" cap="all" spc="40" dirty="0">
                <a:solidFill>
                  <a:srgbClr val="009FDA"/>
                </a:solidFill>
                <a:latin typeface="+mj-lt"/>
                <a:ea typeface="+mj-ea"/>
                <a:cs typeface="+mj-cs"/>
              </a:rPr>
              <a:t> </a:t>
            </a:r>
            <a:r>
              <a:rPr lang="nl-NL" sz="4300" b="1" cap="all" spc="40" dirty="0" smtClean="0">
                <a:solidFill>
                  <a:srgbClr val="009FDA"/>
                </a:solidFill>
                <a:latin typeface="+mj-lt"/>
                <a:ea typeface="+mj-ea"/>
                <a:cs typeface="+mj-cs"/>
              </a:rPr>
              <a:t>….???? </a:t>
            </a:r>
            <a:endParaRPr lang="nl-NL" sz="4300" b="1" cap="all" spc="40" dirty="0">
              <a:solidFill>
                <a:srgbClr val="009FDA"/>
              </a:solidFill>
              <a:latin typeface="+mj-lt"/>
              <a:ea typeface="+mj-ea"/>
              <a:cs typeface="+mj-cs"/>
            </a:endParaRPr>
          </a:p>
          <a:p>
            <a:pPr marL="0" indent="0">
              <a:buNone/>
            </a:pPr>
            <a:endParaRPr lang="nl-NL" dirty="0" smtClean="0"/>
          </a:p>
          <a:p>
            <a:pPr marL="0" indent="0">
              <a:buNone/>
            </a:pPr>
            <a:endParaRPr lang="nl-NL" dirty="0"/>
          </a:p>
          <a:p>
            <a:pPr marL="0" indent="0">
              <a:buNone/>
            </a:pPr>
            <a:endParaRPr lang="nl-NL" dirty="0"/>
          </a:p>
        </p:txBody>
      </p:sp>
      <p:sp>
        <p:nvSpPr>
          <p:cNvPr id="6" name="Titel 5"/>
          <p:cNvSpPr>
            <a:spLocks noGrp="1"/>
          </p:cNvSpPr>
          <p:nvPr>
            <p:ph type="title"/>
          </p:nvPr>
        </p:nvSpPr>
        <p:spPr/>
        <p:txBody>
          <a:bodyPr/>
          <a:lstStyle/>
          <a:p>
            <a:r>
              <a:rPr lang="nl-NL" dirty="0" err="1" smtClean="0"/>
              <a:t>Why</a:t>
            </a:r>
            <a:r>
              <a:rPr lang="nl-NL" dirty="0" smtClean="0"/>
              <a:t> </a:t>
            </a:r>
            <a:r>
              <a:rPr lang="nl-NL" dirty="0" err="1" smtClean="0"/>
              <a:t>Reducing</a:t>
            </a:r>
            <a:r>
              <a:rPr lang="nl-NL" dirty="0" smtClean="0"/>
              <a:t> </a:t>
            </a:r>
            <a:r>
              <a:rPr lang="nl-NL" dirty="0" err="1"/>
              <a:t>working</a:t>
            </a:r>
            <a:r>
              <a:rPr lang="nl-NL" dirty="0"/>
              <a:t> </a:t>
            </a:r>
            <a:r>
              <a:rPr lang="nl-NL" dirty="0" smtClean="0"/>
              <a:t>time </a:t>
            </a:r>
            <a:endParaRPr lang="nl-NL" dirty="0"/>
          </a:p>
        </p:txBody>
      </p:sp>
      <p:pic>
        <p:nvPicPr>
          <p:cNvPr id="8" name="Afbeelding 7"/>
          <p:cNvPicPr>
            <a:picLocks noChangeAspect="1"/>
          </p:cNvPicPr>
          <p:nvPr/>
        </p:nvPicPr>
        <p:blipFill>
          <a:blip r:embed="rId2"/>
          <a:stretch>
            <a:fillRect/>
          </a:stretch>
        </p:blipFill>
        <p:spPr>
          <a:xfrm>
            <a:off x="2828853" y="3284984"/>
            <a:ext cx="2823267" cy="2823267"/>
          </a:xfrm>
          <a:prstGeom prst="rect">
            <a:avLst/>
          </a:prstGeom>
        </p:spPr>
      </p:pic>
    </p:spTree>
    <p:extLst>
      <p:ext uri="{BB962C8B-B14F-4D97-AF65-F5344CB8AC3E}">
        <p14:creationId xmlns:p14="http://schemas.microsoft.com/office/powerpoint/2010/main" val="381171821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nummer 1"/>
          <p:cNvSpPr>
            <a:spLocks noGrp="1"/>
          </p:cNvSpPr>
          <p:nvPr>
            <p:ph type="sldNum" sz="quarter" idx="13"/>
          </p:nvPr>
        </p:nvSpPr>
        <p:spPr/>
        <p:txBody>
          <a:bodyPr/>
          <a:lstStyle/>
          <a:p>
            <a:fld id="{1F2BC8B9-DD51-48F3-969F-95BCA5F4ED8D}" type="slidenum">
              <a:rPr lang="nl-NL" smtClean="0"/>
              <a:pPr/>
              <a:t>14</a:t>
            </a:fld>
            <a:endParaRPr lang="nl-NL" dirty="0"/>
          </a:p>
        </p:txBody>
      </p:sp>
      <p:sp>
        <p:nvSpPr>
          <p:cNvPr id="3" name="Tijdelijke aanduiding voor voettekst 2"/>
          <p:cNvSpPr>
            <a:spLocks noGrp="1"/>
          </p:cNvSpPr>
          <p:nvPr>
            <p:ph type="ftr" sz="quarter" idx="12"/>
          </p:nvPr>
        </p:nvSpPr>
        <p:spPr/>
        <p:txBody>
          <a:bodyPr/>
          <a:lstStyle/>
          <a:p>
            <a:endParaRPr lang="nl-NL" dirty="0"/>
          </a:p>
        </p:txBody>
      </p:sp>
      <p:sp>
        <p:nvSpPr>
          <p:cNvPr id="4" name="Tijdelijke aanduiding voor datum 3"/>
          <p:cNvSpPr>
            <a:spLocks noGrp="1"/>
          </p:cNvSpPr>
          <p:nvPr>
            <p:ph type="dt" sz="half" idx="11"/>
          </p:nvPr>
        </p:nvSpPr>
        <p:spPr/>
        <p:txBody>
          <a:bodyPr/>
          <a:lstStyle/>
          <a:p>
            <a:fld id="{4167CBA4-95F9-43E9-A944-1F54104CF606}" type="datetime4">
              <a:rPr lang="nl-NL" smtClean="0"/>
              <a:pPr/>
              <a:t>21 september 2017</a:t>
            </a:fld>
            <a:endParaRPr lang="nl-NL" dirty="0"/>
          </a:p>
        </p:txBody>
      </p:sp>
      <p:sp>
        <p:nvSpPr>
          <p:cNvPr id="5" name="Tijdelijke aanduiding voor tekst 4"/>
          <p:cNvSpPr>
            <a:spLocks noGrp="1"/>
          </p:cNvSpPr>
          <p:nvPr>
            <p:ph type="body" sz="quarter" idx="10"/>
          </p:nvPr>
        </p:nvSpPr>
        <p:spPr/>
        <p:txBody>
          <a:bodyPr/>
          <a:lstStyle/>
          <a:p>
            <a:r>
              <a:rPr lang="nl-NL" sz="2400" i="1" dirty="0" smtClean="0"/>
              <a:t> </a:t>
            </a:r>
            <a:r>
              <a:rPr lang="nl-NL" sz="2400" u="sng" dirty="0" smtClean="0"/>
              <a:t>‘</a:t>
            </a:r>
            <a:r>
              <a:rPr lang="nl-NL" sz="2400" u="sng" dirty="0" err="1" smtClean="0"/>
              <a:t>Participating</a:t>
            </a:r>
            <a:r>
              <a:rPr lang="nl-NL" sz="2400" u="sng" dirty="0" smtClean="0"/>
              <a:t> </a:t>
            </a:r>
            <a:r>
              <a:rPr lang="nl-NL" sz="2400" u="sng" dirty="0"/>
              <a:t>society’ </a:t>
            </a:r>
            <a:r>
              <a:rPr lang="nl-NL" sz="2400" u="sng" dirty="0" err="1"/>
              <a:t>instead</a:t>
            </a:r>
            <a:r>
              <a:rPr lang="nl-NL" sz="2400" u="sng" dirty="0"/>
              <a:t> of ‘Welfare state</a:t>
            </a:r>
            <a:r>
              <a:rPr lang="nl-NL" sz="2400" u="sng" dirty="0" smtClean="0"/>
              <a:t>’ </a:t>
            </a:r>
            <a:endParaRPr lang="nl-NL" sz="2400" u="sng" dirty="0"/>
          </a:p>
          <a:p>
            <a:pPr marL="0" indent="0">
              <a:buNone/>
            </a:pPr>
            <a:r>
              <a:rPr lang="nl-NL" sz="2400" dirty="0" smtClean="0"/>
              <a:t>	Long term care reform </a:t>
            </a:r>
            <a:r>
              <a:rPr lang="nl-NL" sz="2400" dirty="0" err="1" smtClean="0"/>
              <a:t>by</a:t>
            </a:r>
            <a:r>
              <a:rPr lang="nl-NL" sz="2400" dirty="0" smtClean="0"/>
              <a:t> </a:t>
            </a:r>
            <a:r>
              <a:rPr lang="nl-NL" sz="2400" dirty="0" err="1" smtClean="0"/>
              <a:t>gouverment</a:t>
            </a:r>
            <a:r>
              <a:rPr lang="nl-NL" sz="2400" dirty="0" smtClean="0"/>
              <a:t>  2015 Severe cuts 	on home care &amp; More care </a:t>
            </a:r>
            <a:r>
              <a:rPr lang="nl-NL" sz="2400" dirty="0" err="1" smtClean="0"/>
              <a:t>responsibilities</a:t>
            </a:r>
            <a:r>
              <a:rPr lang="nl-NL" sz="2400" dirty="0" smtClean="0"/>
              <a:t> </a:t>
            </a:r>
            <a:r>
              <a:rPr lang="nl-NL" sz="2400" dirty="0" err="1" smtClean="0"/>
              <a:t>for</a:t>
            </a:r>
            <a:r>
              <a:rPr lang="nl-NL" sz="2400" dirty="0" smtClean="0"/>
              <a:t> family 	members: participatiemaatschappij</a:t>
            </a:r>
          </a:p>
          <a:p>
            <a:r>
              <a:rPr lang="nl-NL" sz="2400" u="sng" dirty="0" err="1" smtClean="0"/>
              <a:t>Working</a:t>
            </a:r>
            <a:r>
              <a:rPr lang="nl-NL" sz="2400" u="sng" dirty="0" smtClean="0"/>
              <a:t> </a:t>
            </a:r>
            <a:r>
              <a:rPr lang="nl-NL" sz="2400" u="sng" dirty="0" err="1" smtClean="0"/>
              <a:t>longer</a:t>
            </a:r>
            <a:r>
              <a:rPr lang="nl-NL" sz="2400" u="sng" dirty="0" smtClean="0"/>
              <a:t>: </a:t>
            </a:r>
            <a:r>
              <a:rPr lang="nl-NL" sz="2400" dirty="0" smtClean="0"/>
              <a:t> </a:t>
            </a:r>
            <a:r>
              <a:rPr lang="nl-NL" sz="2400" dirty="0" err="1"/>
              <a:t>D</a:t>
            </a:r>
            <a:r>
              <a:rPr lang="nl-NL" sz="2400" dirty="0" err="1" smtClean="0"/>
              <a:t>ue</a:t>
            </a:r>
            <a:r>
              <a:rPr lang="nl-NL" sz="2400" dirty="0" smtClean="0"/>
              <a:t> </a:t>
            </a:r>
            <a:r>
              <a:rPr lang="nl-NL" sz="2400" dirty="0" err="1" smtClean="0"/>
              <a:t>to</a:t>
            </a:r>
            <a:r>
              <a:rPr lang="nl-NL" sz="2400" dirty="0" smtClean="0"/>
              <a:t> Age of Pension </a:t>
            </a:r>
            <a:r>
              <a:rPr lang="nl-NL" sz="2400" dirty="0" err="1" smtClean="0"/>
              <a:t>an</a:t>
            </a:r>
            <a:r>
              <a:rPr lang="nl-NL" sz="2400" dirty="0" smtClean="0"/>
              <a:t> </a:t>
            </a:r>
            <a:r>
              <a:rPr lang="nl-NL" sz="2400" dirty="0" err="1" smtClean="0"/>
              <a:t>urge</a:t>
            </a:r>
            <a:r>
              <a:rPr lang="nl-NL" sz="2400" dirty="0" smtClean="0"/>
              <a:t> </a:t>
            </a:r>
            <a:r>
              <a:rPr lang="nl-NL" sz="2400" dirty="0" err="1" smtClean="0"/>
              <a:t>to</a:t>
            </a:r>
            <a:r>
              <a:rPr lang="nl-NL" sz="2400" dirty="0" smtClean="0"/>
              <a:t> keep employees </a:t>
            </a:r>
            <a:r>
              <a:rPr lang="nl-NL" sz="2400" dirty="0" err="1" smtClean="0"/>
              <a:t>related</a:t>
            </a:r>
            <a:r>
              <a:rPr lang="nl-NL" sz="2400" dirty="0" smtClean="0"/>
              <a:t> </a:t>
            </a:r>
            <a:r>
              <a:rPr lang="nl-NL" sz="2400" dirty="0" err="1" smtClean="0"/>
              <a:t>to</a:t>
            </a:r>
            <a:r>
              <a:rPr lang="nl-NL" sz="2400" dirty="0" smtClean="0"/>
              <a:t> </a:t>
            </a:r>
            <a:r>
              <a:rPr lang="nl-NL" sz="2400" dirty="0" err="1" smtClean="0"/>
              <a:t>the</a:t>
            </a:r>
            <a:r>
              <a:rPr lang="nl-NL" sz="2400" dirty="0" smtClean="0"/>
              <a:t> </a:t>
            </a:r>
            <a:r>
              <a:rPr lang="nl-NL" sz="2400" dirty="0" err="1" smtClean="0"/>
              <a:t>labourmarket</a:t>
            </a:r>
            <a:r>
              <a:rPr lang="nl-NL" sz="2400" dirty="0" smtClean="0"/>
              <a:t> in </a:t>
            </a:r>
            <a:r>
              <a:rPr lang="nl-NL" sz="2400" dirty="0" err="1" smtClean="0"/>
              <a:t>vital</a:t>
            </a:r>
            <a:r>
              <a:rPr lang="nl-NL" sz="2400" dirty="0" smtClean="0"/>
              <a:t> </a:t>
            </a:r>
            <a:r>
              <a:rPr lang="nl-NL" sz="2400" dirty="0" err="1" smtClean="0"/>
              <a:t>condition</a:t>
            </a:r>
            <a:r>
              <a:rPr lang="nl-NL" sz="2400" dirty="0" smtClean="0"/>
              <a:t> </a:t>
            </a:r>
          </a:p>
          <a:p>
            <a:r>
              <a:rPr lang="nl-NL" sz="2400" u="sng" dirty="0" err="1" smtClean="0"/>
              <a:t>Technological</a:t>
            </a:r>
            <a:r>
              <a:rPr lang="nl-NL" sz="2400" u="sng" dirty="0" smtClean="0"/>
              <a:t>/”Robotisering”</a:t>
            </a:r>
            <a:r>
              <a:rPr lang="nl-NL" sz="2400" dirty="0" smtClean="0"/>
              <a:t>: </a:t>
            </a:r>
            <a:r>
              <a:rPr lang="nl-NL" sz="2400" dirty="0" err="1" smtClean="0"/>
              <a:t>an</a:t>
            </a:r>
            <a:r>
              <a:rPr lang="nl-NL" sz="2400" dirty="0" smtClean="0"/>
              <a:t> </a:t>
            </a:r>
            <a:r>
              <a:rPr lang="nl-NL" sz="2400" dirty="0" err="1" smtClean="0"/>
              <a:t>urge</a:t>
            </a:r>
            <a:r>
              <a:rPr lang="nl-NL" sz="2400" dirty="0" smtClean="0"/>
              <a:t> </a:t>
            </a:r>
            <a:r>
              <a:rPr lang="nl-NL" sz="2400" dirty="0" err="1" smtClean="0"/>
              <a:t>to</a:t>
            </a:r>
            <a:r>
              <a:rPr lang="nl-NL" sz="2400" dirty="0" smtClean="0"/>
              <a:t> </a:t>
            </a:r>
            <a:r>
              <a:rPr lang="nl-NL" sz="2400" dirty="0" err="1" smtClean="0"/>
              <a:t>rethink</a:t>
            </a:r>
            <a:r>
              <a:rPr lang="nl-NL" sz="2400" dirty="0" smtClean="0"/>
              <a:t> </a:t>
            </a:r>
            <a:r>
              <a:rPr lang="nl-NL" sz="2400" dirty="0" err="1" smtClean="0"/>
              <a:t>employment</a:t>
            </a:r>
            <a:r>
              <a:rPr lang="nl-NL" sz="2400" dirty="0" smtClean="0"/>
              <a:t> </a:t>
            </a:r>
            <a:r>
              <a:rPr lang="nl-NL" sz="2400" dirty="0" err="1" smtClean="0"/>
              <a:t>quality</a:t>
            </a:r>
            <a:r>
              <a:rPr lang="nl-NL" sz="2400" dirty="0" smtClean="0"/>
              <a:t> </a:t>
            </a:r>
            <a:r>
              <a:rPr lang="nl-NL" sz="2400" dirty="0" err="1" smtClean="0"/>
              <a:t>and</a:t>
            </a:r>
            <a:r>
              <a:rPr lang="nl-NL" sz="2400" dirty="0" smtClean="0"/>
              <a:t> </a:t>
            </a:r>
            <a:r>
              <a:rPr lang="nl-NL" sz="2400" dirty="0" err="1" smtClean="0"/>
              <a:t>quantity</a:t>
            </a:r>
            <a:r>
              <a:rPr lang="nl-NL" sz="2400" dirty="0" smtClean="0"/>
              <a:t> </a:t>
            </a:r>
          </a:p>
          <a:p>
            <a:r>
              <a:rPr lang="nl-NL" sz="2400" u="sng" dirty="0" err="1" smtClean="0"/>
              <a:t>Demografic</a:t>
            </a:r>
            <a:r>
              <a:rPr lang="nl-NL" sz="2400" u="sng" dirty="0" smtClean="0"/>
              <a:t> changes</a:t>
            </a:r>
            <a:r>
              <a:rPr lang="nl-NL" sz="2400" dirty="0" smtClean="0"/>
              <a:t>: </a:t>
            </a:r>
            <a:r>
              <a:rPr lang="nl-NL" sz="2400" dirty="0" err="1" smtClean="0"/>
              <a:t>what</a:t>
            </a:r>
            <a:r>
              <a:rPr lang="nl-NL" sz="2400" dirty="0" smtClean="0"/>
              <a:t> </a:t>
            </a:r>
            <a:r>
              <a:rPr lang="nl-NL" sz="2400" dirty="0" err="1" smtClean="0"/>
              <a:t>will</a:t>
            </a:r>
            <a:r>
              <a:rPr lang="nl-NL" sz="2400" dirty="0" smtClean="0"/>
              <a:t> </a:t>
            </a:r>
            <a:r>
              <a:rPr lang="nl-NL" sz="2400" dirty="0" err="1" smtClean="0"/>
              <a:t>be</a:t>
            </a:r>
            <a:r>
              <a:rPr lang="nl-NL" sz="2400" dirty="0" smtClean="0"/>
              <a:t> </a:t>
            </a:r>
            <a:r>
              <a:rPr lang="nl-NL" sz="2400" dirty="0" err="1" smtClean="0"/>
              <a:t>the</a:t>
            </a:r>
            <a:r>
              <a:rPr lang="nl-NL" sz="2400" dirty="0" smtClean="0"/>
              <a:t> impact on </a:t>
            </a:r>
            <a:r>
              <a:rPr lang="nl-NL" sz="2400" dirty="0" err="1" smtClean="0"/>
              <a:t>the</a:t>
            </a:r>
            <a:r>
              <a:rPr lang="nl-NL" sz="2400" dirty="0" smtClean="0"/>
              <a:t> </a:t>
            </a:r>
            <a:r>
              <a:rPr lang="nl-NL" sz="2400" dirty="0" err="1" smtClean="0"/>
              <a:t>labour</a:t>
            </a:r>
            <a:r>
              <a:rPr lang="nl-NL" sz="2400" dirty="0" smtClean="0"/>
              <a:t> market?  </a:t>
            </a:r>
          </a:p>
          <a:p>
            <a:r>
              <a:rPr lang="nl-NL" sz="2400" u="sng" dirty="0" err="1" smtClean="0"/>
              <a:t>Unemployment</a:t>
            </a:r>
            <a:r>
              <a:rPr lang="nl-NL" sz="2400" dirty="0"/>
              <a:t> </a:t>
            </a:r>
            <a:r>
              <a:rPr lang="nl-NL" sz="2400" dirty="0" smtClean="0"/>
              <a:t>of </a:t>
            </a:r>
            <a:r>
              <a:rPr lang="nl-NL" sz="2400" dirty="0" err="1" smtClean="0"/>
              <a:t>young</a:t>
            </a:r>
            <a:r>
              <a:rPr lang="nl-NL" sz="2400" dirty="0" smtClean="0"/>
              <a:t> </a:t>
            </a:r>
            <a:r>
              <a:rPr lang="nl-NL" sz="2400" dirty="0" err="1" smtClean="0"/>
              <a:t>people</a:t>
            </a:r>
            <a:r>
              <a:rPr lang="nl-NL" sz="2400" dirty="0" smtClean="0"/>
              <a:t> </a:t>
            </a:r>
            <a:r>
              <a:rPr lang="nl-NL" sz="2400" dirty="0" err="1" smtClean="0"/>
              <a:t>and</a:t>
            </a:r>
            <a:r>
              <a:rPr lang="nl-NL" sz="2400" dirty="0" smtClean="0"/>
              <a:t> </a:t>
            </a:r>
            <a:r>
              <a:rPr lang="nl-NL" sz="2400" dirty="0" err="1" smtClean="0"/>
              <a:t>increasing</a:t>
            </a:r>
            <a:r>
              <a:rPr lang="nl-NL" sz="2400" dirty="0" smtClean="0"/>
              <a:t> </a:t>
            </a:r>
            <a:r>
              <a:rPr lang="nl-NL" sz="2400" dirty="0" err="1" smtClean="0"/>
              <a:t>amount</a:t>
            </a:r>
            <a:r>
              <a:rPr lang="nl-NL" sz="2400" dirty="0" smtClean="0"/>
              <a:t> of </a:t>
            </a:r>
            <a:r>
              <a:rPr lang="nl-NL" sz="2400" dirty="0" err="1" smtClean="0"/>
              <a:t>precarious</a:t>
            </a:r>
            <a:r>
              <a:rPr lang="nl-NL" sz="2400" dirty="0" smtClean="0"/>
              <a:t> jobs. </a:t>
            </a:r>
          </a:p>
          <a:p>
            <a:endParaRPr lang="nl-NL" sz="2400" dirty="0" smtClean="0"/>
          </a:p>
          <a:p>
            <a:pPr marL="0" indent="0">
              <a:buNone/>
            </a:pPr>
            <a:endParaRPr lang="nl-NL" sz="2400" dirty="0" smtClean="0"/>
          </a:p>
          <a:p>
            <a:pPr marL="0" indent="0">
              <a:buNone/>
            </a:pPr>
            <a:endParaRPr lang="nl-NL" sz="2400" dirty="0" smtClean="0"/>
          </a:p>
          <a:p>
            <a:pPr marL="0" indent="0">
              <a:buNone/>
            </a:pPr>
            <a:endParaRPr lang="nl-NL" sz="2400" dirty="0"/>
          </a:p>
        </p:txBody>
      </p:sp>
      <p:sp>
        <p:nvSpPr>
          <p:cNvPr id="6" name="Titel 5"/>
          <p:cNvSpPr>
            <a:spLocks noGrp="1"/>
          </p:cNvSpPr>
          <p:nvPr>
            <p:ph type="title"/>
          </p:nvPr>
        </p:nvSpPr>
        <p:spPr>
          <a:xfrm>
            <a:off x="684368" y="260648"/>
            <a:ext cx="7055984" cy="877744"/>
          </a:xfrm>
        </p:spPr>
        <p:txBody>
          <a:bodyPr/>
          <a:lstStyle/>
          <a:p>
            <a:r>
              <a:rPr lang="nl-NL" sz="4000" dirty="0" err="1" smtClean="0"/>
              <a:t>Why</a:t>
            </a:r>
            <a:r>
              <a:rPr lang="nl-NL" sz="4000" dirty="0" smtClean="0"/>
              <a:t> </a:t>
            </a:r>
            <a:r>
              <a:rPr lang="nl-NL" sz="4000" dirty="0" err="1" smtClean="0"/>
              <a:t>Reducing</a:t>
            </a:r>
            <a:r>
              <a:rPr lang="nl-NL" sz="4000" dirty="0" smtClean="0"/>
              <a:t> </a:t>
            </a:r>
            <a:r>
              <a:rPr lang="nl-NL" sz="4000" dirty="0" err="1" smtClean="0"/>
              <a:t>working</a:t>
            </a:r>
            <a:r>
              <a:rPr lang="nl-NL" sz="4000" dirty="0" smtClean="0"/>
              <a:t> time? </a:t>
            </a:r>
            <a:br>
              <a:rPr lang="nl-NL" sz="4000" dirty="0" smtClean="0"/>
            </a:br>
            <a:endParaRPr lang="nl-NL" sz="4000" dirty="0"/>
          </a:p>
        </p:txBody>
      </p:sp>
    </p:spTree>
    <p:extLst>
      <p:ext uri="{BB962C8B-B14F-4D97-AF65-F5344CB8AC3E}">
        <p14:creationId xmlns:p14="http://schemas.microsoft.com/office/powerpoint/2010/main" val="37671037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nummer 1"/>
          <p:cNvSpPr>
            <a:spLocks noGrp="1"/>
          </p:cNvSpPr>
          <p:nvPr>
            <p:ph type="sldNum" sz="quarter" idx="13"/>
          </p:nvPr>
        </p:nvSpPr>
        <p:spPr/>
        <p:txBody>
          <a:bodyPr/>
          <a:lstStyle/>
          <a:p>
            <a:fld id="{1F2BC8B9-DD51-48F3-969F-95BCA5F4ED8D}" type="slidenum">
              <a:rPr lang="nl-NL" smtClean="0"/>
              <a:pPr/>
              <a:t>15</a:t>
            </a:fld>
            <a:endParaRPr lang="nl-NL" dirty="0"/>
          </a:p>
        </p:txBody>
      </p:sp>
      <p:sp>
        <p:nvSpPr>
          <p:cNvPr id="3" name="Tijdelijke aanduiding voor voettekst 2"/>
          <p:cNvSpPr>
            <a:spLocks noGrp="1"/>
          </p:cNvSpPr>
          <p:nvPr>
            <p:ph type="ftr" sz="quarter" idx="12"/>
          </p:nvPr>
        </p:nvSpPr>
        <p:spPr/>
        <p:txBody>
          <a:bodyPr/>
          <a:lstStyle/>
          <a:p>
            <a:endParaRPr lang="nl-NL" dirty="0"/>
          </a:p>
        </p:txBody>
      </p:sp>
      <p:sp>
        <p:nvSpPr>
          <p:cNvPr id="4" name="Tijdelijke aanduiding voor datum 3"/>
          <p:cNvSpPr>
            <a:spLocks noGrp="1"/>
          </p:cNvSpPr>
          <p:nvPr>
            <p:ph type="dt" sz="half" idx="11"/>
          </p:nvPr>
        </p:nvSpPr>
        <p:spPr/>
        <p:txBody>
          <a:bodyPr/>
          <a:lstStyle/>
          <a:p>
            <a:fld id="{4167CBA4-95F9-43E9-A944-1F54104CF606}" type="datetime4">
              <a:rPr lang="nl-NL" smtClean="0"/>
              <a:pPr/>
              <a:t>21 september 2017</a:t>
            </a:fld>
            <a:endParaRPr lang="nl-NL" dirty="0"/>
          </a:p>
        </p:txBody>
      </p:sp>
      <p:sp>
        <p:nvSpPr>
          <p:cNvPr id="5" name="Tijdelijke aanduiding voor tekst 4"/>
          <p:cNvSpPr>
            <a:spLocks noGrp="1"/>
          </p:cNvSpPr>
          <p:nvPr>
            <p:ph type="body" sz="quarter" idx="10"/>
          </p:nvPr>
        </p:nvSpPr>
        <p:spPr/>
        <p:txBody>
          <a:bodyPr/>
          <a:lstStyle/>
          <a:p>
            <a:pPr marL="0" indent="0">
              <a:buNone/>
            </a:pPr>
            <a:endParaRPr lang="nl-NL" sz="2400" dirty="0" smtClean="0"/>
          </a:p>
          <a:p>
            <a:pPr marL="0" indent="0">
              <a:buNone/>
            </a:pPr>
            <a:endParaRPr lang="nl-NL" sz="2400" dirty="0" smtClean="0"/>
          </a:p>
          <a:p>
            <a:pPr marL="0" indent="0">
              <a:buNone/>
            </a:pPr>
            <a:endParaRPr lang="nl-NL" sz="2400" dirty="0"/>
          </a:p>
          <a:p>
            <a:pPr marL="0" indent="0">
              <a:buNone/>
            </a:pPr>
            <a:endParaRPr lang="nl-NL" sz="2400" dirty="0" smtClean="0"/>
          </a:p>
          <a:p>
            <a:pPr marL="0" indent="0">
              <a:buNone/>
            </a:pPr>
            <a:endParaRPr lang="nl-NL" sz="2400" dirty="0"/>
          </a:p>
          <a:p>
            <a:pPr marL="0" indent="0">
              <a:buNone/>
            </a:pPr>
            <a:endParaRPr lang="nl-NL" sz="2400" dirty="0" smtClean="0"/>
          </a:p>
          <a:p>
            <a:pPr marL="0" indent="0">
              <a:buNone/>
            </a:pPr>
            <a:r>
              <a:rPr lang="nl-NL" sz="2400" dirty="0"/>
              <a:t>	</a:t>
            </a:r>
            <a:endParaRPr lang="nl-NL" sz="2400" dirty="0" smtClean="0"/>
          </a:p>
          <a:p>
            <a:pPr marL="0" indent="0">
              <a:buNone/>
            </a:pPr>
            <a:endParaRPr lang="nl-NL" sz="2400" dirty="0" smtClean="0"/>
          </a:p>
          <a:p>
            <a:pPr marL="0" indent="0">
              <a:buNone/>
            </a:pPr>
            <a:endParaRPr lang="nl-NL" sz="2400" dirty="0" smtClean="0"/>
          </a:p>
          <a:p>
            <a:pPr marL="0" indent="0">
              <a:buNone/>
            </a:pPr>
            <a:endParaRPr lang="nl-NL" dirty="0" smtClean="0"/>
          </a:p>
        </p:txBody>
      </p:sp>
      <p:sp>
        <p:nvSpPr>
          <p:cNvPr id="6" name="Titel 5"/>
          <p:cNvSpPr>
            <a:spLocks noGrp="1"/>
          </p:cNvSpPr>
          <p:nvPr>
            <p:ph type="title"/>
          </p:nvPr>
        </p:nvSpPr>
        <p:spPr>
          <a:xfrm>
            <a:off x="375352" y="103283"/>
            <a:ext cx="7055984" cy="949752"/>
          </a:xfrm>
        </p:spPr>
        <p:txBody>
          <a:bodyPr/>
          <a:lstStyle/>
          <a:p>
            <a:r>
              <a:rPr lang="nl-NL" dirty="0" smtClean="0"/>
              <a:t>FNV </a:t>
            </a:r>
            <a:r>
              <a:rPr lang="nl-NL" dirty="0" err="1" smtClean="0"/>
              <a:t>main</a:t>
            </a:r>
            <a:r>
              <a:rPr lang="nl-NL" dirty="0" smtClean="0"/>
              <a:t> topics </a:t>
            </a:r>
            <a:br>
              <a:rPr lang="nl-NL" dirty="0" smtClean="0"/>
            </a:br>
            <a:r>
              <a:rPr lang="nl-NL" dirty="0" smtClean="0"/>
              <a:t>2017 - …</a:t>
            </a:r>
            <a:br>
              <a:rPr lang="nl-NL" dirty="0" smtClean="0"/>
            </a:br>
            <a:endParaRPr lang="nl-NL" dirty="0"/>
          </a:p>
        </p:txBody>
      </p:sp>
      <p:sp>
        <p:nvSpPr>
          <p:cNvPr id="7" name="Pijl-rechts 6"/>
          <p:cNvSpPr/>
          <p:nvPr/>
        </p:nvSpPr>
        <p:spPr>
          <a:xfrm>
            <a:off x="4203855" y="4384964"/>
            <a:ext cx="4979359" cy="93610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err="1" smtClean="0"/>
              <a:t>Aspire</a:t>
            </a:r>
            <a:r>
              <a:rPr lang="nl-NL" dirty="0" smtClean="0"/>
              <a:t> </a:t>
            </a:r>
            <a:r>
              <a:rPr lang="nl-NL" dirty="0" err="1" smtClean="0"/>
              <a:t>for</a:t>
            </a:r>
            <a:r>
              <a:rPr lang="nl-NL" dirty="0" smtClean="0"/>
              <a:t> 32 </a:t>
            </a:r>
            <a:r>
              <a:rPr lang="nl-NL" dirty="0" err="1" smtClean="0"/>
              <a:t>working</a:t>
            </a:r>
            <a:r>
              <a:rPr lang="nl-NL" dirty="0" smtClean="0"/>
              <a:t> week </a:t>
            </a:r>
            <a:endParaRPr lang="nl-NL" dirty="0"/>
          </a:p>
        </p:txBody>
      </p:sp>
      <p:sp>
        <p:nvSpPr>
          <p:cNvPr id="10" name="Pijl-rechts 9"/>
          <p:cNvSpPr/>
          <p:nvPr/>
        </p:nvSpPr>
        <p:spPr>
          <a:xfrm>
            <a:off x="4111432" y="3470344"/>
            <a:ext cx="4824536" cy="95468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err="1" smtClean="0"/>
              <a:t>Improvement</a:t>
            </a:r>
            <a:r>
              <a:rPr lang="nl-NL" dirty="0" smtClean="0"/>
              <a:t> </a:t>
            </a:r>
            <a:r>
              <a:rPr lang="nl-NL" dirty="0" err="1" smtClean="0"/>
              <a:t>work</a:t>
            </a:r>
            <a:r>
              <a:rPr lang="nl-NL" dirty="0" smtClean="0"/>
              <a:t>- life </a:t>
            </a:r>
            <a:r>
              <a:rPr lang="nl-NL" dirty="0" err="1" smtClean="0"/>
              <a:t>balance</a:t>
            </a:r>
            <a:r>
              <a:rPr lang="nl-NL" dirty="0" smtClean="0"/>
              <a:t> </a:t>
            </a:r>
            <a:endParaRPr lang="nl-NL" dirty="0"/>
          </a:p>
        </p:txBody>
      </p:sp>
      <p:sp>
        <p:nvSpPr>
          <p:cNvPr id="11" name="Ovaal 10"/>
          <p:cNvSpPr/>
          <p:nvPr/>
        </p:nvSpPr>
        <p:spPr>
          <a:xfrm>
            <a:off x="179779" y="2010642"/>
            <a:ext cx="4536237" cy="144016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smtClean="0"/>
              <a:t>SUSTAINABLE JOBS FOR EVERYONE </a:t>
            </a:r>
            <a:endParaRPr lang="nl-NL" dirty="0"/>
          </a:p>
        </p:txBody>
      </p:sp>
      <p:sp>
        <p:nvSpPr>
          <p:cNvPr id="13" name="Ovaal 12"/>
          <p:cNvSpPr/>
          <p:nvPr/>
        </p:nvSpPr>
        <p:spPr>
          <a:xfrm>
            <a:off x="4823048" y="1984176"/>
            <a:ext cx="4336473" cy="13957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smtClean="0"/>
              <a:t>DIGNIFIED SOCIETY </a:t>
            </a:r>
            <a:endParaRPr lang="nl-NL" dirty="0"/>
          </a:p>
        </p:txBody>
      </p:sp>
      <p:sp>
        <p:nvSpPr>
          <p:cNvPr id="14" name="Pijl-rechts 13"/>
          <p:cNvSpPr/>
          <p:nvPr/>
        </p:nvSpPr>
        <p:spPr>
          <a:xfrm>
            <a:off x="4147314" y="5262384"/>
            <a:ext cx="4824536" cy="101906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smtClean="0"/>
              <a:t>Hard </a:t>
            </a:r>
            <a:r>
              <a:rPr lang="nl-NL" dirty="0" err="1" smtClean="0"/>
              <a:t>working-conditions</a:t>
            </a:r>
            <a:r>
              <a:rPr lang="nl-NL" dirty="0" smtClean="0">
                <a:sym typeface="Wingdings" panose="05000000000000000000" pitchFamily="2" charset="2"/>
              </a:rPr>
              <a:t></a:t>
            </a:r>
            <a:r>
              <a:rPr lang="nl-NL" dirty="0" smtClean="0"/>
              <a:t> </a:t>
            </a:r>
            <a:r>
              <a:rPr lang="nl-NL" dirty="0" err="1" smtClean="0"/>
              <a:t>early</a:t>
            </a:r>
            <a:r>
              <a:rPr lang="nl-NL" dirty="0" smtClean="0"/>
              <a:t> pension  </a:t>
            </a:r>
            <a:endParaRPr lang="nl-NL" dirty="0"/>
          </a:p>
        </p:txBody>
      </p:sp>
      <p:sp>
        <p:nvSpPr>
          <p:cNvPr id="16" name="Pijl-rechts 15"/>
          <p:cNvSpPr/>
          <p:nvPr/>
        </p:nvSpPr>
        <p:spPr>
          <a:xfrm>
            <a:off x="64834" y="3420618"/>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7" name="Pijl-rechts 16"/>
          <p:cNvSpPr/>
          <p:nvPr/>
        </p:nvSpPr>
        <p:spPr>
          <a:xfrm>
            <a:off x="2062494" y="4926806"/>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0" name="Pijl-rechts 19"/>
          <p:cNvSpPr/>
          <p:nvPr/>
        </p:nvSpPr>
        <p:spPr>
          <a:xfrm>
            <a:off x="1320859" y="5401894"/>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Pijl-rechts 20"/>
          <p:cNvSpPr/>
          <p:nvPr/>
        </p:nvSpPr>
        <p:spPr>
          <a:xfrm>
            <a:off x="2213671" y="4055470"/>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2" name="Pijl-rechts 21"/>
          <p:cNvSpPr/>
          <p:nvPr/>
        </p:nvSpPr>
        <p:spPr>
          <a:xfrm>
            <a:off x="2936558" y="5401894"/>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3" name="Pijl-rechts 22"/>
          <p:cNvSpPr/>
          <p:nvPr/>
        </p:nvSpPr>
        <p:spPr>
          <a:xfrm>
            <a:off x="530355" y="4003488"/>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4" name="Pijl-rechts 23"/>
          <p:cNvSpPr/>
          <p:nvPr/>
        </p:nvSpPr>
        <p:spPr>
          <a:xfrm>
            <a:off x="1122907" y="4543192"/>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5" name="Pijl-rechts 24"/>
          <p:cNvSpPr/>
          <p:nvPr/>
        </p:nvSpPr>
        <p:spPr>
          <a:xfrm>
            <a:off x="1560721" y="3470344"/>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7" name="Pijl-rechts 26"/>
          <p:cNvSpPr/>
          <p:nvPr/>
        </p:nvSpPr>
        <p:spPr>
          <a:xfrm>
            <a:off x="299367" y="5981909"/>
            <a:ext cx="45719"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8" name="Pijl-rechts 27"/>
          <p:cNvSpPr/>
          <p:nvPr/>
        </p:nvSpPr>
        <p:spPr>
          <a:xfrm>
            <a:off x="2229319" y="5771915"/>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9" name="Pijl-rechts 28"/>
          <p:cNvSpPr/>
          <p:nvPr/>
        </p:nvSpPr>
        <p:spPr>
          <a:xfrm>
            <a:off x="2993099" y="4560177"/>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0" name="Pijl-rechts 29"/>
          <p:cNvSpPr/>
          <p:nvPr/>
        </p:nvSpPr>
        <p:spPr>
          <a:xfrm>
            <a:off x="214356" y="5502994"/>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111747821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jdelijke aanduiding voor tekst 4"/>
          <p:cNvSpPr>
            <a:spLocks noGrp="1"/>
          </p:cNvSpPr>
          <p:nvPr>
            <p:ph type="body" sz="quarter" idx="10"/>
          </p:nvPr>
        </p:nvSpPr>
        <p:spPr/>
        <p:txBody>
          <a:bodyPr/>
          <a:lstStyle/>
          <a:p>
            <a:pPr marL="0" indent="0">
              <a:buNone/>
            </a:pPr>
            <a:r>
              <a:rPr lang="nl-NL" sz="2400" b="1" dirty="0" err="1" smtClean="0"/>
              <a:t>Improvement</a:t>
            </a:r>
            <a:r>
              <a:rPr lang="nl-NL" sz="2400" b="1" dirty="0" smtClean="0"/>
              <a:t> of </a:t>
            </a:r>
            <a:r>
              <a:rPr lang="nl-NL" sz="2400" b="1" dirty="0" err="1" smtClean="0"/>
              <a:t>our</a:t>
            </a:r>
            <a:r>
              <a:rPr lang="nl-NL" sz="2400" b="1" dirty="0" smtClean="0"/>
              <a:t> </a:t>
            </a:r>
            <a:r>
              <a:rPr lang="nl-NL" sz="2400" b="1" dirty="0" err="1" smtClean="0"/>
              <a:t>work</a:t>
            </a:r>
            <a:r>
              <a:rPr lang="nl-NL" sz="2400" b="1" dirty="0" smtClean="0"/>
              <a:t> life </a:t>
            </a:r>
            <a:r>
              <a:rPr lang="nl-NL" sz="2400" b="1" dirty="0" err="1" smtClean="0"/>
              <a:t>balance</a:t>
            </a:r>
            <a:r>
              <a:rPr lang="nl-NL" sz="2400" b="1" dirty="0" smtClean="0"/>
              <a:t> </a:t>
            </a:r>
            <a:r>
              <a:rPr lang="nl-NL" sz="2400" b="1" dirty="0" err="1" smtClean="0"/>
              <a:t>legislation</a:t>
            </a:r>
            <a:r>
              <a:rPr lang="nl-NL" sz="2400" b="1" dirty="0" smtClean="0"/>
              <a:t>! </a:t>
            </a:r>
          </a:p>
          <a:p>
            <a:pPr marL="0" indent="0">
              <a:buNone/>
            </a:pPr>
            <a:endParaRPr lang="nl-NL" sz="2400" b="1" dirty="0" smtClean="0"/>
          </a:p>
          <a:p>
            <a:r>
              <a:rPr lang="nl-NL" sz="2400" dirty="0" smtClean="0"/>
              <a:t>European &amp; National </a:t>
            </a:r>
            <a:r>
              <a:rPr lang="nl-NL" sz="2400" dirty="0" err="1" smtClean="0"/>
              <a:t>debate</a:t>
            </a:r>
            <a:r>
              <a:rPr lang="nl-NL" sz="2400" dirty="0" smtClean="0"/>
              <a:t> on </a:t>
            </a:r>
            <a:r>
              <a:rPr lang="nl-NL" sz="2400" dirty="0" err="1" smtClean="0"/>
              <a:t>paternity</a:t>
            </a:r>
            <a:r>
              <a:rPr lang="nl-NL" sz="2400" dirty="0" smtClean="0"/>
              <a:t> </a:t>
            </a:r>
            <a:r>
              <a:rPr lang="nl-NL" sz="2400" dirty="0" err="1" smtClean="0"/>
              <a:t>leave</a:t>
            </a:r>
            <a:r>
              <a:rPr lang="nl-NL" sz="2400" dirty="0" smtClean="0"/>
              <a:t>; </a:t>
            </a:r>
          </a:p>
          <a:p>
            <a:pPr marL="0" indent="0">
              <a:buNone/>
            </a:pPr>
            <a:r>
              <a:rPr lang="nl-NL" sz="2400" dirty="0" smtClean="0"/>
              <a:t> 	</a:t>
            </a:r>
            <a:endParaRPr lang="nl-NL" sz="2400" dirty="0"/>
          </a:p>
          <a:p>
            <a:r>
              <a:rPr lang="nl-NL" sz="2400" dirty="0" err="1" smtClean="0"/>
              <a:t>Social</a:t>
            </a:r>
            <a:r>
              <a:rPr lang="nl-NL" sz="2400" dirty="0" smtClean="0"/>
              <a:t> </a:t>
            </a:r>
            <a:r>
              <a:rPr lang="nl-NL" sz="2400" dirty="0" err="1" smtClean="0"/>
              <a:t>economic</a:t>
            </a:r>
            <a:r>
              <a:rPr lang="nl-NL" sz="2400" dirty="0" smtClean="0"/>
              <a:t> council report: </a:t>
            </a:r>
            <a:r>
              <a:rPr lang="nl-NL" sz="2400" dirty="0" smtClean="0">
                <a:solidFill>
                  <a:srgbClr val="333333"/>
                </a:solidFill>
              </a:rPr>
              <a:t>16 </a:t>
            </a:r>
            <a:r>
              <a:rPr lang="nl-NL" sz="2400" dirty="0" err="1" smtClean="0">
                <a:solidFill>
                  <a:srgbClr val="333333"/>
                </a:solidFill>
              </a:rPr>
              <a:t>hours</a:t>
            </a:r>
            <a:r>
              <a:rPr lang="nl-NL" sz="2400" dirty="0" smtClean="0">
                <a:solidFill>
                  <a:srgbClr val="333333"/>
                </a:solidFill>
              </a:rPr>
              <a:t> </a:t>
            </a:r>
            <a:r>
              <a:rPr lang="nl-NL" sz="2400" dirty="0" err="1" smtClean="0">
                <a:solidFill>
                  <a:srgbClr val="333333"/>
                </a:solidFill>
              </a:rPr>
              <a:t>daycare</a:t>
            </a:r>
            <a:r>
              <a:rPr lang="nl-NL" sz="2400" dirty="0" smtClean="0">
                <a:solidFill>
                  <a:srgbClr val="333333"/>
                </a:solidFill>
              </a:rPr>
              <a:t> </a:t>
            </a:r>
            <a:r>
              <a:rPr lang="nl-NL" sz="2400" dirty="0" err="1" smtClean="0">
                <a:solidFill>
                  <a:srgbClr val="333333"/>
                </a:solidFill>
              </a:rPr>
              <a:t>for</a:t>
            </a:r>
            <a:r>
              <a:rPr lang="nl-NL" sz="2400" dirty="0" smtClean="0">
                <a:solidFill>
                  <a:srgbClr val="333333"/>
                </a:solidFill>
              </a:rPr>
              <a:t> </a:t>
            </a:r>
            <a:r>
              <a:rPr lang="nl-NL" sz="2400" dirty="0" err="1" smtClean="0">
                <a:solidFill>
                  <a:srgbClr val="333333"/>
                </a:solidFill>
              </a:rPr>
              <a:t>children</a:t>
            </a:r>
            <a:r>
              <a:rPr lang="nl-NL" sz="2400" dirty="0" smtClean="0">
                <a:solidFill>
                  <a:srgbClr val="333333"/>
                </a:solidFill>
              </a:rPr>
              <a:t> </a:t>
            </a:r>
            <a:r>
              <a:rPr lang="nl-NL" sz="2400" dirty="0" err="1" smtClean="0">
                <a:solidFill>
                  <a:srgbClr val="333333"/>
                </a:solidFill>
              </a:rPr>
              <a:t>between</a:t>
            </a:r>
            <a:r>
              <a:rPr lang="nl-NL" sz="2400" dirty="0" smtClean="0">
                <a:solidFill>
                  <a:srgbClr val="333333"/>
                </a:solidFill>
              </a:rPr>
              <a:t> 2 </a:t>
            </a:r>
            <a:r>
              <a:rPr lang="nl-NL" sz="2400" dirty="0" err="1" smtClean="0">
                <a:solidFill>
                  <a:srgbClr val="333333"/>
                </a:solidFill>
              </a:rPr>
              <a:t>and</a:t>
            </a:r>
            <a:r>
              <a:rPr lang="nl-NL" sz="2400" dirty="0" smtClean="0">
                <a:solidFill>
                  <a:srgbClr val="333333"/>
                </a:solidFill>
              </a:rPr>
              <a:t> 4</a:t>
            </a:r>
          </a:p>
          <a:p>
            <a:endParaRPr lang="nl-NL" sz="2400" dirty="0" smtClean="0">
              <a:solidFill>
                <a:srgbClr val="333333"/>
              </a:solidFill>
            </a:endParaRPr>
          </a:p>
          <a:p>
            <a:r>
              <a:rPr lang="nl-NL" sz="2400" dirty="0" err="1" smtClean="0">
                <a:solidFill>
                  <a:srgbClr val="333333"/>
                </a:solidFill>
              </a:rPr>
              <a:t>Now</a:t>
            </a:r>
            <a:r>
              <a:rPr lang="nl-NL" sz="2400" dirty="0" smtClean="0">
                <a:solidFill>
                  <a:srgbClr val="333333"/>
                </a:solidFill>
              </a:rPr>
              <a:t> </a:t>
            </a:r>
            <a:r>
              <a:rPr lang="nl-NL" sz="2400" dirty="0" err="1" smtClean="0">
                <a:solidFill>
                  <a:srgbClr val="333333"/>
                </a:solidFill>
              </a:rPr>
              <a:t>working</a:t>
            </a:r>
            <a:r>
              <a:rPr lang="nl-NL" sz="2400" dirty="0" smtClean="0">
                <a:solidFill>
                  <a:srgbClr val="333333"/>
                </a:solidFill>
              </a:rPr>
              <a:t> on a model </a:t>
            </a:r>
            <a:r>
              <a:rPr lang="nl-NL" sz="2400" dirty="0" err="1" smtClean="0">
                <a:solidFill>
                  <a:srgbClr val="333333"/>
                </a:solidFill>
              </a:rPr>
              <a:t>for</a:t>
            </a:r>
            <a:r>
              <a:rPr lang="nl-NL" sz="2400" dirty="0" smtClean="0">
                <a:solidFill>
                  <a:srgbClr val="333333"/>
                </a:solidFill>
              </a:rPr>
              <a:t> </a:t>
            </a:r>
            <a:r>
              <a:rPr lang="nl-NL" sz="2400" dirty="0" err="1" smtClean="0">
                <a:solidFill>
                  <a:srgbClr val="333333"/>
                </a:solidFill>
              </a:rPr>
              <a:t>paid</a:t>
            </a:r>
            <a:r>
              <a:rPr lang="nl-NL" sz="2400" dirty="0" smtClean="0">
                <a:solidFill>
                  <a:srgbClr val="333333"/>
                </a:solidFill>
              </a:rPr>
              <a:t> </a:t>
            </a:r>
            <a:r>
              <a:rPr lang="nl-NL" sz="2400" dirty="0" err="1" smtClean="0">
                <a:solidFill>
                  <a:srgbClr val="333333"/>
                </a:solidFill>
              </a:rPr>
              <a:t>parental</a:t>
            </a:r>
            <a:r>
              <a:rPr lang="nl-NL" sz="2400" dirty="0" smtClean="0">
                <a:solidFill>
                  <a:srgbClr val="333333"/>
                </a:solidFill>
              </a:rPr>
              <a:t> </a:t>
            </a:r>
            <a:r>
              <a:rPr lang="nl-NL" sz="2400" dirty="0" err="1" smtClean="0">
                <a:solidFill>
                  <a:srgbClr val="333333"/>
                </a:solidFill>
              </a:rPr>
              <a:t>leave</a:t>
            </a:r>
            <a:endParaRPr lang="nl-NL" sz="2400" dirty="0" smtClean="0">
              <a:solidFill>
                <a:srgbClr val="333333"/>
              </a:solidFill>
            </a:endParaRPr>
          </a:p>
          <a:p>
            <a:pPr marL="0" indent="0">
              <a:buNone/>
            </a:pPr>
            <a:endParaRPr lang="nl-NL" sz="2400" dirty="0" smtClean="0">
              <a:solidFill>
                <a:srgbClr val="C00000"/>
              </a:solidFill>
            </a:endParaRPr>
          </a:p>
          <a:p>
            <a:pPr marL="0" indent="0">
              <a:buNone/>
            </a:pPr>
            <a:endParaRPr lang="nl-NL" sz="2400" dirty="0" smtClean="0"/>
          </a:p>
          <a:p>
            <a:pPr lvl="1"/>
            <a:endParaRPr lang="nl-NL" sz="2400" dirty="0">
              <a:solidFill>
                <a:srgbClr val="333333"/>
              </a:solidFill>
            </a:endParaRPr>
          </a:p>
        </p:txBody>
      </p:sp>
      <p:pic>
        <p:nvPicPr>
          <p:cNvPr id="8" name="Tijdelijke aanduiding voor afbeelding 7"/>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l="22027" r="22027"/>
          <a:stretch>
            <a:fillRect/>
          </a:stretch>
        </p:blipFill>
        <p:spPr>
          <a:xfrm>
            <a:off x="4968552" y="1435007"/>
            <a:ext cx="3923928" cy="4680520"/>
          </a:xfrm>
        </p:spPr>
      </p:pic>
      <p:sp>
        <p:nvSpPr>
          <p:cNvPr id="4" name="Tijdelijke aanduiding voor datum 3"/>
          <p:cNvSpPr>
            <a:spLocks noGrp="1"/>
          </p:cNvSpPr>
          <p:nvPr>
            <p:ph type="dt" sz="half" idx="11"/>
          </p:nvPr>
        </p:nvSpPr>
        <p:spPr/>
        <p:txBody>
          <a:bodyPr/>
          <a:lstStyle/>
          <a:p>
            <a:fld id="{4167CBA4-95F9-43E9-A944-1F54104CF606}" type="datetime4">
              <a:rPr lang="nl-NL" smtClean="0"/>
              <a:pPr/>
              <a:t>21 september 2017</a:t>
            </a:fld>
            <a:endParaRPr lang="nl-NL" dirty="0"/>
          </a:p>
        </p:txBody>
      </p:sp>
      <p:sp>
        <p:nvSpPr>
          <p:cNvPr id="3" name="Tijdelijke aanduiding voor voettekst 2"/>
          <p:cNvSpPr>
            <a:spLocks noGrp="1"/>
          </p:cNvSpPr>
          <p:nvPr>
            <p:ph type="ftr" sz="quarter" idx="12"/>
          </p:nvPr>
        </p:nvSpPr>
        <p:spPr/>
        <p:txBody>
          <a:bodyPr/>
          <a:lstStyle/>
          <a:p>
            <a:endParaRPr lang="nl-NL" dirty="0"/>
          </a:p>
        </p:txBody>
      </p:sp>
      <p:sp>
        <p:nvSpPr>
          <p:cNvPr id="2" name="Tijdelijke aanduiding voor dianummer 1"/>
          <p:cNvSpPr>
            <a:spLocks noGrp="1"/>
          </p:cNvSpPr>
          <p:nvPr>
            <p:ph type="sldNum" sz="quarter" idx="13"/>
          </p:nvPr>
        </p:nvSpPr>
        <p:spPr/>
        <p:txBody>
          <a:bodyPr/>
          <a:lstStyle/>
          <a:p>
            <a:fld id="{1F2BC8B9-DD51-48F3-969F-95BCA5F4ED8D}" type="slidenum">
              <a:rPr lang="nl-NL" smtClean="0"/>
              <a:pPr/>
              <a:t>16</a:t>
            </a:fld>
            <a:endParaRPr lang="nl-NL" dirty="0"/>
          </a:p>
        </p:txBody>
      </p:sp>
      <p:sp>
        <p:nvSpPr>
          <p:cNvPr id="6" name="Titel 5"/>
          <p:cNvSpPr>
            <a:spLocks noGrp="1"/>
          </p:cNvSpPr>
          <p:nvPr>
            <p:ph type="title"/>
          </p:nvPr>
        </p:nvSpPr>
        <p:spPr/>
        <p:txBody>
          <a:bodyPr/>
          <a:lstStyle/>
          <a:p>
            <a:r>
              <a:rPr lang="nl-NL" dirty="0" err="1" smtClean="0"/>
              <a:t>Actual</a:t>
            </a:r>
            <a:r>
              <a:rPr lang="nl-NL" dirty="0" smtClean="0"/>
              <a:t>: </a:t>
            </a:r>
            <a:r>
              <a:rPr lang="nl-NL" dirty="0" err="1" smtClean="0"/>
              <a:t>work</a:t>
            </a:r>
            <a:r>
              <a:rPr lang="nl-NL" dirty="0" smtClean="0"/>
              <a:t> life </a:t>
            </a:r>
            <a:r>
              <a:rPr lang="nl-NL" dirty="0" err="1" smtClean="0"/>
              <a:t>balance</a:t>
            </a:r>
            <a:r>
              <a:rPr lang="nl-NL" dirty="0" smtClean="0"/>
              <a:t> </a:t>
            </a:r>
            <a:endParaRPr lang="nl-NL" dirty="0"/>
          </a:p>
        </p:txBody>
      </p:sp>
    </p:spTree>
    <p:extLst>
      <p:ext uri="{BB962C8B-B14F-4D97-AF65-F5344CB8AC3E}">
        <p14:creationId xmlns:p14="http://schemas.microsoft.com/office/powerpoint/2010/main" val="34636782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Afbeelding 12"/>
          <p:cNvPicPr>
            <a:picLocks noChangeAspect="1"/>
          </p:cNvPicPr>
          <p:nvPr/>
        </p:nvPicPr>
        <p:blipFill>
          <a:blip r:embed="rId2"/>
          <a:stretch>
            <a:fillRect/>
          </a:stretch>
        </p:blipFill>
        <p:spPr>
          <a:xfrm>
            <a:off x="5247170" y="2105992"/>
            <a:ext cx="4242774" cy="2808312"/>
          </a:xfrm>
          <a:prstGeom prst="rect">
            <a:avLst/>
          </a:prstGeom>
        </p:spPr>
      </p:pic>
      <p:sp>
        <p:nvSpPr>
          <p:cNvPr id="8" name="Tijdelijke aanduiding voor tekst 7"/>
          <p:cNvSpPr>
            <a:spLocks noGrp="1"/>
          </p:cNvSpPr>
          <p:nvPr>
            <p:ph type="body" sz="quarter" idx="10"/>
          </p:nvPr>
        </p:nvSpPr>
        <p:spPr/>
        <p:txBody>
          <a:bodyPr/>
          <a:lstStyle/>
          <a:p>
            <a:pPr marL="0" lvl="0" indent="0">
              <a:buNone/>
            </a:pPr>
            <a:r>
              <a:rPr lang="nl-NL" sz="2400" b="1" dirty="0"/>
              <a:t>Generatiepact: </a:t>
            </a:r>
            <a:endParaRPr lang="nl-NL" sz="2400" dirty="0"/>
          </a:p>
          <a:p>
            <a:pPr lvl="0">
              <a:buFont typeface="Wingdings" panose="05000000000000000000" pitchFamily="2" charset="2"/>
              <a:buChar char="§"/>
            </a:pPr>
            <a:r>
              <a:rPr lang="nl-NL" sz="2400" dirty="0" err="1"/>
              <a:t>Workers</a:t>
            </a:r>
            <a:r>
              <a:rPr lang="nl-NL" sz="2400" dirty="0"/>
              <a:t> </a:t>
            </a:r>
            <a:r>
              <a:rPr lang="nl-NL" sz="2400" dirty="0" err="1"/>
              <a:t>from</a:t>
            </a:r>
            <a:r>
              <a:rPr lang="nl-NL" sz="2400" dirty="0"/>
              <a:t> </a:t>
            </a:r>
            <a:r>
              <a:rPr lang="nl-NL" sz="2400" dirty="0" err="1"/>
              <a:t>age</a:t>
            </a:r>
            <a:r>
              <a:rPr lang="nl-NL" sz="2400" dirty="0"/>
              <a:t> 55+ are </a:t>
            </a:r>
            <a:r>
              <a:rPr lang="nl-NL" sz="2400" dirty="0" err="1"/>
              <a:t>allowed</a:t>
            </a:r>
            <a:r>
              <a:rPr lang="nl-NL" sz="2400" dirty="0"/>
              <a:t> </a:t>
            </a:r>
            <a:r>
              <a:rPr lang="nl-NL" sz="2400" dirty="0" err="1"/>
              <a:t>to</a:t>
            </a:r>
            <a:r>
              <a:rPr lang="nl-NL" sz="2400" dirty="0"/>
              <a:t> </a:t>
            </a:r>
            <a:r>
              <a:rPr lang="nl-NL" sz="2400" dirty="0" err="1"/>
              <a:t>work</a:t>
            </a:r>
            <a:r>
              <a:rPr lang="nl-NL" sz="2400" dirty="0"/>
              <a:t> </a:t>
            </a:r>
            <a:r>
              <a:rPr lang="nl-NL" sz="2400" dirty="0" err="1"/>
              <a:t>less</a:t>
            </a:r>
            <a:r>
              <a:rPr lang="nl-NL" sz="2400" dirty="0"/>
              <a:t>, </a:t>
            </a:r>
            <a:r>
              <a:rPr lang="nl-NL" sz="2400" dirty="0" err="1"/>
              <a:t>with</a:t>
            </a:r>
            <a:r>
              <a:rPr lang="nl-NL" sz="2400" dirty="0"/>
              <a:t> </a:t>
            </a:r>
            <a:r>
              <a:rPr lang="nl-NL" sz="2400" dirty="0" err="1"/>
              <a:t>less</a:t>
            </a:r>
            <a:r>
              <a:rPr lang="nl-NL" sz="2400" dirty="0"/>
              <a:t> </a:t>
            </a:r>
            <a:r>
              <a:rPr lang="nl-NL" sz="2400" dirty="0" err="1" smtClean="0"/>
              <a:t>payment</a:t>
            </a:r>
            <a:r>
              <a:rPr lang="nl-NL" sz="2400" dirty="0" smtClean="0"/>
              <a:t> </a:t>
            </a:r>
            <a:r>
              <a:rPr lang="nl-NL" sz="2400" dirty="0" err="1"/>
              <a:t>and</a:t>
            </a:r>
            <a:r>
              <a:rPr lang="nl-NL" sz="2400" dirty="0"/>
              <a:t> full pension. </a:t>
            </a:r>
            <a:r>
              <a:rPr lang="nl-NL" sz="2400" dirty="0" smtClean="0"/>
              <a:t>(70/85/100</a:t>
            </a:r>
            <a:r>
              <a:rPr lang="nl-NL" sz="2400" dirty="0"/>
              <a:t>) or </a:t>
            </a:r>
            <a:r>
              <a:rPr lang="nl-NL" sz="2400" dirty="0" err="1"/>
              <a:t>other</a:t>
            </a:r>
            <a:r>
              <a:rPr lang="nl-NL" sz="2400" dirty="0"/>
              <a:t> percentages. </a:t>
            </a:r>
          </a:p>
          <a:p>
            <a:pPr lvl="0">
              <a:buFont typeface="Wingdings" panose="05000000000000000000" pitchFamily="2" charset="2"/>
              <a:buChar char="§"/>
            </a:pPr>
            <a:r>
              <a:rPr lang="nl-NL" sz="2400" dirty="0"/>
              <a:t>Re-</a:t>
            </a:r>
            <a:r>
              <a:rPr lang="nl-NL" sz="2400" dirty="0" err="1"/>
              <a:t>staffing</a:t>
            </a:r>
            <a:r>
              <a:rPr lang="nl-NL" sz="2400" dirty="0"/>
              <a:t> is </a:t>
            </a:r>
            <a:r>
              <a:rPr lang="nl-NL" sz="2400" dirty="0" err="1"/>
              <a:t>obligatore</a:t>
            </a:r>
            <a:r>
              <a:rPr lang="nl-NL" sz="2400" dirty="0"/>
              <a:t> </a:t>
            </a:r>
            <a:r>
              <a:rPr lang="nl-NL" sz="2400" dirty="0" err="1"/>
              <a:t>by</a:t>
            </a:r>
            <a:r>
              <a:rPr lang="nl-NL" sz="2400" dirty="0"/>
              <a:t> </a:t>
            </a:r>
            <a:r>
              <a:rPr lang="nl-NL" sz="2400" dirty="0" err="1"/>
              <a:t>youngers</a:t>
            </a:r>
            <a:r>
              <a:rPr lang="nl-NL" sz="2400" dirty="0"/>
              <a:t>, </a:t>
            </a:r>
            <a:r>
              <a:rPr lang="nl-NL" sz="2400" dirty="0" err="1"/>
              <a:t>to</a:t>
            </a:r>
            <a:r>
              <a:rPr lang="nl-NL" sz="2400" dirty="0"/>
              <a:t> </a:t>
            </a:r>
            <a:r>
              <a:rPr lang="nl-NL" sz="2400" dirty="0" err="1"/>
              <a:t>reduce</a:t>
            </a:r>
            <a:r>
              <a:rPr lang="nl-NL" sz="2400" dirty="0"/>
              <a:t> </a:t>
            </a:r>
            <a:r>
              <a:rPr lang="nl-NL" sz="2400" dirty="0" err="1"/>
              <a:t>youth</a:t>
            </a:r>
            <a:r>
              <a:rPr lang="nl-NL" sz="2400" dirty="0"/>
              <a:t> </a:t>
            </a:r>
            <a:r>
              <a:rPr lang="nl-NL" sz="2400" dirty="0" err="1"/>
              <a:t>unemployment</a:t>
            </a:r>
            <a:r>
              <a:rPr lang="nl-NL" sz="2400" dirty="0"/>
              <a:t>.  </a:t>
            </a:r>
          </a:p>
          <a:p>
            <a:pPr lvl="0">
              <a:buFont typeface="Wingdings" panose="05000000000000000000" pitchFamily="2" charset="2"/>
              <a:buChar char="§"/>
            </a:pPr>
            <a:r>
              <a:rPr lang="nl-NL" sz="2400" dirty="0" err="1" smtClean="0">
                <a:sym typeface="Wingdings" panose="05000000000000000000" pitchFamily="2" charset="2"/>
              </a:rPr>
              <a:t>Agreements</a:t>
            </a:r>
            <a:r>
              <a:rPr lang="nl-NL" sz="2400" dirty="0" smtClean="0">
                <a:sym typeface="Wingdings" panose="05000000000000000000" pitchFamily="2" charset="2"/>
              </a:rPr>
              <a:t>: </a:t>
            </a:r>
            <a:r>
              <a:rPr lang="nl-NL" sz="2400" dirty="0">
                <a:sym typeface="Wingdings" panose="05000000000000000000" pitchFamily="2" charset="2"/>
              </a:rPr>
              <a:t>Metal, </a:t>
            </a:r>
            <a:r>
              <a:rPr lang="nl-NL" sz="2400" dirty="0" err="1" smtClean="0">
                <a:sym typeface="Wingdings" panose="05000000000000000000" pitchFamily="2" charset="2"/>
              </a:rPr>
              <a:t>Industry</a:t>
            </a:r>
            <a:r>
              <a:rPr lang="nl-NL" sz="2400" dirty="0" smtClean="0">
                <a:sym typeface="Wingdings" panose="05000000000000000000" pitchFamily="2" charset="2"/>
              </a:rPr>
              <a:t>, </a:t>
            </a:r>
            <a:r>
              <a:rPr lang="nl-NL" sz="2400" dirty="0" err="1" smtClean="0">
                <a:sym typeface="Wingdings" panose="05000000000000000000" pitchFamily="2" charset="2"/>
              </a:rPr>
              <a:t>Local</a:t>
            </a:r>
            <a:r>
              <a:rPr lang="nl-NL" sz="2400" dirty="0" smtClean="0">
                <a:sym typeface="Wingdings" panose="05000000000000000000" pitchFamily="2" charset="2"/>
              </a:rPr>
              <a:t> </a:t>
            </a:r>
            <a:r>
              <a:rPr lang="nl-NL" sz="2400" dirty="0" err="1" smtClean="0">
                <a:sym typeface="Wingdings" panose="05000000000000000000" pitchFamily="2" charset="2"/>
              </a:rPr>
              <a:t>government</a:t>
            </a:r>
            <a:r>
              <a:rPr lang="nl-NL" sz="2400" dirty="0">
                <a:sym typeface="Wingdings" panose="05000000000000000000" pitchFamily="2" charset="2"/>
              </a:rPr>
              <a:t>, </a:t>
            </a:r>
            <a:r>
              <a:rPr lang="nl-NL" sz="2400" dirty="0" smtClean="0">
                <a:sym typeface="Wingdings" panose="05000000000000000000" pitchFamily="2" charset="2"/>
              </a:rPr>
              <a:t>Insurance </a:t>
            </a:r>
            <a:r>
              <a:rPr lang="nl-NL" sz="2400" dirty="0">
                <a:sym typeface="Wingdings" panose="05000000000000000000" pitchFamily="2" charset="2"/>
              </a:rPr>
              <a:t>companies, </a:t>
            </a:r>
            <a:r>
              <a:rPr lang="nl-NL" sz="2400" dirty="0" err="1" smtClean="0">
                <a:sym typeface="Wingdings" panose="05000000000000000000" pitchFamily="2" charset="2"/>
              </a:rPr>
              <a:t>Hospitals</a:t>
            </a:r>
            <a:r>
              <a:rPr lang="nl-NL" sz="2400" dirty="0" smtClean="0">
                <a:sym typeface="Wingdings" panose="05000000000000000000" pitchFamily="2" charset="2"/>
              </a:rPr>
              <a:t>, Banksector </a:t>
            </a:r>
            <a:r>
              <a:rPr lang="nl-NL" sz="2400" dirty="0">
                <a:sym typeface="Wingdings" panose="05000000000000000000" pitchFamily="2" charset="2"/>
              </a:rPr>
              <a:t>etc.</a:t>
            </a:r>
          </a:p>
          <a:p>
            <a:endParaRPr lang="nl-NL" dirty="0"/>
          </a:p>
        </p:txBody>
      </p:sp>
      <p:sp>
        <p:nvSpPr>
          <p:cNvPr id="9" name="Tijdelijke aanduiding voor afbeelding 8"/>
          <p:cNvSpPr>
            <a:spLocks noGrp="1"/>
          </p:cNvSpPr>
          <p:nvPr>
            <p:ph type="pic" sz="quarter" idx="14"/>
          </p:nvPr>
        </p:nvSpPr>
        <p:spPr/>
      </p:sp>
      <p:sp>
        <p:nvSpPr>
          <p:cNvPr id="4" name="Tijdelijke aanduiding voor datum 3"/>
          <p:cNvSpPr>
            <a:spLocks noGrp="1"/>
          </p:cNvSpPr>
          <p:nvPr>
            <p:ph type="dt" sz="half" idx="11"/>
          </p:nvPr>
        </p:nvSpPr>
        <p:spPr/>
        <p:txBody>
          <a:bodyPr/>
          <a:lstStyle/>
          <a:p>
            <a:fld id="{4167CBA4-95F9-43E9-A944-1F54104CF606}" type="datetime4">
              <a:rPr lang="nl-NL" smtClean="0"/>
              <a:pPr/>
              <a:t>21 september 2017</a:t>
            </a:fld>
            <a:endParaRPr lang="nl-NL" dirty="0"/>
          </a:p>
        </p:txBody>
      </p:sp>
      <p:sp>
        <p:nvSpPr>
          <p:cNvPr id="3" name="Tijdelijke aanduiding voor voettekst 2"/>
          <p:cNvSpPr>
            <a:spLocks noGrp="1"/>
          </p:cNvSpPr>
          <p:nvPr>
            <p:ph type="ftr" sz="quarter" idx="12"/>
          </p:nvPr>
        </p:nvSpPr>
        <p:spPr/>
        <p:txBody>
          <a:bodyPr/>
          <a:lstStyle/>
          <a:p>
            <a:endParaRPr lang="nl-NL" dirty="0"/>
          </a:p>
        </p:txBody>
      </p:sp>
      <p:sp>
        <p:nvSpPr>
          <p:cNvPr id="2" name="Tijdelijke aanduiding voor dianummer 1"/>
          <p:cNvSpPr>
            <a:spLocks noGrp="1"/>
          </p:cNvSpPr>
          <p:nvPr>
            <p:ph type="sldNum" sz="quarter" idx="13"/>
          </p:nvPr>
        </p:nvSpPr>
        <p:spPr/>
        <p:txBody>
          <a:bodyPr/>
          <a:lstStyle/>
          <a:p>
            <a:fld id="{1F2BC8B9-DD51-48F3-969F-95BCA5F4ED8D}" type="slidenum">
              <a:rPr lang="nl-NL" smtClean="0"/>
              <a:pPr/>
              <a:t>17</a:t>
            </a:fld>
            <a:endParaRPr lang="nl-NL" dirty="0"/>
          </a:p>
        </p:txBody>
      </p:sp>
      <p:sp>
        <p:nvSpPr>
          <p:cNvPr id="7" name="Titel 6"/>
          <p:cNvSpPr>
            <a:spLocks noGrp="1"/>
          </p:cNvSpPr>
          <p:nvPr>
            <p:ph type="title"/>
          </p:nvPr>
        </p:nvSpPr>
        <p:spPr>
          <a:xfrm>
            <a:off x="684368" y="108248"/>
            <a:ext cx="7055984" cy="1133848"/>
          </a:xfrm>
        </p:spPr>
        <p:txBody>
          <a:bodyPr/>
          <a:lstStyle/>
          <a:p>
            <a:r>
              <a:rPr lang="nl-NL" dirty="0" err="1" smtClean="0"/>
              <a:t>Actual</a:t>
            </a:r>
            <a:r>
              <a:rPr lang="nl-NL" dirty="0" smtClean="0"/>
              <a:t>: </a:t>
            </a:r>
            <a:r>
              <a:rPr lang="nl-NL" dirty="0" err="1" smtClean="0"/>
              <a:t>Reducing</a:t>
            </a:r>
            <a:r>
              <a:rPr lang="nl-NL" dirty="0" smtClean="0"/>
              <a:t> </a:t>
            </a:r>
            <a:r>
              <a:rPr lang="nl-NL" dirty="0" err="1" smtClean="0"/>
              <a:t>working</a:t>
            </a:r>
            <a:r>
              <a:rPr lang="nl-NL" dirty="0" smtClean="0"/>
              <a:t> </a:t>
            </a:r>
            <a:br>
              <a:rPr lang="nl-NL" dirty="0" smtClean="0"/>
            </a:br>
            <a:r>
              <a:rPr lang="nl-NL" dirty="0" smtClean="0"/>
              <a:t>		  time </a:t>
            </a:r>
            <a:endParaRPr lang="nl-NL" dirty="0"/>
          </a:p>
        </p:txBody>
      </p:sp>
      <p:sp>
        <p:nvSpPr>
          <p:cNvPr id="10" name="Tijdelijke aanduiding voor afbeelding 8"/>
          <p:cNvSpPr txBox="1">
            <a:spLocks/>
          </p:cNvSpPr>
          <p:nvPr/>
        </p:nvSpPr>
        <p:spPr>
          <a:xfrm>
            <a:off x="5372472" y="1781200"/>
            <a:ext cx="3923928" cy="4680520"/>
          </a:xfrm>
          <a:prstGeom prst="rect">
            <a:avLst/>
          </a:prstGeom>
          <a:noFill/>
        </p:spPr>
      </p:sp>
      <p:sp>
        <p:nvSpPr>
          <p:cNvPr id="11" name="Tijdelijke aanduiding voor afbeelding 8"/>
          <p:cNvSpPr txBox="1">
            <a:spLocks/>
          </p:cNvSpPr>
          <p:nvPr/>
        </p:nvSpPr>
        <p:spPr>
          <a:xfrm>
            <a:off x="5364088" y="1779233"/>
            <a:ext cx="3923928" cy="4680520"/>
          </a:xfrm>
          <a:prstGeom prst="rect">
            <a:avLst/>
          </a:prstGeom>
          <a:noFill/>
        </p:spPr>
      </p:sp>
      <p:sp>
        <p:nvSpPr>
          <p:cNvPr id="12" name="Tijdelijke aanduiding voor afbeelding 8"/>
          <p:cNvSpPr txBox="1">
            <a:spLocks/>
          </p:cNvSpPr>
          <p:nvPr/>
        </p:nvSpPr>
        <p:spPr>
          <a:xfrm>
            <a:off x="5355704" y="1907480"/>
            <a:ext cx="3923928" cy="4680520"/>
          </a:xfrm>
          <a:prstGeom prst="rect">
            <a:avLst/>
          </a:prstGeom>
          <a:noFill/>
        </p:spPr>
      </p:sp>
    </p:spTree>
    <p:extLst>
      <p:ext uri="{BB962C8B-B14F-4D97-AF65-F5344CB8AC3E}">
        <p14:creationId xmlns:p14="http://schemas.microsoft.com/office/powerpoint/2010/main" val="428178111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Afbeelding 7"/>
          <p:cNvPicPr>
            <a:picLocks noChangeAspect="1"/>
          </p:cNvPicPr>
          <p:nvPr/>
        </p:nvPicPr>
        <p:blipFill>
          <a:blip r:embed="rId2"/>
          <a:stretch>
            <a:fillRect/>
          </a:stretch>
        </p:blipFill>
        <p:spPr>
          <a:xfrm>
            <a:off x="5220072" y="2060848"/>
            <a:ext cx="4572000" cy="2619375"/>
          </a:xfrm>
          <a:prstGeom prst="rect">
            <a:avLst/>
          </a:prstGeom>
        </p:spPr>
      </p:pic>
      <p:sp>
        <p:nvSpPr>
          <p:cNvPr id="2" name="Tijdelijke aanduiding voor tekst 1"/>
          <p:cNvSpPr>
            <a:spLocks noGrp="1"/>
          </p:cNvSpPr>
          <p:nvPr>
            <p:ph type="body" sz="quarter" idx="10"/>
          </p:nvPr>
        </p:nvSpPr>
        <p:spPr/>
        <p:txBody>
          <a:bodyPr/>
          <a:lstStyle/>
          <a:p>
            <a:pPr marL="0" lvl="0" indent="0">
              <a:buNone/>
            </a:pPr>
            <a:r>
              <a:rPr lang="nl-NL" sz="2400" b="1" dirty="0"/>
              <a:t>Debat </a:t>
            </a:r>
            <a:r>
              <a:rPr lang="nl-NL" sz="2400" b="1" dirty="0" err="1"/>
              <a:t>about</a:t>
            </a:r>
            <a:r>
              <a:rPr lang="nl-NL" sz="2400" b="1" dirty="0"/>
              <a:t> “time or money”-</a:t>
            </a:r>
            <a:r>
              <a:rPr lang="nl-NL" sz="2400" b="1" dirty="0" err="1" smtClean="0"/>
              <a:t>compensation</a:t>
            </a:r>
            <a:r>
              <a:rPr lang="nl-NL" sz="2400" b="1" dirty="0" smtClean="0"/>
              <a:t>?:  </a:t>
            </a:r>
            <a:endParaRPr lang="nl-NL" sz="2400" b="1" dirty="0"/>
          </a:p>
          <a:p>
            <a:pPr marL="0" lvl="0" indent="0">
              <a:buNone/>
            </a:pPr>
            <a:r>
              <a:rPr lang="nl-NL" sz="2400" dirty="0"/>
              <a:t>“</a:t>
            </a:r>
            <a:r>
              <a:rPr lang="nl-NL" sz="2400" dirty="0" err="1"/>
              <a:t>Working</a:t>
            </a:r>
            <a:r>
              <a:rPr lang="nl-NL" sz="2400" dirty="0"/>
              <a:t> </a:t>
            </a:r>
            <a:r>
              <a:rPr lang="nl-NL" sz="2400" dirty="0" err="1"/>
              <a:t>less</a:t>
            </a:r>
            <a:r>
              <a:rPr lang="nl-NL" sz="2400" dirty="0"/>
              <a:t>, </a:t>
            </a:r>
            <a:r>
              <a:rPr lang="nl-NL" sz="2400" dirty="0" err="1"/>
              <a:t>instead</a:t>
            </a:r>
            <a:r>
              <a:rPr lang="nl-NL" sz="2400" dirty="0"/>
              <a:t> of </a:t>
            </a:r>
            <a:r>
              <a:rPr lang="nl-NL" sz="2400" dirty="0" err="1"/>
              <a:t>earning</a:t>
            </a:r>
            <a:r>
              <a:rPr lang="nl-NL" sz="2400" dirty="0"/>
              <a:t> more?” </a:t>
            </a:r>
          </a:p>
          <a:p>
            <a:pPr marL="0" lvl="0" indent="0">
              <a:buNone/>
            </a:pPr>
            <a:endParaRPr lang="nl-NL" sz="2400" i="1" dirty="0" smtClean="0">
              <a:sym typeface="Wingdings" panose="05000000000000000000" pitchFamily="2" charset="2"/>
            </a:endParaRPr>
          </a:p>
          <a:p>
            <a:pPr marL="0" lvl="0" indent="0">
              <a:buNone/>
            </a:pPr>
            <a:r>
              <a:rPr lang="nl-NL" sz="2400" dirty="0" smtClean="0">
                <a:sym typeface="Wingdings" panose="05000000000000000000" pitchFamily="2" charset="2"/>
              </a:rPr>
              <a:t>FNV </a:t>
            </a:r>
            <a:r>
              <a:rPr lang="nl-NL" sz="2400" dirty="0" err="1" smtClean="0">
                <a:sym typeface="Wingdings" panose="05000000000000000000" pitchFamily="2" charset="2"/>
              </a:rPr>
              <a:t>Programm</a:t>
            </a:r>
            <a:r>
              <a:rPr lang="nl-NL" sz="2400" dirty="0" smtClean="0">
                <a:sym typeface="Wingdings" panose="05000000000000000000" pitchFamily="2" charset="2"/>
              </a:rPr>
              <a:t> “Light </a:t>
            </a:r>
            <a:r>
              <a:rPr lang="nl-NL" sz="2400" dirty="0">
                <a:sym typeface="Wingdings" panose="05000000000000000000" pitchFamily="2" charset="2"/>
              </a:rPr>
              <a:t>on </a:t>
            </a:r>
            <a:r>
              <a:rPr lang="nl-NL" sz="2400" dirty="0" err="1">
                <a:sym typeface="Wingdings" panose="05000000000000000000" pitchFamily="2" charset="2"/>
              </a:rPr>
              <a:t>the</a:t>
            </a:r>
            <a:r>
              <a:rPr lang="nl-NL" sz="2400" dirty="0">
                <a:sym typeface="Wingdings" panose="05000000000000000000" pitchFamily="2" charset="2"/>
              </a:rPr>
              <a:t> </a:t>
            </a:r>
            <a:r>
              <a:rPr lang="nl-NL" sz="2400" dirty="0" err="1">
                <a:sym typeface="Wingdings" panose="05000000000000000000" pitchFamily="2" charset="2"/>
              </a:rPr>
              <a:t>Night</a:t>
            </a:r>
            <a:r>
              <a:rPr lang="nl-NL" sz="2400" dirty="0">
                <a:sym typeface="Wingdings" panose="05000000000000000000" pitchFamily="2" charset="2"/>
              </a:rPr>
              <a:t>” </a:t>
            </a:r>
            <a:endParaRPr lang="nl-NL" sz="2400" dirty="0" smtClean="0">
              <a:sym typeface="Wingdings" panose="05000000000000000000" pitchFamily="2" charset="2"/>
            </a:endParaRPr>
          </a:p>
          <a:p>
            <a:pPr marL="0" lvl="0" indent="0">
              <a:buNone/>
            </a:pPr>
            <a:r>
              <a:rPr lang="nl-NL" sz="2400" dirty="0" err="1" smtClean="0">
                <a:sym typeface="Wingdings" panose="05000000000000000000" pitchFamily="2" charset="2"/>
              </a:rPr>
              <a:t>Night</a:t>
            </a:r>
            <a:r>
              <a:rPr lang="nl-NL" sz="2400" dirty="0" smtClean="0">
                <a:sym typeface="Wingdings" panose="05000000000000000000" pitchFamily="2" charset="2"/>
              </a:rPr>
              <a:t> </a:t>
            </a:r>
            <a:r>
              <a:rPr lang="nl-NL" sz="2400" dirty="0" err="1" smtClean="0">
                <a:sym typeface="Wingdings" panose="05000000000000000000" pitchFamily="2" charset="2"/>
              </a:rPr>
              <a:t>work</a:t>
            </a:r>
            <a:r>
              <a:rPr lang="nl-NL" sz="2400" dirty="0" smtClean="0">
                <a:sym typeface="Wingdings" panose="05000000000000000000" pitchFamily="2" charset="2"/>
              </a:rPr>
              <a:t>/</a:t>
            </a:r>
            <a:r>
              <a:rPr lang="nl-NL" sz="2400" dirty="0" err="1" smtClean="0">
                <a:sym typeface="Wingdings" panose="05000000000000000000" pitchFamily="2" charset="2"/>
              </a:rPr>
              <a:t>irregular</a:t>
            </a:r>
            <a:r>
              <a:rPr lang="nl-NL" sz="2400" dirty="0" smtClean="0">
                <a:sym typeface="Wingdings" panose="05000000000000000000" pitchFamily="2" charset="2"/>
              </a:rPr>
              <a:t> </a:t>
            </a:r>
            <a:r>
              <a:rPr lang="nl-NL" sz="2400" dirty="0" err="1" smtClean="0">
                <a:sym typeface="Wingdings" panose="05000000000000000000" pitchFamily="2" charset="2"/>
              </a:rPr>
              <a:t>working</a:t>
            </a:r>
            <a:r>
              <a:rPr lang="nl-NL" sz="2400" dirty="0" smtClean="0">
                <a:sym typeface="Wingdings" panose="05000000000000000000" pitchFamily="2" charset="2"/>
              </a:rPr>
              <a:t> </a:t>
            </a:r>
            <a:r>
              <a:rPr lang="nl-NL" sz="2400" dirty="0" err="1" smtClean="0">
                <a:sym typeface="Wingdings" panose="05000000000000000000" pitchFamily="2" charset="2"/>
              </a:rPr>
              <a:t>times</a:t>
            </a:r>
            <a:r>
              <a:rPr lang="nl-NL" sz="2400" dirty="0" smtClean="0">
                <a:sym typeface="Wingdings" panose="05000000000000000000" pitchFamily="2" charset="2"/>
              </a:rPr>
              <a:t> do </a:t>
            </a:r>
            <a:r>
              <a:rPr lang="nl-NL" sz="2400" dirty="0">
                <a:sym typeface="Wingdings" panose="05000000000000000000" pitchFamily="2" charset="2"/>
              </a:rPr>
              <a:t>have </a:t>
            </a:r>
            <a:r>
              <a:rPr lang="nl-NL" sz="2400" dirty="0" err="1">
                <a:sym typeface="Wingdings" panose="05000000000000000000" pitchFamily="2" charset="2"/>
              </a:rPr>
              <a:t>negative</a:t>
            </a:r>
            <a:r>
              <a:rPr lang="nl-NL" sz="2400" dirty="0">
                <a:sym typeface="Wingdings" panose="05000000000000000000" pitchFamily="2" charset="2"/>
              </a:rPr>
              <a:t> </a:t>
            </a:r>
            <a:r>
              <a:rPr lang="nl-NL" sz="2400" dirty="0" err="1">
                <a:sym typeface="Wingdings" panose="05000000000000000000" pitchFamily="2" charset="2"/>
              </a:rPr>
              <a:t>effects</a:t>
            </a:r>
            <a:r>
              <a:rPr lang="nl-NL" sz="2400" dirty="0">
                <a:sym typeface="Wingdings" panose="05000000000000000000" pitchFamily="2" charset="2"/>
              </a:rPr>
              <a:t> on health, </a:t>
            </a:r>
            <a:r>
              <a:rPr lang="nl-NL" sz="2400" dirty="0" err="1">
                <a:sym typeface="Wingdings" panose="05000000000000000000" pitchFamily="2" charset="2"/>
              </a:rPr>
              <a:t>safety</a:t>
            </a:r>
            <a:r>
              <a:rPr lang="nl-NL" sz="2400" dirty="0">
                <a:sym typeface="Wingdings" panose="05000000000000000000" pitchFamily="2" charset="2"/>
              </a:rPr>
              <a:t> </a:t>
            </a:r>
            <a:r>
              <a:rPr lang="nl-NL" sz="2400" dirty="0" err="1">
                <a:sym typeface="Wingdings" panose="05000000000000000000" pitchFamily="2" charset="2"/>
              </a:rPr>
              <a:t>and</a:t>
            </a:r>
            <a:r>
              <a:rPr lang="nl-NL" sz="2400" dirty="0">
                <a:sym typeface="Wingdings" panose="05000000000000000000" pitchFamily="2" charset="2"/>
              </a:rPr>
              <a:t> private life. </a:t>
            </a:r>
          </a:p>
          <a:p>
            <a:pPr marL="0" indent="0">
              <a:buNone/>
            </a:pPr>
            <a:endParaRPr lang="nl-NL" dirty="0"/>
          </a:p>
        </p:txBody>
      </p:sp>
      <p:sp>
        <p:nvSpPr>
          <p:cNvPr id="3" name="Tijdelijke aanduiding voor afbeelding 2"/>
          <p:cNvSpPr>
            <a:spLocks noGrp="1"/>
          </p:cNvSpPr>
          <p:nvPr>
            <p:ph type="pic" sz="quarter" idx="14"/>
          </p:nvPr>
        </p:nvSpPr>
        <p:spPr/>
      </p:sp>
      <p:sp>
        <p:nvSpPr>
          <p:cNvPr id="4" name="Tijdelijke aanduiding voor datum 3"/>
          <p:cNvSpPr>
            <a:spLocks noGrp="1"/>
          </p:cNvSpPr>
          <p:nvPr>
            <p:ph type="dt" sz="half" idx="11"/>
          </p:nvPr>
        </p:nvSpPr>
        <p:spPr/>
        <p:txBody>
          <a:bodyPr/>
          <a:lstStyle/>
          <a:p>
            <a:fld id="{4167CBA4-95F9-43E9-A944-1F54104CF606}" type="datetime4">
              <a:rPr lang="nl-NL" smtClean="0"/>
              <a:pPr/>
              <a:t>21 september 2017</a:t>
            </a:fld>
            <a:endParaRPr lang="nl-NL" dirty="0"/>
          </a:p>
        </p:txBody>
      </p:sp>
      <p:sp>
        <p:nvSpPr>
          <p:cNvPr id="5" name="Tijdelijke aanduiding voor voettekst 4"/>
          <p:cNvSpPr>
            <a:spLocks noGrp="1"/>
          </p:cNvSpPr>
          <p:nvPr>
            <p:ph type="ftr" sz="quarter" idx="12"/>
          </p:nvPr>
        </p:nvSpPr>
        <p:spPr/>
        <p:txBody>
          <a:bodyPr/>
          <a:lstStyle/>
          <a:p>
            <a:endParaRPr lang="nl-NL" dirty="0"/>
          </a:p>
        </p:txBody>
      </p:sp>
      <p:sp>
        <p:nvSpPr>
          <p:cNvPr id="6" name="Tijdelijke aanduiding voor dianummer 5"/>
          <p:cNvSpPr>
            <a:spLocks noGrp="1"/>
          </p:cNvSpPr>
          <p:nvPr>
            <p:ph type="sldNum" sz="quarter" idx="13"/>
          </p:nvPr>
        </p:nvSpPr>
        <p:spPr/>
        <p:txBody>
          <a:bodyPr/>
          <a:lstStyle/>
          <a:p>
            <a:fld id="{1F2BC8B9-DD51-48F3-969F-95BCA5F4ED8D}" type="slidenum">
              <a:rPr lang="nl-NL" smtClean="0"/>
              <a:pPr/>
              <a:t>18</a:t>
            </a:fld>
            <a:endParaRPr lang="nl-NL" dirty="0"/>
          </a:p>
        </p:txBody>
      </p:sp>
      <p:sp>
        <p:nvSpPr>
          <p:cNvPr id="7" name="Titel 6"/>
          <p:cNvSpPr>
            <a:spLocks noGrp="1"/>
          </p:cNvSpPr>
          <p:nvPr>
            <p:ph type="title"/>
          </p:nvPr>
        </p:nvSpPr>
        <p:spPr>
          <a:xfrm>
            <a:off x="684368" y="116632"/>
            <a:ext cx="7055984" cy="1125464"/>
          </a:xfrm>
        </p:spPr>
        <p:txBody>
          <a:bodyPr/>
          <a:lstStyle/>
          <a:p>
            <a:r>
              <a:rPr lang="nl-NL" dirty="0" err="1" smtClean="0"/>
              <a:t>Actual</a:t>
            </a:r>
            <a:r>
              <a:rPr lang="nl-NL" dirty="0" smtClean="0"/>
              <a:t>: </a:t>
            </a:r>
            <a:r>
              <a:rPr lang="nl-NL" dirty="0" err="1" smtClean="0"/>
              <a:t>Reducing</a:t>
            </a:r>
            <a:r>
              <a:rPr lang="nl-NL" dirty="0" smtClean="0"/>
              <a:t> </a:t>
            </a:r>
            <a:r>
              <a:rPr lang="nl-NL" dirty="0" err="1" smtClean="0"/>
              <a:t>working</a:t>
            </a:r>
            <a:r>
              <a:rPr lang="nl-NL" dirty="0" smtClean="0"/>
              <a:t/>
            </a:r>
            <a:br>
              <a:rPr lang="nl-NL" dirty="0" smtClean="0"/>
            </a:br>
            <a:r>
              <a:rPr lang="nl-NL" dirty="0"/>
              <a:t>	</a:t>
            </a:r>
            <a:r>
              <a:rPr lang="nl-NL" dirty="0" smtClean="0"/>
              <a:t>	  time </a:t>
            </a:r>
            <a:endParaRPr lang="nl-NL" dirty="0"/>
          </a:p>
        </p:txBody>
      </p:sp>
    </p:spTree>
    <p:extLst>
      <p:ext uri="{BB962C8B-B14F-4D97-AF65-F5344CB8AC3E}">
        <p14:creationId xmlns:p14="http://schemas.microsoft.com/office/powerpoint/2010/main" val="219699197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Afbeelding 9"/>
          <p:cNvPicPr>
            <a:picLocks noChangeAspect="1"/>
          </p:cNvPicPr>
          <p:nvPr/>
        </p:nvPicPr>
        <p:blipFill>
          <a:blip r:embed="rId2"/>
          <a:stretch>
            <a:fillRect/>
          </a:stretch>
        </p:blipFill>
        <p:spPr>
          <a:xfrm>
            <a:off x="4965446" y="1877806"/>
            <a:ext cx="4403404" cy="3238704"/>
          </a:xfrm>
          <a:prstGeom prst="rect">
            <a:avLst/>
          </a:prstGeom>
        </p:spPr>
      </p:pic>
      <p:sp>
        <p:nvSpPr>
          <p:cNvPr id="8" name="Tijdelijke aanduiding voor tekst 7"/>
          <p:cNvSpPr>
            <a:spLocks noGrp="1"/>
          </p:cNvSpPr>
          <p:nvPr>
            <p:ph type="body" sz="quarter" idx="10"/>
          </p:nvPr>
        </p:nvSpPr>
        <p:spPr/>
        <p:txBody>
          <a:bodyPr/>
          <a:lstStyle/>
          <a:p>
            <a:r>
              <a:rPr lang="nl-NL" sz="2400" dirty="0"/>
              <a:t>How </a:t>
            </a:r>
            <a:r>
              <a:rPr lang="nl-NL" sz="2400" dirty="0" err="1"/>
              <a:t>will</a:t>
            </a:r>
            <a:r>
              <a:rPr lang="nl-NL" sz="2400" dirty="0"/>
              <a:t> we </a:t>
            </a:r>
            <a:r>
              <a:rPr lang="nl-NL" sz="2400" dirty="0" err="1"/>
              <a:t>realize</a:t>
            </a:r>
            <a:r>
              <a:rPr lang="nl-NL" sz="2400" dirty="0"/>
              <a:t> </a:t>
            </a:r>
            <a:r>
              <a:rPr lang="nl-NL" sz="2400" dirty="0" err="1"/>
              <a:t>reduction</a:t>
            </a:r>
            <a:r>
              <a:rPr lang="nl-NL" sz="2400" dirty="0"/>
              <a:t> of </a:t>
            </a:r>
            <a:r>
              <a:rPr lang="nl-NL" sz="2400" dirty="0" err="1"/>
              <a:t>working</a:t>
            </a:r>
            <a:r>
              <a:rPr lang="nl-NL" sz="2400" dirty="0"/>
              <a:t> </a:t>
            </a:r>
            <a:r>
              <a:rPr lang="nl-NL" sz="2400" dirty="0" err="1" smtClean="0"/>
              <a:t>hours</a:t>
            </a:r>
            <a:r>
              <a:rPr lang="nl-NL" sz="2400" dirty="0" smtClean="0"/>
              <a:t>, </a:t>
            </a:r>
            <a:r>
              <a:rPr lang="nl-NL" sz="2400" dirty="0" err="1" smtClean="0"/>
              <a:t>same</a:t>
            </a:r>
            <a:r>
              <a:rPr lang="nl-NL" sz="2400" dirty="0" smtClean="0"/>
              <a:t> </a:t>
            </a:r>
            <a:r>
              <a:rPr lang="nl-NL" sz="2400" dirty="0" err="1"/>
              <a:t>payment</a:t>
            </a:r>
            <a:r>
              <a:rPr lang="nl-NL" sz="2400" dirty="0"/>
              <a:t> </a:t>
            </a:r>
            <a:r>
              <a:rPr lang="nl-NL" sz="2400" dirty="0" err="1"/>
              <a:t>and</a:t>
            </a:r>
            <a:r>
              <a:rPr lang="nl-NL" sz="2400" dirty="0"/>
              <a:t> re-</a:t>
            </a:r>
            <a:r>
              <a:rPr lang="nl-NL" sz="2400" dirty="0" err="1"/>
              <a:t>staffing</a:t>
            </a:r>
            <a:r>
              <a:rPr lang="nl-NL" sz="2400" dirty="0"/>
              <a:t>?  </a:t>
            </a:r>
          </a:p>
          <a:p>
            <a:pPr lvl="0"/>
            <a:r>
              <a:rPr lang="nl-NL" sz="2400" dirty="0" smtClean="0"/>
              <a:t>32 </a:t>
            </a:r>
            <a:r>
              <a:rPr lang="nl-NL" sz="2400" dirty="0" err="1"/>
              <a:t>hours</a:t>
            </a:r>
            <a:r>
              <a:rPr lang="nl-NL" sz="2400" dirty="0"/>
              <a:t> </a:t>
            </a:r>
            <a:r>
              <a:rPr lang="nl-NL" sz="2400" dirty="0" err="1" smtClean="0"/>
              <a:t>sufficient</a:t>
            </a:r>
            <a:r>
              <a:rPr lang="nl-NL" sz="2400" dirty="0" smtClean="0"/>
              <a:t> </a:t>
            </a:r>
            <a:r>
              <a:rPr lang="nl-NL" sz="2400" dirty="0" err="1"/>
              <a:t>to</a:t>
            </a:r>
            <a:r>
              <a:rPr lang="nl-NL" sz="2400" dirty="0"/>
              <a:t> </a:t>
            </a:r>
            <a:r>
              <a:rPr lang="nl-NL" sz="2400" dirty="0" err="1"/>
              <a:t>solve</a:t>
            </a:r>
            <a:r>
              <a:rPr lang="nl-NL" sz="2400" dirty="0"/>
              <a:t> </a:t>
            </a:r>
            <a:r>
              <a:rPr lang="nl-NL" sz="2400" dirty="0" err="1"/>
              <a:t>our</a:t>
            </a:r>
            <a:r>
              <a:rPr lang="nl-NL" sz="2400" dirty="0"/>
              <a:t> </a:t>
            </a:r>
            <a:r>
              <a:rPr lang="nl-NL" sz="2400" dirty="0" err="1"/>
              <a:t>challenges</a:t>
            </a:r>
            <a:r>
              <a:rPr lang="nl-NL" sz="2400" dirty="0"/>
              <a:t>?  </a:t>
            </a:r>
          </a:p>
          <a:p>
            <a:pPr lvl="0"/>
            <a:r>
              <a:rPr lang="nl-NL" sz="2400" dirty="0" err="1" smtClean="0"/>
              <a:t>What</a:t>
            </a:r>
            <a:r>
              <a:rPr lang="nl-NL" sz="2400" dirty="0" smtClean="0"/>
              <a:t> is </a:t>
            </a:r>
            <a:r>
              <a:rPr lang="nl-NL" sz="2400" dirty="0" err="1" smtClean="0"/>
              <a:t>the</a:t>
            </a:r>
            <a:r>
              <a:rPr lang="nl-NL" sz="2400" dirty="0" smtClean="0"/>
              <a:t> impact</a:t>
            </a:r>
            <a:r>
              <a:rPr lang="nl-NL" sz="2400" dirty="0"/>
              <a:t>? </a:t>
            </a:r>
          </a:p>
          <a:p>
            <a:pPr lvl="0"/>
            <a:r>
              <a:rPr lang="nl-NL" sz="2400" dirty="0" err="1"/>
              <a:t>What</a:t>
            </a:r>
            <a:r>
              <a:rPr lang="nl-NL" sz="2400" dirty="0"/>
              <a:t> </a:t>
            </a:r>
            <a:r>
              <a:rPr lang="nl-NL" sz="2400" dirty="0" err="1"/>
              <a:t>conditions</a:t>
            </a:r>
            <a:r>
              <a:rPr lang="nl-NL" sz="2400" dirty="0"/>
              <a:t> do we </a:t>
            </a:r>
            <a:r>
              <a:rPr lang="nl-NL" sz="2400" dirty="0" err="1"/>
              <a:t>need</a:t>
            </a:r>
            <a:r>
              <a:rPr lang="nl-NL" sz="2400" dirty="0"/>
              <a:t>? </a:t>
            </a:r>
          </a:p>
          <a:p>
            <a:pPr lvl="0"/>
            <a:r>
              <a:rPr lang="nl-NL" sz="2400" dirty="0" err="1"/>
              <a:t>Where</a:t>
            </a:r>
            <a:r>
              <a:rPr lang="nl-NL" sz="2400" dirty="0"/>
              <a:t> </a:t>
            </a:r>
            <a:r>
              <a:rPr lang="nl-NL" sz="2400" dirty="0" err="1"/>
              <a:t>will</a:t>
            </a:r>
            <a:r>
              <a:rPr lang="nl-NL" sz="2400" dirty="0"/>
              <a:t> we start? </a:t>
            </a:r>
          </a:p>
          <a:p>
            <a:pPr marL="0" lvl="0" indent="0">
              <a:buNone/>
            </a:pPr>
            <a:endParaRPr lang="nl-NL" sz="2400" dirty="0"/>
          </a:p>
          <a:p>
            <a:pPr marL="0" lvl="0" indent="0">
              <a:buNone/>
            </a:pPr>
            <a:r>
              <a:rPr lang="nl-NL" sz="2400" dirty="0" smtClean="0"/>
              <a:t>We </a:t>
            </a:r>
            <a:r>
              <a:rPr lang="nl-NL" sz="2400" dirty="0" err="1"/>
              <a:t>will</a:t>
            </a:r>
            <a:r>
              <a:rPr lang="nl-NL" sz="2400" dirty="0"/>
              <a:t> continue… </a:t>
            </a:r>
            <a:r>
              <a:rPr lang="nl-NL" sz="2400" dirty="0" err="1"/>
              <a:t>and</a:t>
            </a:r>
            <a:r>
              <a:rPr lang="nl-NL" sz="2400" dirty="0"/>
              <a:t> </a:t>
            </a:r>
            <a:r>
              <a:rPr lang="nl-NL" sz="2400" dirty="0" err="1"/>
              <a:t>not</a:t>
            </a:r>
            <a:r>
              <a:rPr lang="nl-NL" sz="2400" dirty="0"/>
              <a:t> </a:t>
            </a:r>
            <a:r>
              <a:rPr lang="nl-NL" sz="2400" dirty="0" err="1"/>
              <a:t>just</a:t>
            </a:r>
            <a:r>
              <a:rPr lang="nl-NL" sz="2400" dirty="0"/>
              <a:t> in </a:t>
            </a:r>
            <a:r>
              <a:rPr lang="nl-NL" sz="2400" dirty="0" err="1"/>
              <a:t>the</a:t>
            </a:r>
            <a:r>
              <a:rPr lang="nl-NL" sz="2400" dirty="0"/>
              <a:t> Netherlands.</a:t>
            </a:r>
            <a:endParaRPr lang="nl-NL" dirty="0"/>
          </a:p>
          <a:p>
            <a:endParaRPr lang="nl-NL" dirty="0"/>
          </a:p>
        </p:txBody>
      </p:sp>
      <p:sp>
        <p:nvSpPr>
          <p:cNvPr id="9" name="Tijdelijke aanduiding voor afbeelding 8"/>
          <p:cNvSpPr>
            <a:spLocks noGrp="1"/>
          </p:cNvSpPr>
          <p:nvPr>
            <p:ph type="pic" sz="quarter" idx="14"/>
          </p:nvPr>
        </p:nvSpPr>
        <p:spPr>
          <a:xfrm>
            <a:off x="5205184" y="1606128"/>
            <a:ext cx="3923928" cy="4680520"/>
          </a:xfrm>
        </p:spPr>
      </p:sp>
      <p:sp>
        <p:nvSpPr>
          <p:cNvPr id="4" name="Tijdelijke aanduiding voor datum 3"/>
          <p:cNvSpPr>
            <a:spLocks noGrp="1"/>
          </p:cNvSpPr>
          <p:nvPr>
            <p:ph type="dt" sz="half" idx="11"/>
          </p:nvPr>
        </p:nvSpPr>
        <p:spPr/>
        <p:txBody>
          <a:bodyPr/>
          <a:lstStyle/>
          <a:p>
            <a:fld id="{4167CBA4-95F9-43E9-A944-1F54104CF606}" type="datetime4">
              <a:rPr lang="nl-NL" smtClean="0"/>
              <a:pPr/>
              <a:t>21 september 2017</a:t>
            </a:fld>
            <a:endParaRPr lang="nl-NL" dirty="0"/>
          </a:p>
        </p:txBody>
      </p:sp>
      <p:sp>
        <p:nvSpPr>
          <p:cNvPr id="3" name="Tijdelijke aanduiding voor voettekst 2"/>
          <p:cNvSpPr>
            <a:spLocks noGrp="1"/>
          </p:cNvSpPr>
          <p:nvPr>
            <p:ph type="ftr" sz="quarter" idx="12"/>
          </p:nvPr>
        </p:nvSpPr>
        <p:spPr/>
        <p:txBody>
          <a:bodyPr/>
          <a:lstStyle/>
          <a:p>
            <a:endParaRPr lang="nl-NL" dirty="0"/>
          </a:p>
        </p:txBody>
      </p:sp>
      <p:sp>
        <p:nvSpPr>
          <p:cNvPr id="2" name="Tijdelijke aanduiding voor dianummer 1"/>
          <p:cNvSpPr>
            <a:spLocks noGrp="1"/>
          </p:cNvSpPr>
          <p:nvPr>
            <p:ph type="sldNum" sz="quarter" idx="13"/>
          </p:nvPr>
        </p:nvSpPr>
        <p:spPr/>
        <p:txBody>
          <a:bodyPr/>
          <a:lstStyle/>
          <a:p>
            <a:fld id="{1F2BC8B9-DD51-48F3-969F-95BCA5F4ED8D}" type="slidenum">
              <a:rPr lang="nl-NL" smtClean="0"/>
              <a:pPr/>
              <a:t>19</a:t>
            </a:fld>
            <a:endParaRPr lang="nl-NL" dirty="0"/>
          </a:p>
        </p:txBody>
      </p:sp>
      <p:sp>
        <p:nvSpPr>
          <p:cNvPr id="7" name="Titel 6"/>
          <p:cNvSpPr>
            <a:spLocks noGrp="1"/>
          </p:cNvSpPr>
          <p:nvPr>
            <p:ph type="title"/>
          </p:nvPr>
        </p:nvSpPr>
        <p:spPr>
          <a:xfrm>
            <a:off x="684368" y="82268"/>
            <a:ext cx="7055984" cy="1408834"/>
          </a:xfrm>
        </p:spPr>
        <p:txBody>
          <a:bodyPr/>
          <a:lstStyle/>
          <a:p>
            <a:r>
              <a:rPr lang="nl-NL" dirty="0" err="1" smtClean="0"/>
              <a:t>Actual</a:t>
            </a:r>
            <a:r>
              <a:rPr lang="nl-NL" dirty="0" smtClean="0"/>
              <a:t>: </a:t>
            </a:r>
            <a:r>
              <a:rPr lang="nl-NL" dirty="0" err="1" smtClean="0"/>
              <a:t>how</a:t>
            </a:r>
            <a:r>
              <a:rPr lang="nl-NL" dirty="0" smtClean="0"/>
              <a:t> </a:t>
            </a:r>
            <a:r>
              <a:rPr lang="nl-NL" dirty="0" err="1" smtClean="0"/>
              <a:t>to</a:t>
            </a:r>
            <a:r>
              <a:rPr lang="nl-NL" dirty="0" smtClean="0"/>
              <a:t> </a:t>
            </a:r>
            <a:r>
              <a:rPr lang="nl-NL" dirty="0" err="1" smtClean="0"/>
              <a:t>realize</a:t>
            </a:r>
            <a:r>
              <a:rPr lang="nl-NL" dirty="0" smtClean="0"/>
              <a:t> </a:t>
            </a:r>
            <a:br>
              <a:rPr lang="nl-NL" dirty="0" smtClean="0"/>
            </a:br>
            <a:r>
              <a:rPr lang="nl-NL" dirty="0" smtClean="0"/>
              <a:t>“32 </a:t>
            </a:r>
            <a:r>
              <a:rPr lang="nl-NL" dirty="0" err="1" smtClean="0"/>
              <a:t>hours</a:t>
            </a:r>
            <a:r>
              <a:rPr lang="nl-NL" dirty="0" smtClean="0"/>
              <a:t>”? </a:t>
            </a:r>
            <a:endParaRPr lang="nl-NL" dirty="0"/>
          </a:p>
        </p:txBody>
      </p:sp>
    </p:spTree>
    <p:extLst>
      <p:ext uri="{BB962C8B-B14F-4D97-AF65-F5344CB8AC3E}">
        <p14:creationId xmlns:p14="http://schemas.microsoft.com/office/powerpoint/2010/main" val="3475224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voettekst 3"/>
          <p:cNvSpPr>
            <a:spLocks noGrp="1"/>
          </p:cNvSpPr>
          <p:nvPr>
            <p:ph type="ftr" sz="quarter" idx="12"/>
          </p:nvPr>
        </p:nvSpPr>
        <p:spPr/>
        <p:txBody>
          <a:bodyPr/>
          <a:lstStyle/>
          <a:p>
            <a:endParaRPr lang="nl-NL" dirty="0"/>
          </a:p>
        </p:txBody>
      </p:sp>
      <p:sp>
        <p:nvSpPr>
          <p:cNvPr id="3" name="Tijdelijke aanduiding voor datum 2"/>
          <p:cNvSpPr>
            <a:spLocks noGrp="1"/>
          </p:cNvSpPr>
          <p:nvPr>
            <p:ph type="dt" sz="half" idx="11"/>
          </p:nvPr>
        </p:nvSpPr>
        <p:spPr/>
        <p:txBody>
          <a:bodyPr/>
          <a:lstStyle/>
          <a:p>
            <a:fld id="{4167CBA4-95F9-43E9-A944-1F54104CF606}" type="datetime4">
              <a:rPr lang="nl-NL" smtClean="0"/>
              <a:pPr/>
              <a:t>21 september 2017</a:t>
            </a:fld>
            <a:endParaRPr lang="nl-NL" dirty="0"/>
          </a:p>
        </p:txBody>
      </p:sp>
      <p:sp>
        <p:nvSpPr>
          <p:cNvPr id="8" name="Tijdelijke aanduiding voor tekst 7"/>
          <p:cNvSpPr>
            <a:spLocks noGrp="1"/>
          </p:cNvSpPr>
          <p:nvPr>
            <p:ph type="body" sz="quarter" idx="10"/>
          </p:nvPr>
        </p:nvSpPr>
        <p:spPr>
          <a:xfrm>
            <a:off x="683568" y="1628800"/>
            <a:ext cx="8136903" cy="4464496"/>
          </a:xfrm>
        </p:spPr>
        <p:txBody>
          <a:bodyPr/>
          <a:lstStyle/>
          <a:p>
            <a:endParaRPr lang="nl-NL" dirty="0"/>
          </a:p>
        </p:txBody>
      </p:sp>
      <p:sp>
        <p:nvSpPr>
          <p:cNvPr id="7" name="Titel 6"/>
          <p:cNvSpPr>
            <a:spLocks noGrp="1"/>
          </p:cNvSpPr>
          <p:nvPr>
            <p:ph type="title"/>
          </p:nvPr>
        </p:nvSpPr>
        <p:spPr/>
        <p:txBody>
          <a:bodyPr/>
          <a:lstStyle/>
          <a:p>
            <a:endParaRPr lang="nl-NL"/>
          </a:p>
        </p:txBody>
      </p:sp>
      <p:pic>
        <p:nvPicPr>
          <p:cNvPr id="6" name="Afbeelding 5"/>
          <p:cNvPicPr>
            <a:picLocks noChangeAspect="1"/>
          </p:cNvPicPr>
          <p:nvPr/>
        </p:nvPicPr>
        <p:blipFill>
          <a:blip r:embed="rId2"/>
          <a:stretch>
            <a:fillRect/>
          </a:stretch>
        </p:blipFill>
        <p:spPr>
          <a:xfrm>
            <a:off x="545202" y="548680"/>
            <a:ext cx="7194798" cy="5760640"/>
          </a:xfrm>
          <a:prstGeom prst="rect">
            <a:avLst/>
          </a:prstGeom>
        </p:spPr>
      </p:pic>
    </p:spTree>
    <p:extLst>
      <p:ext uri="{BB962C8B-B14F-4D97-AF65-F5344CB8AC3E}">
        <p14:creationId xmlns:p14="http://schemas.microsoft.com/office/powerpoint/2010/main" val="324814342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nummer 1"/>
          <p:cNvSpPr>
            <a:spLocks noGrp="1"/>
          </p:cNvSpPr>
          <p:nvPr>
            <p:ph type="sldNum" sz="quarter" idx="13"/>
          </p:nvPr>
        </p:nvSpPr>
        <p:spPr/>
        <p:txBody>
          <a:bodyPr/>
          <a:lstStyle/>
          <a:p>
            <a:fld id="{1F2BC8B9-DD51-48F3-969F-95BCA5F4ED8D}" type="slidenum">
              <a:rPr lang="nl-NL" smtClean="0"/>
              <a:pPr/>
              <a:t>20</a:t>
            </a:fld>
            <a:endParaRPr lang="nl-NL" dirty="0"/>
          </a:p>
        </p:txBody>
      </p:sp>
      <p:sp>
        <p:nvSpPr>
          <p:cNvPr id="3" name="Tijdelijke aanduiding voor voettekst 2"/>
          <p:cNvSpPr>
            <a:spLocks noGrp="1"/>
          </p:cNvSpPr>
          <p:nvPr>
            <p:ph type="ftr" sz="quarter" idx="12"/>
          </p:nvPr>
        </p:nvSpPr>
        <p:spPr/>
        <p:txBody>
          <a:bodyPr/>
          <a:lstStyle/>
          <a:p>
            <a:endParaRPr lang="nl-NL" dirty="0"/>
          </a:p>
        </p:txBody>
      </p:sp>
      <p:sp>
        <p:nvSpPr>
          <p:cNvPr id="4" name="Tijdelijke aanduiding voor datum 3"/>
          <p:cNvSpPr>
            <a:spLocks noGrp="1"/>
          </p:cNvSpPr>
          <p:nvPr>
            <p:ph type="dt" sz="half" idx="11"/>
          </p:nvPr>
        </p:nvSpPr>
        <p:spPr/>
        <p:txBody>
          <a:bodyPr/>
          <a:lstStyle/>
          <a:p>
            <a:fld id="{4167CBA4-95F9-43E9-A944-1F54104CF606}" type="datetime4">
              <a:rPr lang="nl-NL" smtClean="0"/>
              <a:pPr/>
              <a:t>21 september 2017</a:t>
            </a:fld>
            <a:endParaRPr lang="nl-NL" dirty="0"/>
          </a:p>
        </p:txBody>
      </p:sp>
      <p:sp>
        <p:nvSpPr>
          <p:cNvPr id="5" name="Tijdelijke aanduiding voor tekst 4"/>
          <p:cNvSpPr>
            <a:spLocks noGrp="1"/>
          </p:cNvSpPr>
          <p:nvPr>
            <p:ph type="body" sz="quarter" idx="10"/>
          </p:nvPr>
        </p:nvSpPr>
        <p:spPr>
          <a:xfrm>
            <a:off x="683568" y="1628800"/>
            <a:ext cx="8136903" cy="4464496"/>
          </a:xfrm>
        </p:spPr>
        <p:txBody>
          <a:bodyPr/>
          <a:lstStyle/>
          <a:p>
            <a:pPr marL="0" indent="0">
              <a:buNone/>
            </a:pPr>
            <a:r>
              <a:rPr lang="nl-NL" sz="2400" b="1" dirty="0" smtClean="0"/>
              <a:t>Europe: </a:t>
            </a:r>
          </a:p>
          <a:p>
            <a:pPr marL="0" indent="0">
              <a:buNone/>
            </a:pPr>
            <a:r>
              <a:rPr lang="nl-NL" sz="2400" dirty="0" smtClean="0"/>
              <a:t>Germany:  IG Metal 28 </a:t>
            </a:r>
            <a:r>
              <a:rPr lang="nl-NL" sz="2400" dirty="0" err="1" smtClean="0"/>
              <a:t>hours</a:t>
            </a:r>
            <a:r>
              <a:rPr lang="nl-NL" sz="2400" dirty="0" smtClean="0"/>
              <a:t> </a:t>
            </a:r>
          </a:p>
          <a:p>
            <a:pPr marL="0" indent="0">
              <a:buNone/>
            </a:pPr>
            <a:r>
              <a:rPr lang="nl-NL" sz="2400" dirty="0" smtClean="0"/>
              <a:t>Sweden:  6 </a:t>
            </a:r>
            <a:r>
              <a:rPr lang="nl-NL" sz="2400" dirty="0" err="1" smtClean="0"/>
              <a:t>hour</a:t>
            </a:r>
            <a:r>
              <a:rPr lang="nl-NL" sz="2400" dirty="0" smtClean="0"/>
              <a:t> </a:t>
            </a:r>
            <a:r>
              <a:rPr lang="nl-NL" sz="2400" dirty="0" err="1" smtClean="0"/>
              <a:t>working</a:t>
            </a:r>
            <a:r>
              <a:rPr lang="nl-NL" sz="2400" dirty="0" smtClean="0"/>
              <a:t> </a:t>
            </a:r>
            <a:r>
              <a:rPr lang="nl-NL" sz="2400" dirty="0" err="1" smtClean="0"/>
              <a:t>day</a:t>
            </a:r>
            <a:r>
              <a:rPr lang="nl-NL" sz="2400" dirty="0" smtClean="0"/>
              <a:t> </a:t>
            </a:r>
            <a:endParaRPr lang="nl-NL" sz="2400" dirty="0"/>
          </a:p>
          <a:p>
            <a:pPr marL="0" indent="0">
              <a:buNone/>
            </a:pPr>
            <a:r>
              <a:rPr lang="nl-NL" sz="2400" dirty="0" smtClean="0"/>
              <a:t>Belgium:  4 </a:t>
            </a:r>
            <a:r>
              <a:rPr lang="nl-NL" sz="2400" dirty="0" err="1" smtClean="0"/>
              <a:t>days</a:t>
            </a:r>
            <a:r>
              <a:rPr lang="nl-NL" sz="2400" dirty="0" smtClean="0"/>
              <a:t> </a:t>
            </a:r>
            <a:r>
              <a:rPr lang="nl-NL" sz="2400" dirty="0" err="1" smtClean="0"/>
              <a:t>working</a:t>
            </a:r>
            <a:r>
              <a:rPr lang="nl-NL" sz="2400" dirty="0" smtClean="0"/>
              <a:t> week #4 jours </a:t>
            </a:r>
          </a:p>
          <a:p>
            <a:pPr marL="0" indent="0">
              <a:buNone/>
            </a:pPr>
            <a:r>
              <a:rPr lang="nl-NL" sz="2400" dirty="0" smtClean="0"/>
              <a:t>European Labour Union:  </a:t>
            </a:r>
            <a:r>
              <a:rPr lang="nl-NL" sz="2400" dirty="0" err="1" smtClean="0"/>
              <a:t>discussing</a:t>
            </a:r>
            <a:r>
              <a:rPr lang="nl-NL" sz="2400" dirty="0" smtClean="0"/>
              <a:t> </a:t>
            </a:r>
            <a:r>
              <a:rPr lang="nl-NL" sz="2400" dirty="0" err="1" smtClean="0"/>
              <a:t>reducing</a:t>
            </a:r>
            <a:r>
              <a:rPr lang="nl-NL" sz="2400" dirty="0" smtClean="0"/>
              <a:t> </a:t>
            </a:r>
            <a:r>
              <a:rPr lang="nl-NL" sz="2400" dirty="0" err="1" smtClean="0"/>
              <a:t>working</a:t>
            </a:r>
            <a:r>
              <a:rPr lang="nl-NL" sz="2400" dirty="0" smtClean="0"/>
              <a:t> </a:t>
            </a:r>
            <a:r>
              <a:rPr lang="nl-NL" sz="2400" dirty="0" err="1" smtClean="0"/>
              <a:t>hours</a:t>
            </a:r>
            <a:endParaRPr lang="nl-NL" sz="2400" dirty="0" smtClean="0"/>
          </a:p>
          <a:p>
            <a:pPr marL="0" indent="0">
              <a:buNone/>
            </a:pPr>
            <a:endParaRPr lang="nl-NL" sz="2400" b="1" dirty="0" smtClean="0"/>
          </a:p>
          <a:p>
            <a:pPr marL="0" indent="0">
              <a:buNone/>
            </a:pPr>
            <a:r>
              <a:rPr lang="nl-NL" sz="2400" b="1" dirty="0" smtClean="0"/>
              <a:t>FNV Netherlands:  </a:t>
            </a:r>
          </a:p>
          <a:p>
            <a:pPr marL="0" indent="0">
              <a:buNone/>
            </a:pPr>
            <a:r>
              <a:rPr lang="nl-NL" sz="2400" dirty="0" err="1" smtClean="0"/>
              <a:t>October</a:t>
            </a:r>
            <a:r>
              <a:rPr lang="nl-NL" sz="2400" dirty="0" smtClean="0"/>
              <a:t> 2018 “Festival </a:t>
            </a:r>
            <a:r>
              <a:rPr lang="nl-NL" sz="2400" dirty="0" err="1" smtClean="0"/>
              <a:t>the</a:t>
            </a:r>
            <a:r>
              <a:rPr lang="nl-NL" sz="2400" dirty="0" smtClean="0"/>
              <a:t> </a:t>
            </a:r>
            <a:r>
              <a:rPr lang="nl-NL" sz="2400" dirty="0" err="1" smtClean="0"/>
              <a:t>future</a:t>
            </a:r>
            <a:r>
              <a:rPr lang="nl-NL" sz="2400" dirty="0" smtClean="0"/>
              <a:t> of </a:t>
            </a:r>
            <a:r>
              <a:rPr lang="nl-NL" sz="2400" dirty="0" err="1" smtClean="0"/>
              <a:t>working</a:t>
            </a:r>
            <a:r>
              <a:rPr lang="nl-NL" sz="2400" dirty="0" smtClean="0"/>
              <a:t> time” </a:t>
            </a:r>
          </a:p>
          <a:p>
            <a:pPr marL="0" indent="0">
              <a:buNone/>
            </a:pPr>
            <a:r>
              <a:rPr lang="nl-NL" sz="2400" dirty="0" err="1" smtClean="0"/>
              <a:t>Debate</a:t>
            </a:r>
            <a:r>
              <a:rPr lang="nl-NL" sz="2400" dirty="0" smtClean="0"/>
              <a:t>, </a:t>
            </a:r>
            <a:r>
              <a:rPr lang="nl-NL" sz="2400" dirty="0" err="1" smtClean="0"/>
              <a:t>Inspiration</a:t>
            </a:r>
            <a:r>
              <a:rPr lang="nl-NL" sz="2400" dirty="0" smtClean="0"/>
              <a:t> </a:t>
            </a:r>
            <a:r>
              <a:rPr lang="nl-NL" sz="2400" dirty="0" err="1" smtClean="0"/>
              <a:t>sessions</a:t>
            </a:r>
            <a:r>
              <a:rPr lang="nl-NL" sz="2400" dirty="0" smtClean="0"/>
              <a:t>, </a:t>
            </a:r>
            <a:r>
              <a:rPr lang="nl-NL" sz="2400" dirty="0" err="1" smtClean="0"/>
              <a:t>Scientific</a:t>
            </a:r>
            <a:r>
              <a:rPr lang="nl-NL" sz="2400" dirty="0" smtClean="0"/>
              <a:t> </a:t>
            </a:r>
            <a:r>
              <a:rPr lang="nl-NL" sz="2400" dirty="0" err="1" smtClean="0"/>
              <a:t>knowledge</a:t>
            </a:r>
            <a:r>
              <a:rPr lang="nl-NL" sz="2400" dirty="0" smtClean="0"/>
              <a:t>, Meeting, </a:t>
            </a:r>
            <a:r>
              <a:rPr lang="nl-NL" sz="2400" dirty="0" err="1" smtClean="0"/>
              <a:t>Advice</a:t>
            </a:r>
            <a:r>
              <a:rPr lang="nl-NL" sz="2400" dirty="0" smtClean="0"/>
              <a:t> </a:t>
            </a:r>
            <a:r>
              <a:rPr lang="nl-NL" sz="2400" dirty="0" err="1" smtClean="0"/>
              <a:t>for</a:t>
            </a:r>
            <a:r>
              <a:rPr lang="nl-NL" sz="2400" dirty="0" smtClean="0"/>
              <a:t> members of </a:t>
            </a:r>
            <a:r>
              <a:rPr lang="nl-NL" sz="2400" dirty="0" err="1" smtClean="0"/>
              <a:t>the</a:t>
            </a:r>
            <a:r>
              <a:rPr lang="nl-NL" sz="2400" dirty="0" smtClean="0"/>
              <a:t> </a:t>
            </a:r>
            <a:r>
              <a:rPr lang="nl-NL" sz="2400" dirty="0" err="1" smtClean="0"/>
              <a:t>union</a:t>
            </a:r>
            <a:r>
              <a:rPr lang="nl-NL" sz="2400" dirty="0" smtClean="0"/>
              <a:t> </a:t>
            </a:r>
            <a:r>
              <a:rPr lang="nl-NL" sz="2400" dirty="0" err="1" smtClean="0"/>
              <a:t>and</a:t>
            </a:r>
            <a:r>
              <a:rPr lang="nl-NL" sz="2400" dirty="0" smtClean="0"/>
              <a:t> </a:t>
            </a:r>
            <a:r>
              <a:rPr lang="nl-NL" sz="2400" dirty="0" err="1" smtClean="0"/>
              <a:t>examples</a:t>
            </a:r>
            <a:r>
              <a:rPr lang="nl-NL" sz="2400" dirty="0" smtClean="0"/>
              <a:t> of Practical </a:t>
            </a:r>
            <a:r>
              <a:rPr lang="nl-NL" sz="2400" dirty="0" err="1" smtClean="0"/>
              <a:t>solutions</a:t>
            </a:r>
            <a:r>
              <a:rPr lang="nl-NL" sz="2800" dirty="0" smtClean="0"/>
              <a:t>. </a:t>
            </a:r>
          </a:p>
          <a:p>
            <a:pPr marL="0" indent="0">
              <a:buNone/>
            </a:pPr>
            <a:endParaRPr lang="nl-NL" dirty="0"/>
          </a:p>
        </p:txBody>
      </p:sp>
      <p:sp>
        <p:nvSpPr>
          <p:cNvPr id="6" name="Titel 5"/>
          <p:cNvSpPr>
            <a:spLocks noGrp="1"/>
          </p:cNvSpPr>
          <p:nvPr>
            <p:ph type="title"/>
          </p:nvPr>
        </p:nvSpPr>
        <p:spPr>
          <a:xfrm>
            <a:off x="683568" y="116632"/>
            <a:ext cx="7055984" cy="987956"/>
          </a:xfrm>
        </p:spPr>
        <p:txBody>
          <a:bodyPr/>
          <a:lstStyle/>
          <a:p>
            <a:r>
              <a:rPr lang="nl-NL" sz="4000" dirty="0" err="1" smtClean="0"/>
              <a:t>Inspiration</a:t>
            </a:r>
            <a:r>
              <a:rPr lang="nl-NL" sz="4000" dirty="0" smtClean="0"/>
              <a:t> in Europe…  </a:t>
            </a:r>
            <a:r>
              <a:rPr lang="nl-NL" dirty="0" smtClean="0"/>
              <a:t/>
            </a:r>
            <a:br>
              <a:rPr lang="nl-NL" dirty="0" smtClean="0"/>
            </a:br>
            <a:endParaRPr lang="nl-NL" dirty="0"/>
          </a:p>
        </p:txBody>
      </p:sp>
    </p:spTree>
    <p:extLst>
      <p:ext uri="{BB962C8B-B14F-4D97-AF65-F5344CB8AC3E}">
        <p14:creationId xmlns:p14="http://schemas.microsoft.com/office/powerpoint/2010/main" val="251225115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nummer 1"/>
          <p:cNvSpPr>
            <a:spLocks noGrp="1"/>
          </p:cNvSpPr>
          <p:nvPr>
            <p:ph type="sldNum" sz="quarter" idx="13"/>
          </p:nvPr>
        </p:nvSpPr>
        <p:spPr/>
        <p:txBody>
          <a:bodyPr/>
          <a:lstStyle/>
          <a:p>
            <a:fld id="{1F2BC8B9-DD51-48F3-969F-95BCA5F4ED8D}" type="slidenum">
              <a:rPr lang="nl-NL" smtClean="0"/>
              <a:pPr/>
              <a:t>21</a:t>
            </a:fld>
            <a:endParaRPr lang="nl-NL" dirty="0"/>
          </a:p>
        </p:txBody>
      </p:sp>
      <p:sp>
        <p:nvSpPr>
          <p:cNvPr id="3" name="Tijdelijke aanduiding voor voettekst 2"/>
          <p:cNvSpPr>
            <a:spLocks noGrp="1"/>
          </p:cNvSpPr>
          <p:nvPr>
            <p:ph type="ftr" sz="quarter" idx="12"/>
          </p:nvPr>
        </p:nvSpPr>
        <p:spPr/>
        <p:txBody>
          <a:bodyPr/>
          <a:lstStyle/>
          <a:p>
            <a:endParaRPr lang="nl-NL" dirty="0"/>
          </a:p>
        </p:txBody>
      </p:sp>
      <p:sp>
        <p:nvSpPr>
          <p:cNvPr id="4" name="Tijdelijke aanduiding voor datum 3"/>
          <p:cNvSpPr>
            <a:spLocks noGrp="1"/>
          </p:cNvSpPr>
          <p:nvPr>
            <p:ph type="dt" sz="half" idx="11"/>
          </p:nvPr>
        </p:nvSpPr>
        <p:spPr/>
        <p:txBody>
          <a:bodyPr/>
          <a:lstStyle/>
          <a:p>
            <a:fld id="{4167CBA4-95F9-43E9-A944-1F54104CF606}" type="datetime4">
              <a:rPr lang="nl-NL" smtClean="0"/>
              <a:pPr/>
              <a:t>21 september 2017</a:t>
            </a:fld>
            <a:endParaRPr lang="nl-NL" dirty="0"/>
          </a:p>
        </p:txBody>
      </p:sp>
      <p:sp>
        <p:nvSpPr>
          <p:cNvPr id="5" name="Tijdelijke aanduiding voor tekst 4"/>
          <p:cNvSpPr>
            <a:spLocks noGrp="1"/>
          </p:cNvSpPr>
          <p:nvPr>
            <p:ph type="body" sz="quarter" idx="10"/>
          </p:nvPr>
        </p:nvSpPr>
        <p:spPr/>
        <p:txBody>
          <a:bodyPr/>
          <a:lstStyle/>
          <a:p>
            <a:pPr marL="0" indent="0">
              <a:spcBef>
                <a:spcPct val="0"/>
              </a:spcBef>
              <a:buNone/>
            </a:pPr>
            <a:endParaRPr lang="nl-NL" sz="4300" b="1" cap="all" spc="40" dirty="0" smtClean="0">
              <a:solidFill>
                <a:srgbClr val="009FDA"/>
              </a:solidFill>
              <a:latin typeface="+mj-lt"/>
              <a:ea typeface="+mj-ea"/>
              <a:cs typeface="+mj-cs"/>
            </a:endParaRPr>
          </a:p>
          <a:p>
            <a:pPr marL="0" indent="0">
              <a:spcBef>
                <a:spcPct val="0"/>
              </a:spcBef>
              <a:buNone/>
            </a:pPr>
            <a:r>
              <a:rPr lang="nl-NL" sz="4300" b="1" cap="all" spc="40" dirty="0">
                <a:solidFill>
                  <a:srgbClr val="009FDA"/>
                </a:solidFill>
                <a:latin typeface="+mj-lt"/>
                <a:ea typeface="+mj-ea"/>
                <a:cs typeface="+mj-cs"/>
              </a:rPr>
              <a:t>	</a:t>
            </a:r>
            <a:r>
              <a:rPr lang="nl-NL" sz="8000" b="1" cap="all" spc="40" dirty="0" smtClean="0">
                <a:solidFill>
                  <a:srgbClr val="009FDA"/>
                </a:solidFill>
                <a:latin typeface="+mj-lt"/>
                <a:ea typeface="+mj-ea"/>
                <a:cs typeface="+mj-cs"/>
              </a:rPr>
              <a:t>THANK YOU! </a:t>
            </a:r>
            <a:endParaRPr lang="nl-NL" sz="8000" b="1" cap="all" spc="40" dirty="0">
              <a:solidFill>
                <a:srgbClr val="009FDA"/>
              </a:solidFill>
              <a:latin typeface="+mj-lt"/>
              <a:ea typeface="+mj-ea"/>
              <a:cs typeface="+mj-cs"/>
            </a:endParaRPr>
          </a:p>
        </p:txBody>
      </p:sp>
      <p:sp>
        <p:nvSpPr>
          <p:cNvPr id="6" name="Titel 5"/>
          <p:cNvSpPr>
            <a:spLocks noGrp="1"/>
          </p:cNvSpPr>
          <p:nvPr>
            <p:ph type="title"/>
          </p:nvPr>
        </p:nvSpPr>
        <p:spPr/>
        <p:txBody>
          <a:bodyPr/>
          <a:lstStyle/>
          <a:p>
            <a:endParaRPr lang="nl-NL" dirty="0"/>
          </a:p>
        </p:txBody>
      </p:sp>
    </p:spTree>
    <p:extLst>
      <p:ext uri="{BB962C8B-B14F-4D97-AF65-F5344CB8AC3E}">
        <p14:creationId xmlns:p14="http://schemas.microsoft.com/office/powerpoint/2010/main" val="362770698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nummer 1"/>
          <p:cNvSpPr>
            <a:spLocks noGrp="1"/>
          </p:cNvSpPr>
          <p:nvPr>
            <p:ph type="sldNum" sz="quarter" idx="13"/>
          </p:nvPr>
        </p:nvSpPr>
        <p:spPr/>
        <p:txBody>
          <a:bodyPr/>
          <a:lstStyle/>
          <a:p>
            <a:fld id="{1F2BC8B9-DD51-48F3-969F-95BCA5F4ED8D}" type="slidenum">
              <a:rPr lang="nl-NL" smtClean="0"/>
              <a:pPr/>
              <a:t>22</a:t>
            </a:fld>
            <a:endParaRPr lang="nl-NL" dirty="0"/>
          </a:p>
        </p:txBody>
      </p:sp>
      <p:sp>
        <p:nvSpPr>
          <p:cNvPr id="3" name="Tijdelijke aanduiding voor voettekst 2"/>
          <p:cNvSpPr>
            <a:spLocks noGrp="1"/>
          </p:cNvSpPr>
          <p:nvPr>
            <p:ph type="ftr" sz="quarter" idx="12"/>
          </p:nvPr>
        </p:nvSpPr>
        <p:spPr/>
        <p:txBody>
          <a:bodyPr/>
          <a:lstStyle/>
          <a:p>
            <a:endParaRPr lang="nl-NL" dirty="0"/>
          </a:p>
        </p:txBody>
      </p:sp>
      <p:sp>
        <p:nvSpPr>
          <p:cNvPr id="4" name="Tijdelijke aanduiding voor datum 3"/>
          <p:cNvSpPr>
            <a:spLocks noGrp="1"/>
          </p:cNvSpPr>
          <p:nvPr>
            <p:ph type="dt" sz="half" idx="11"/>
          </p:nvPr>
        </p:nvSpPr>
        <p:spPr/>
        <p:txBody>
          <a:bodyPr/>
          <a:lstStyle/>
          <a:p>
            <a:fld id="{4167CBA4-95F9-43E9-A944-1F54104CF606}" type="datetime4">
              <a:rPr lang="nl-NL" smtClean="0"/>
              <a:pPr/>
              <a:t>21 september 2017</a:t>
            </a:fld>
            <a:endParaRPr lang="nl-NL" dirty="0"/>
          </a:p>
        </p:txBody>
      </p:sp>
      <p:sp>
        <p:nvSpPr>
          <p:cNvPr id="5" name="Tijdelijke aanduiding voor tekst 4"/>
          <p:cNvSpPr>
            <a:spLocks noGrp="1"/>
          </p:cNvSpPr>
          <p:nvPr>
            <p:ph type="body" sz="quarter" idx="10"/>
          </p:nvPr>
        </p:nvSpPr>
        <p:spPr>
          <a:xfrm>
            <a:off x="683568" y="1628800"/>
            <a:ext cx="8136903" cy="4680520"/>
          </a:xfrm>
        </p:spPr>
        <p:txBody>
          <a:bodyPr/>
          <a:lstStyle/>
          <a:p>
            <a:pPr marL="0" lvl="0" indent="0">
              <a:buNone/>
            </a:pPr>
            <a:r>
              <a:rPr lang="nl-NL" sz="2400" dirty="0" smtClean="0">
                <a:latin typeface="+mj-lt"/>
              </a:rPr>
              <a:t>Andrée </a:t>
            </a:r>
            <a:r>
              <a:rPr lang="nl-NL" sz="2400" dirty="0">
                <a:latin typeface="+mj-lt"/>
              </a:rPr>
              <a:t>Ruiters </a:t>
            </a:r>
          </a:p>
          <a:p>
            <a:pPr marL="0" indent="0">
              <a:buNone/>
            </a:pPr>
            <a:r>
              <a:rPr lang="nl-NL" sz="2400" dirty="0">
                <a:latin typeface="+mj-lt"/>
                <a:hlinkClick r:id="rId2"/>
              </a:rPr>
              <a:t>Andree.Ruiters@FNV.nl</a:t>
            </a:r>
            <a:endParaRPr lang="nl-NL" sz="2400" dirty="0">
              <a:latin typeface="+mj-lt"/>
            </a:endParaRPr>
          </a:p>
          <a:p>
            <a:pPr marL="0" lvl="0" indent="0">
              <a:buNone/>
            </a:pPr>
            <a:r>
              <a:rPr lang="nl-NL" sz="2400" dirty="0">
                <a:latin typeface="+mj-lt"/>
              </a:rPr>
              <a:t>Policy Advisor </a:t>
            </a:r>
            <a:r>
              <a:rPr lang="nl-NL" sz="2400" dirty="0" err="1">
                <a:latin typeface="+mj-lt"/>
              </a:rPr>
              <a:t>Working</a:t>
            </a:r>
            <a:r>
              <a:rPr lang="nl-NL" sz="2400" dirty="0">
                <a:latin typeface="+mj-lt"/>
              </a:rPr>
              <a:t> Times</a:t>
            </a:r>
          </a:p>
          <a:p>
            <a:pPr marL="0" lvl="0" indent="0">
              <a:buNone/>
            </a:pPr>
            <a:r>
              <a:rPr lang="nl-NL" sz="2400" b="1" smtClean="0">
                <a:solidFill>
                  <a:srgbClr val="009CDE"/>
                </a:solidFill>
                <a:latin typeface="+mj-lt"/>
                <a:ea typeface="Calibri" panose="020F0502020204030204" pitchFamily="34" charset="0"/>
              </a:rPr>
              <a:t>M </a:t>
            </a:r>
            <a:r>
              <a:rPr lang="nl-NL" sz="2400" smtClean="0">
                <a:latin typeface="+mj-lt"/>
              </a:rPr>
              <a:t>+ 31 6 204 92 810 </a:t>
            </a:r>
            <a:endParaRPr lang="nl-NL" sz="2400" dirty="0" smtClean="0">
              <a:latin typeface="+mj-lt"/>
            </a:endParaRPr>
          </a:p>
          <a:p>
            <a:pPr marL="0" lvl="0" indent="0">
              <a:buNone/>
            </a:pPr>
            <a:endParaRPr lang="nl-NL" sz="2400" dirty="0">
              <a:latin typeface="+mj-lt"/>
            </a:endParaRPr>
          </a:p>
          <a:p>
            <a:pPr marL="0" lvl="0" indent="0">
              <a:buNone/>
            </a:pPr>
            <a:endParaRPr lang="nl-NL" sz="2400" dirty="0" smtClean="0">
              <a:latin typeface="+mj-lt"/>
            </a:endParaRPr>
          </a:p>
          <a:p>
            <a:pPr marL="0" lvl="0" indent="0">
              <a:buNone/>
            </a:pPr>
            <a:endParaRPr lang="nl-NL" sz="2400" dirty="0" smtClean="0">
              <a:latin typeface="+mj-lt"/>
            </a:endParaRPr>
          </a:p>
          <a:p>
            <a:pPr marL="0" lvl="0" indent="0">
              <a:buNone/>
            </a:pPr>
            <a:r>
              <a:rPr lang="nl-NL" sz="2400" dirty="0" smtClean="0">
                <a:latin typeface="+mj-lt"/>
              </a:rPr>
              <a:t>Reinout Heydra</a:t>
            </a:r>
            <a:endParaRPr lang="nl-NL" sz="2400" u="sng" dirty="0" smtClean="0">
              <a:solidFill>
                <a:srgbClr val="0563C1"/>
              </a:solidFill>
              <a:latin typeface="Calibri" panose="020F0502020204030204" pitchFamily="34" charset="0"/>
              <a:ea typeface="Calibri" panose="020F0502020204030204" pitchFamily="34" charset="0"/>
              <a:hlinkClick r:id="rId3"/>
            </a:endParaRPr>
          </a:p>
          <a:p>
            <a:pPr marL="0" indent="0">
              <a:spcAft>
                <a:spcPts val="0"/>
              </a:spcAft>
              <a:buNone/>
            </a:pPr>
            <a:r>
              <a:rPr lang="nl-NL" sz="2400" u="sng" dirty="0" smtClean="0">
                <a:solidFill>
                  <a:srgbClr val="0563C1"/>
                </a:solidFill>
                <a:latin typeface="Calibri" panose="020F0502020204030204" pitchFamily="34" charset="0"/>
                <a:ea typeface="Calibri" panose="020F0502020204030204" pitchFamily="34" charset="0"/>
                <a:hlinkClick r:id="rId3"/>
              </a:rPr>
              <a:t>Reinout.Heydra@fnv.nl</a:t>
            </a:r>
            <a:endParaRPr lang="nl-NL" sz="2400" u="sng" dirty="0" smtClean="0">
              <a:solidFill>
                <a:srgbClr val="0563C1"/>
              </a:solidFill>
              <a:latin typeface="Calibri" panose="020F0502020204030204" pitchFamily="34" charset="0"/>
              <a:ea typeface="Calibri" panose="020F0502020204030204" pitchFamily="34" charset="0"/>
            </a:endParaRPr>
          </a:p>
          <a:p>
            <a:pPr marL="0" indent="0">
              <a:spcAft>
                <a:spcPts val="0"/>
              </a:spcAft>
              <a:buNone/>
            </a:pPr>
            <a:r>
              <a:rPr lang="nl-NL" sz="2400" dirty="0" smtClean="0">
                <a:latin typeface="Calibri" panose="020F0502020204030204" pitchFamily="34" charset="0"/>
                <a:ea typeface="Calibri" panose="020F0502020204030204" pitchFamily="34" charset="0"/>
              </a:rPr>
              <a:t>Policy Advisor International Affaires </a:t>
            </a:r>
            <a:endParaRPr lang="nl-NL" sz="2400" dirty="0">
              <a:latin typeface="Calibri" panose="020F0502020204030204" pitchFamily="34" charset="0"/>
              <a:ea typeface="Calibri" panose="020F0502020204030204" pitchFamily="34" charset="0"/>
            </a:endParaRPr>
          </a:p>
          <a:p>
            <a:pPr marL="0" lvl="0" indent="0">
              <a:buNone/>
            </a:pPr>
            <a:r>
              <a:rPr lang="nl-NL" sz="2400" b="1" dirty="0">
                <a:solidFill>
                  <a:srgbClr val="009CDE"/>
                </a:solidFill>
                <a:latin typeface="Calibri" panose="020F0502020204030204" pitchFamily="34" charset="0"/>
                <a:ea typeface="Calibri" panose="020F0502020204030204" pitchFamily="34" charset="0"/>
              </a:rPr>
              <a:t>M</a:t>
            </a:r>
            <a:r>
              <a:rPr lang="nl-NL" sz="2400" dirty="0">
                <a:solidFill>
                  <a:srgbClr val="EC6500"/>
                </a:solidFill>
                <a:latin typeface="Calibri" panose="020F0502020204030204" pitchFamily="34" charset="0"/>
                <a:ea typeface="Calibri" panose="020F0502020204030204" pitchFamily="34" charset="0"/>
              </a:rPr>
              <a:t> </a:t>
            </a:r>
            <a:r>
              <a:rPr lang="nl-NL" sz="2400" dirty="0">
                <a:solidFill>
                  <a:srgbClr val="212121"/>
                </a:solidFill>
                <a:latin typeface="Calibri" panose="020F0502020204030204" pitchFamily="34" charset="0"/>
                <a:ea typeface="Calibri" panose="020F0502020204030204" pitchFamily="34" charset="0"/>
              </a:rPr>
              <a:t>+ 31 6 136 27 </a:t>
            </a:r>
            <a:r>
              <a:rPr lang="nl-NL" sz="2400" dirty="0" smtClean="0">
                <a:solidFill>
                  <a:srgbClr val="212121"/>
                </a:solidFill>
                <a:latin typeface="Calibri" panose="020F0502020204030204" pitchFamily="34" charset="0"/>
                <a:ea typeface="Calibri" panose="020F0502020204030204" pitchFamily="34" charset="0"/>
              </a:rPr>
              <a:t>400</a:t>
            </a:r>
            <a:r>
              <a:rPr lang="nl-NL" sz="2400" dirty="0" smtClean="0"/>
              <a:t> </a:t>
            </a:r>
          </a:p>
          <a:p>
            <a:pPr marL="0" lvl="0" indent="0">
              <a:buNone/>
            </a:pPr>
            <a:endParaRPr lang="nl-NL" sz="2400" dirty="0"/>
          </a:p>
          <a:p>
            <a:pPr marL="0" lvl="0" indent="0">
              <a:buNone/>
            </a:pPr>
            <a:r>
              <a:rPr lang="nl-NL" sz="2400" dirty="0" smtClean="0"/>
              <a:t>FNV- Postbus 9208 - 3506 </a:t>
            </a:r>
            <a:r>
              <a:rPr lang="nl-NL" sz="2400" dirty="0"/>
              <a:t>GE </a:t>
            </a:r>
            <a:r>
              <a:rPr lang="nl-NL" sz="2400" dirty="0" smtClean="0"/>
              <a:t>Utrecht - The </a:t>
            </a:r>
            <a:r>
              <a:rPr lang="nl-NL" sz="2400" dirty="0"/>
              <a:t>Netherlands </a:t>
            </a:r>
          </a:p>
          <a:p>
            <a:pPr marL="0" indent="0">
              <a:spcAft>
                <a:spcPts val="0"/>
              </a:spcAft>
              <a:buNone/>
            </a:pPr>
            <a:endParaRPr lang="nl-NL" sz="2400" dirty="0">
              <a:latin typeface="Calibri" panose="020F0502020204030204" pitchFamily="34" charset="0"/>
              <a:ea typeface="Calibri" panose="020F0502020204030204" pitchFamily="34" charset="0"/>
            </a:endParaRPr>
          </a:p>
          <a:p>
            <a:pPr marL="0" indent="0">
              <a:buNone/>
            </a:pPr>
            <a:endParaRPr lang="nl-NL" sz="2400" dirty="0" smtClean="0">
              <a:hlinkClick r:id="rId2"/>
            </a:endParaRPr>
          </a:p>
          <a:p>
            <a:pPr marL="0" indent="0">
              <a:buNone/>
            </a:pPr>
            <a:r>
              <a:rPr lang="nl-NL" sz="2400" dirty="0" smtClean="0">
                <a:hlinkClick r:id="rId4"/>
              </a:rPr>
              <a:t>https</a:t>
            </a:r>
            <a:r>
              <a:rPr lang="nl-NL" sz="2400" dirty="0">
                <a:hlinkClick r:id="rId4"/>
              </a:rPr>
              <a:t>://www.ser.nl/en/publications/publications/2016/combining-work-key-point.aspx</a:t>
            </a:r>
            <a:endParaRPr lang="nl-NL" sz="2400" dirty="0"/>
          </a:p>
          <a:p>
            <a:endParaRPr lang="nl-NL" dirty="0"/>
          </a:p>
        </p:txBody>
      </p:sp>
      <p:sp>
        <p:nvSpPr>
          <p:cNvPr id="6" name="Titel 5"/>
          <p:cNvSpPr>
            <a:spLocks noGrp="1"/>
          </p:cNvSpPr>
          <p:nvPr>
            <p:ph type="title"/>
          </p:nvPr>
        </p:nvSpPr>
        <p:spPr/>
        <p:txBody>
          <a:bodyPr/>
          <a:lstStyle/>
          <a:p>
            <a:r>
              <a:rPr lang="nl-NL" dirty="0" smtClean="0"/>
              <a:t>More information</a:t>
            </a:r>
            <a:endParaRPr lang="nl-NL" dirty="0"/>
          </a:p>
        </p:txBody>
      </p:sp>
      <p:pic>
        <p:nvPicPr>
          <p:cNvPr id="7" name="Afbeelding 6"/>
          <p:cNvPicPr>
            <a:picLocks noChangeAspect="1"/>
          </p:cNvPicPr>
          <p:nvPr/>
        </p:nvPicPr>
        <p:blipFill>
          <a:blip r:embed="rId5"/>
          <a:stretch>
            <a:fillRect/>
          </a:stretch>
        </p:blipFill>
        <p:spPr>
          <a:xfrm>
            <a:off x="4644008" y="1698576"/>
            <a:ext cx="4154167" cy="2769445"/>
          </a:xfrm>
          <a:prstGeom prst="rect">
            <a:avLst/>
          </a:prstGeom>
        </p:spPr>
      </p:pic>
    </p:spTree>
    <p:extLst>
      <p:ext uri="{BB962C8B-B14F-4D97-AF65-F5344CB8AC3E}">
        <p14:creationId xmlns:p14="http://schemas.microsoft.com/office/powerpoint/2010/main" val="36223166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jdelijke aanduiding voor tekst 8"/>
          <p:cNvSpPr>
            <a:spLocks noGrp="1"/>
          </p:cNvSpPr>
          <p:nvPr>
            <p:ph type="body" sz="quarter" idx="10"/>
          </p:nvPr>
        </p:nvSpPr>
        <p:spPr/>
        <p:txBody>
          <a:bodyPr/>
          <a:lstStyle/>
          <a:p>
            <a:r>
              <a:rPr lang="nl-NL" sz="2800" dirty="0" smtClean="0"/>
              <a:t>20% of </a:t>
            </a:r>
            <a:r>
              <a:rPr lang="nl-NL" sz="2800" dirty="0" err="1" smtClean="0"/>
              <a:t>workers</a:t>
            </a:r>
            <a:r>
              <a:rPr lang="nl-NL" sz="2800" dirty="0" smtClean="0"/>
              <a:t> are </a:t>
            </a:r>
            <a:r>
              <a:rPr lang="nl-NL" sz="2800" dirty="0" err="1" smtClean="0"/>
              <a:t>under</a:t>
            </a:r>
            <a:r>
              <a:rPr lang="nl-NL" sz="2800" dirty="0" smtClean="0"/>
              <a:t> </a:t>
            </a:r>
            <a:r>
              <a:rPr lang="nl-NL" sz="2800" dirty="0" err="1" smtClean="0"/>
              <a:t>pressure</a:t>
            </a:r>
            <a:r>
              <a:rPr lang="nl-NL" sz="2800" dirty="0" smtClean="0"/>
              <a:t> </a:t>
            </a:r>
            <a:r>
              <a:rPr lang="nl-NL" sz="2800" dirty="0" err="1" smtClean="0"/>
              <a:t>due</a:t>
            </a:r>
            <a:r>
              <a:rPr lang="nl-NL" sz="2800" dirty="0" smtClean="0"/>
              <a:t> </a:t>
            </a:r>
            <a:r>
              <a:rPr lang="nl-NL" sz="2800" dirty="0" err="1" smtClean="0"/>
              <a:t>to</a:t>
            </a:r>
            <a:r>
              <a:rPr lang="nl-NL" sz="2800" dirty="0" smtClean="0"/>
              <a:t> </a:t>
            </a:r>
            <a:r>
              <a:rPr lang="nl-NL" sz="2800" dirty="0" err="1" smtClean="0"/>
              <a:t>work</a:t>
            </a:r>
            <a:r>
              <a:rPr lang="nl-NL" sz="2800" dirty="0" smtClean="0"/>
              <a:t>-life </a:t>
            </a:r>
            <a:r>
              <a:rPr lang="nl-NL" sz="2800" dirty="0" err="1" smtClean="0"/>
              <a:t>reconciliation</a:t>
            </a:r>
            <a:endParaRPr lang="nl-NL" sz="2800" dirty="0" smtClean="0"/>
          </a:p>
          <a:p>
            <a:endParaRPr lang="nl-NL" sz="2800" dirty="0"/>
          </a:p>
          <a:p>
            <a:r>
              <a:rPr lang="nl-NL" sz="2800" dirty="0" smtClean="0"/>
              <a:t>20% of </a:t>
            </a:r>
            <a:r>
              <a:rPr lang="nl-NL" sz="2800" dirty="0" err="1" smtClean="0"/>
              <a:t>workers</a:t>
            </a:r>
            <a:r>
              <a:rPr lang="nl-NL" sz="2800" dirty="0" smtClean="0"/>
              <a:t> </a:t>
            </a:r>
            <a:r>
              <a:rPr lang="nl-NL" sz="2800" dirty="0" err="1" smtClean="0"/>
              <a:t>also</a:t>
            </a:r>
            <a:r>
              <a:rPr lang="nl-NL" sz="2800" dirty="0" smtClean="0"/>
              <a:t> have care </a:t>
            </a:r>
            <a:r>
              <a:rPr lang="nl-NL" sz="2800" dirty="0" err="1" smtClean="0"/>
              <a:t>responsibilities</a:t>
            </a:r>
            <a:r>
              <a:rPr lang="nl-NL" sz="2800" dirty="0" smtClean="0"/>
              <a:t>.</a:t>
            </a:r>
          </a:p>
          <a:p>
            <a:endParaRPr lang="nl-NL" sz="2800" dirty="0" smtClean="0"/>
          </a:p>
          <a:p>
            <a:r>
              <a:rPr lang="nl-NL" sz="2800" dirty="0" smtClean="0"/>
              <a:t>10% of sick </a:t>
            </a:r>
            <a:r>
              <a:rPr lang="nl-NL" sz="2800" dirty="0" err="1" smtClean="0"/>
              <a:t>leaves</a:t>
            </a:r>
            <a:r>
              <a:rPr lang="nl-NL" sz="2800" dirty="0" smtClean="0"/>
              <a:t> </a:t>
            </a:r>
            <a:r>
              <a:rPr lang="nl-NL" sz="2800" dirty="0" err="1" smtClean="0"/>
              <a:t>due</a:t>
            </a:r>
            <a:r>
              <a:rPr lang="nl-NL" sz="2800" dirty="0" smtClean="0"/>
              <a:t> </a:t>
            </a:r>
            <a:r>
              <a:rPr lang="nl-NL" sz="2800" dirty="0" err="1" smtClean="0"/>
              <a:t>to</a:t>
            </a:r>
            <a:r>
              <a:rPr lang="nl-NL" sz="2800" dirty="0" smtClean="0"/>
              <a:t> </a:t>
            </a:r>
            <a:r>
              <a:rPr lang="nl-NL" sz="2800" dirty="0" err="1" smtClean="0"/>
              <a:t>strains</a:t>
            </a:r>
            <a:r>
              <a:rPr lang="nl-NL" sz="2800" dirty="0" smtClean="0"/>
              <a:t> in </a:t>
            </a:r>
            <a:r>
              <a:rPr lang="nl-NL" sz="2800" dirty="0" err="1" smtClean="0"/>
              <a:t>work</a:t>
            </a:r>
            <a:r>
              <a:rPr lang="nl-NL" sz="2800" dirty="0" smtClean="0"/>
              <a:t>-life</a:t>
            </a:r>
            <a:endParaRPr lang="nl-NL" sz="2800" dirty="0"/>
          </a:p>
        </p:txBody>
      </p:sp>
      <p:sp>
        <p:nvSpPr>
          <p:cNvPr id="10" name="Tijdelijke aanduiding voor afbeelding 9"/>
          <p:cNvSpPr>
            <a:spLocks noGrp="1"/>
          </p:cNvSpPr>
          <p:nvPr>
            <p:ph type="pic" sz="quarter" idx="14"/>
          </p:nvPr>
        </p:nvSpPr>
        <p:spPr>
          <a:xfrm>
            <a:off x="3635896" y="1628800"/>
            <a:ext cx="5508104" cy="4680520"/>
          </a:xfrm>
        </p:spPr>
      </p:sp>
      <p:sp>
        <p:nvSpPr>
          <p:cNvPr id="4" name="Tijdelijke aanduiding voor datum 3"/>
          <p:cNvSpPr>
            <a:spLocks noGrp="1"/>
          </p:cNvSpPr>
          <p:nvPr>
            <p:ph type="dt" sz="half" idx="11"/>
          </p:nvPr>
        </p:nvSpPr>
        <p:spPr/>
        <p:txBody>
          <a:bodyPr/>
          <a:lstStyle/>
          <a:p>
            <a:fld id="{4167CBA4-95F9-43E9-A944-1F54104CF606}" type="datetime4">
              <a:rPr lang="nl-NL" smtClean="0"/>
              <a:pPr/>
              <a:t>21 september 2017</a:t>
            </a:fld>
            <a:endParaRPr lang="nl-NL" dirty="0"/>
          </a:p>
        </p:txBody>
      </p:sp>
      <p:sp>
        <p:nvSpPr>
          <p:cNvPr id="3" name="Tijdelijke aanduiding voor voettekst 2"/>
          <p:cNvSpPr>
            <a:spLocks noGrp="1"/>
          </p:cNvSpPr>
          <p:nvPr>
            <p:ph type="ftr" sz="quarter" idx="12"/>
          </p:nvPr>
        </p:nvSpPr>
        <p:spPr/>
        <p:txBody>
          <a:bodyPr/>
          <a:lstStyle/>
          <a:p>
            <a:endParaRPr lang="nl-NL" dirty="0"/>
          </a:p>
        </p:txBody>
      </p:sp>
      <p:sp>
        <p:nvSpPr>
          <p:cNvPr id="2" name="Tijdelijke aanduiding voor dianummer 1"/>
          <p:cNvSpPr>
            <a:spLocks noGrp="1"/>
          </p:cNvSpPr>
          <p:nvPr>
            <p:ph type="sldNum" sz="quarter" idx="13"/>
          </p:nvPr>
        </p:nvSpPr>
        <p:spPr/>
        <p:txBody>
          <a:bodyPr/>
          <a:lstStyle/>
          <a:p>
            <a:fld id="{1F2BC8B9-DD51-48F3-969F-95BCA5F4ED8D}" type="slidenum">
              <a:rPr lang="nl-NL" smtClean="0"/>
              <a:pPr/>
              <a:t>3</a:t>
            </a:fld>
            <a:endParaRPr lang="nl-NL" dirty="0"/>
          </a:p>
        </p:txBody>
      </p:sp>
      <p:sp>
        <p:nvSpPr>
          <p:cNvPr id="8" name="Titel 7"/>
          <p:cNvSpPr>
            <a:spLocks noGrp="1"/>
          </p:cNvSpPr>
          <p:nvPr>
            <p:ph type="title"/>
          </p:nvPr>
        </p:nvSpPr>
        <p:spPr/>
        <p:txBody>
          <a:bodyPr/>
          <a:lstStyle/>
          <a:p>
            <a:r>
              <a:rPr lang="nl-NL" dirty="0" smtClean="0"/>
              <a:t>Best </a:t>
            </a:r>
            <a:r>
              <a:rPr lang="nl-NL" dirty="0" err="1" smtClean="0"/>
              <a:t>work</a:t>
            </a:r>
            <a:r>
              <a:rPr lang="nl-NL" dirty="0" smtClean="0"/>
              <a:t> life </a:t>
            </a:r>
            <a:r>
              <a:rPr lang="nl-NL" dirty="0" err="1" smtClean="0"/>
              <a:t>balance</a:t>
            </a:r>
            <a:r>
              <a:rPr lang="nl-NL" dirty="0" smtClean="0"/>
              <a:t>?</a:t>
            </a:r>
            <a:endParaRPr lang="nl-NL" dirty="0"/>
          </a:p>
        </p:txBody>
      </p:sp>
      <p:pic>
        <p:nvPicPr>
          <p:cNvPr id="7" name="Afbeelding 6"/>
          <p:cNvPicPr>
            <a:picLocks noChangeAspect="1"/>
          </p:cNvPicPr>
          <p:nvPr/>
        </p:nvPicPr>
        <p:blipFill>
          <a:blip r:embed="rId2"/>
          <a:stretch>
            <a:fillRect/>
          </a:stretch>
        </p:blipFill>
        <p:spPr>
          <a:xfrm>
            <a:off x="5148064" y="1628800"/>
            <a:ext cx="3510136" cy="4928030"/>
          </a:xfrm>
          <a:prstGeom prst="rect">
            <a:avLst/>
          </a:prstGeom>
        </p:spPr>
      </p:pic>
    </p:spTree>
    <p:extLst>
      <p:ext uri="{BB962C8B-B14F-4D97-AF65-F5344CB8AC3E}">
        <p14:creationId xmlns:p14="http://schemas.microsoft.com/office/powerpoint/2010/main" val="5585163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jdelijke aanduiding voor dianummer 5"/>
          <p:cNvSpPr>
            <a:spLocks noGrp="1"/>
          </p:cNvSpPr>
          <p:nvPr>
            <p:ph type="sldNum" sz="quarter" idx="13"/>
          </p:nvPr>
        </p:nvSpPr>
        <p:spPr/>
        <p:txBody>
          <a:bodyPr/>
          <a:lstStyle/>
          <a:p>
            <a:fld id="{1F2BC8B9-DD51-48F3-969F-95BCA5F4ED8D}" type="slidenum">
              <a:rPr lang="nl-NL" smtClean="0"/>
              <a:pPr/>
              <a:t>4</a:t>
            </a:fld>
            <a:endParaRPr lang="nl-NL" dirty="0"/>
          </a:p>
        </p:txBody>
      </p:sp>
      <p:sp>
        <p:nvSpPr>
          <p:cNvPr id="5" name="Tijdelijke aanduiding voor voettekst 4"/>
          <p:cNvSpPr>
            <a:spLocks noGrp="1"/>
          </p:cNvSpPr>
          <p:nvPr>
            <p:ph type="ftr" sz="quarter" idx="12"/>
          </p:nvPr>
        </p:nvSpPr>
        <p:spPr/>
        <p:txBody>
          <a:bodyPr/>
          <a:lstStyle/>
          <a:p>
            <a:endParaRPr lang="nl-NL" dirty="0"/>
          </a:p>
        </p:txBody>
      </p:sp>
      <p:sp>
        <p:nvSpPr>
          <p:cNvPr id="4" name="Tijdelijke aanduiding voor datum 3"/>
          <p:cNvSpPr>
            <a:spLocks noGrp="1"/>
          </p:cNvSpPr>
          <p:nvPr>
            <p:ph type="dt" sz="half" idx="11"/>
          </p:nvPr>
        </p:nvSpPr>
        <p:spPr/>
        <p:txBody>
          <a:bodyPr/>
          <a:lstStyle/>
          <a:p>
            <a:fld id="{4167CBA4-95F9-43E9-A944-1F54104CF606}" type="datetime4">
              <a:rPr lang="nl-NL" smtClean="0"/>
              <a:pPr/>
              <a:t>21 september 2017</a:t>
            </a:fld>
            <a:endParaRPr lang="nl-NL" dirty="0"/>
          </a:p>
        </p:txBody>
      </p:sp>
      <p:sp>
        <p:nvSpPr>
          <p:cNvPr id="9" name="Tijdelijke aanduiding voor tekst 8"/>
          <p:cNvSpPr>
            <a:spLocks noGrp="1"/>
          </p:cNvSpPr>
          <p:nvPr>
            <p:ph type="body" sz="quarter" idx="10"/>
          </p:nvPr>
        </p:nvSpPr>
        <p:spPr/>
        <p:txBody>
          <a:bodyPr/>
          <a:lstStyle/>
          <a:p>
            <a:endParaRPr lang="nl-NL"/>
          </a:p>
        </p:txBody>
      </p:sp>
      <p:sp>
        <p:nvSpPr>
          <p:cNvPr id="8" name="Titel 7"/>
          <p:cNvSpPr>
            <a:spLocks noGrp="1"/>
          </p:cNvSpPr>
          <p:nvPr>
            <p:ph type="title"/>
          </p:nvPr>
        </p:nvSpPr>
        <p:spPr/>
        <p:txBody>
          <a:bodyPr/>
          <a:lstStyle/>
          <a:p>
            <a:r>
              <a:rPr lang="nl-NL" dirty="0" smtClean="0"/>
              <a:t>Time </a:t>
            </a:r>
            <a:r>
              <a:rPr lang="nl-NL" dirty="0" err="1" smtClean="0"/>
              <a:t>use</a:t>
            </a:r>
            <a:r>
              <a:rPr lang="nl-NL" dirty="0" smtClean="0"/>
              <a:t> </a:t>
            </a:r>
            <a:r>
              <a:rPr lang="nl-NL" dirty="0" err="1" smtClean="0"/>
              <a:t>working</a:t>
            </a:r>
            <a:r>
              <a:rPr lang="nl-NL" dirty="0" smtClean="0"/>
              <a:t> </a:t>
            </a:r>
            <a:r>
              <a:rPr lang="nl-NL" dirty="0" err="1" smtClean="0"/>
              <a:t>parents</a:t>
            </a:r>
            <a:endParaRPr lang="nl-NL" dirty="0"/>
          </a:p>
        </p:txBody>
      </p:sp>
      <p:pic>
        <p:nvPicPr>
          <p:cNvPr id="10" name="Afbeelding 9"/>
          <p:cNvPicPr>
            <a:picLocks noChangeAspect="1"/>
          </p:cNvPicPr>
          <p:nvPr/>
        </p:nvPicPr>
        <p:blipFill>
          <a:blip r:embed="rId3"/>
          <a:stretch>
            <a:fillRect/>
          </a:stretch>
        </p:blipFill>
        <p:spPr>
          <a:xfrm>
            <a:off x="658162" y="1615314"/>
            <a:ext cx="6578134" cy="4477982"/>
          </a:xfrm>
          <a:prstGeom prst="rect">
            <a:avLst/>
          </a:prstGeom>
        </p:spPr>
      </p:pic>
    </p:spTree>
    <p:extLst>
      <p:ext uri="{BB962C8B-B14F-4D97-AF65-F5344CB8AC3E}">
        <p14:creationId xmlns:p14="http://schemas.microsoft.com/office/powerpoint/2010/main" val="21601140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nummer 1"/>
          <p:cNvSpPr>
            <a:spLocks noGrp="1"/>
          </p:cNvSpPr>
          <p:nvPr>
            <p:ph type="sldNum" sz="quarter" idx="13"/>
          </p:nvPr>
        </p:nvSpPr>
        <p:spPr/>
        <p:txBody>
          <a:bodyPr/>
          <a:lstStyle/>
          <a:p>
            <a:fld id="{1F2BC8B9-DD51-48F3-969F-95BCA5F4ED8D}" type="slidenum">
              <a:rPr lang="nl-NL" smtClean="0"/>
              <a:pPr/>
              <a:t>5</a:t>
            </a:fld>
            <a:endParaRPr lang="nl-NL" dirty="0"/>
          </a:p>
        </p:txBody>
      </p:sp>
      <p:sp>
        <p:nvSpPr>
          <p:cNvPr id="3" name="Tijdelijke aanduiding voor voettekst 2"/>
          <p:cNvSpPr>
            <a:spLocks noGrp="1"/>
          </p:cNvSpPr>
          <p:nvPr>
            <p:ph type="ftr" sz="quarter" idx="12"/>
          </p:nvPr>
        </p:nvSpPr>
        <p:spPr/>
        <p:txBody>
          <a:bodyPr/>
          <a:lstStyle/>
          <a:p>
            <a:endParaRPr lang="nl-NL" dirty="0"/>
          </a:p>
        </p:txBody>
      </p:sp>
      <p:sp>
        <p:nvSpPr>
          <p:cNvPr id="4" name="Tijdelijke aanduiding voor datum 3"/>
          <p:cNvSpPr>
            <a:spLocks noGrp="1"/>
          </p:cNvSpPr>
          <p:nvPr>
            <p:ph type="dt" sz="half" idx="11"/>
          </p:nvPr>
        </p:nvSpPr>
        <p:spPr/>
        <p:txBody>
          <a:bodyPr/>
          <a:lstStyle/>
          <a:p>
            <a:fld id="{4167CBA4-95F9-43E9-A944-1F54104CF606}" type="datetime4">
              <a:rPr lang="nl-NL" smtClean="0"/>
              <a:pPr/>
              <a:t>21 september 2017</a:t>
            </a:fld>
            <a:endParaRPr lang="nl-NL" dirty="0"/>
          </a:p>
        </p:txBody>
      </p:sp>
      <p:pic>
        <p:nvPicPr>
          <p:cNvPr id="7" name="Afbeelding 6"/>
          <p:cNvPicPr>
            <a:picLocks noChangeAspect="1"/>
          </p:cNvPicPr>
          <p:nvPr/>
        </p:nvPicPr>
        <p:blipFill>
          <a:blip r:embed="rId2"/>
          <a:stretch>
            <a:fillRect/>
          </a:stretch>
        </p:blipFill>
        <p:spPr>
          <a:xfrm>
            <a:off x="467544" y="1525096"/>
            <a:ext cx="8239675" cy="4136152"/>
          </a:xfrm>
          <a:prstGeom prst="rect">
            <a:avLst/>
          </a:prstGeom>
        </p:spPr>
      </p:pic>
      <p:pic>
        <p:nvPicPr>
          <p:cNvPr id="10" name="Afbeelding 9"/>
          <p:cNvPicPr>
            <a:picLocks noChangeAspect="1"/>
          </p:cNvPicPr>
          <p:nvPr/>
        </p:nvPicPr>
        <p:blipFill>
          <a:blip r:embed="rId3"/>
          <a:stretch>
            <a:fillRect/>
          </a:stretch>
        </p:blipFill>
        <p:spPr>
          <a:xfrm>
            <a:off x="8049992" y="1659391"/>
            <a:ext cx="761497" cy="761497"/>
          </a:xfrm>
          <a:prstGeom prst="rect">
            <a:avLst/>
          </a:prstGeom>
        </p:spPr>
      </p:pic>
      <p:sp>
        <p:nvSpPr>
          <p:cNvPr id="5" name="Tijdelijke aanduiding voor tekst 4"/>
          <p:cNvSpPr>
            <a:spLocks noGrp="1"/>
          </p:cNvSpPr>
          <p:nvPr>
            <p:ph type="body" sz="quarter" idx="10"/>
          </p:nvPr>
        </p:nvSpPr>
        <p:spPr/>
        <p:txBody>
          <a:bodyPr/>
          <a:lstStyle/>
          <a:p>
            <a:endParaRPr lang="nl-NL" dirty="0"/>
          </a:p>
        </p:txBody>
      </p:sp>
      <p:sp>
        <p:nvSpPr>
          <p:cNvPr id="6" name="Titel 5"/>
          <p:cNvSpPr>
            <a:spLocks noGrp="1"/>
          </p:cNvSpPr>
          <p:nvPr>
            <p:ph type="title"/>
          </p:nvPr>
        </p:nvSpPr>
        <p:spPr>
          <a:xfrm>
            <a:off x="684368" y="260648"/>
            <a:ext cx="7055984" cy="1196746"/>
          </a:xfrm>
        </p:spPr>
        <p:txBody>
          <a:bodyPr/>
          <a:lstStyle/>
          <a:p>
            <a:r>
              <a:rPr lang="nl-NL" sz="3600" dirty="0" smtClean="0"/>
              <a:t>Dutch are “</a:t>
            </a:r>
            <a:r>
              <a:rPr lang="nl-NL" sz="3600" dirty="0" err="1" smtClean="0"/>
              <a:t>Champion</a:t>
            </a:r>
            <a:r>
              <a:rPr lang="nl-NL" sz="3600" dirty="0" smtClean="0"/>
              <a:t>”  </a:t>
            </a:r>
            <a:br>
              <a:rPr lang="nl-NL" sz="3600" dirty="0" smtClean="0"/>
            </a:br>
            <a:r>
              <a:rPr lang="nl-NL" sz="3600" dirty="0" smtClean="0"/>
              <a:t>Parttime </a:t>
            </a:r>
            <a:r>
              <a:rPr lang="nl-NL" sz="3600" dirty="0" err="1" smtClean="0"/>
              <a:t>work</a:t>
            </a:r>
            <a:r>
              <a:rPr lang="nl-NL" sz="3600" dirty="0" smtClean="0"/>
              <a:t> </a:t>
            </a:r>
            <a:endParaRPr lang="nl-NL" sz="3600" dirty="0"/>
          </a:p>
        </p:txBody>
      </p:sp>
      <p:pic>
        <p:nvPicPr>
          <p:cNvPr id="8" name="Afbeelding 7"/>
          <p:cNvPicPr>
            <a:picLocks noChangeAspect="1"/>
          </p:cNvPicPr>
          <p:nvPr/>
        </p:nvPicPr>
        <p:blipFill>
          <a:blip r:embed="rId4"/>
          <a:stretch>
            <a:fillRect/>
          </a:stretch>
        </p:blipFill>
        <p:spPr>
          <a:xfrm>
            <a:off x="6228184" y="266094"/>
            <a:ext cx="1079086" cy="1079086"/>
          </a:xfrm>
          <a:prstGeom prst="rect">
            <a:avLst/>
          </a:prstGeom>
        </p:spPr>
      </p:pic>
    </p:spTree>
    <p:extLst>
      <p:ext uri="{BB962C8B-B14F-4D97-AF65-F5344CB8AC3E}">
        <p14:creationId xmlns:p14="http://schemas.microsoft.com/office/powerpoint/2010/main" val="985808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nummer 1"/>
          <p:cNvSpPr>
            <a:spLocks noGrp="1"/>
          </p:cNvSpPr>
          <p:nvPr>
            <p:ph type="sldNum" sz="quarter" idx="13"/>
          </p:nvPr>
        </p:nvSpPr>
        <p:spPr/>
        <p:txBody>
          <a:bodyPr/>
          <a:lstStyle/>
          <a:p>
            <a:fld id="{1F2BC8B9-DD51-48F3-969F-95BCA5F4ED8D}" type="slidenum">
              <a:rPr lang="nl-NL" smtClean="0"/>
              <a:pPr/>
              <a:t>6</a:t>
            </a:fld>
            <a:endParaRPr lang="nl-NL" dirty="0"/>
          </a:p>
        </p:txBody>
      </p:sp>
      <p:sp>
        <p:nvSpPr>
          <p:cNvPr id="3" name="Tijdelijke aanduiding voor voettekst 2"/>
          <p:cNvSpPr>
            <a:spLocks noGrp="1"/>
          </p:cNvSpPr>
          <p:nvPr>
            <p:ph type="ftr" sz="quarter" idx="12"/>
          </p:nvPr>
        </p:nvSpPr>
        <p:spPr/>
        <p:txBody>
          <a:bodyPr/>
          <a:lstStyle/>
          <a:p>
            <a:endParaRPr lang="nl-NL" dirty="0"/>
          </a:p>
        </p:txBody>
      </p:sp>
      <p:sp>
        <p:nvSpPr>
          <p:cNvPr id="4" name="Tijdelijke aanduiding voor datum 3"/>
          <p:cNvSpPr>
            <a:spLocks noGrp="1"/>
          </p:cNvSpPr>
          <p:nvPr>
            <p:ph type="dt" sz="half" idx="11"/>
          </p:nvPr>
        </p:nvSpPr>
        <p:spPr/>
        <p:txBody>
          <a:bodyPr/>
          <a:lstStyle/>
          <a:p>
            <a:fld id="{4167CBA4-95F9-43E9-A944-1F54104CF606}" type="datetime4">
              <a:rPr lang="nl-NL" smtClean="0"/>
              <a:pPr/>
              <a:t>21 september 2017</a:t>
            </a:fld>
            <a:endParaRPr lang="nl-NL" dirty="0"/>
          </a:p>
        </p:txBody>
      </p:sp>
      <p:pic>
        <p:nvPicPr>
          <p:cNvPr id="7" name="Afbeelding 6"/>
          <p:cNvPicPr>
            <a:picLocks noChangeAspect="1"/>
          </p:cNvPicPr>
          <p:nvPr/>
        </p:nvPicPr>
        <p:blipFill>
          <a:blip r:embed="rId3"/>
          <a:stretch>
            <a:fillRect/>
          </a:stretch>
        </p:blipFill>
        <p:spPr>
          <a:xfrm>
            <a:off x="683568" y="1404056"/>
            <a:ext cx="5472608" cy="4882592"/>
          </a:xfrm>
          <a:prstGeom prst="rect">
            <a:avLst/>
          </a:prstGeom>
        </p:spPr>
      </p:pic>
      <p:sp>
        <p:nvSpPr>
          <p:cNvPr id="5" name="Tijdelijke aanduiding voor tekst 4"/>
          <p:cNvSpPr>
            <a:spLocks noGrp="1"/>
          </p:cNvSpPr>
          <p:nvPr>
            <p:ph type="body" sz="quarter" idx="10"/>
          </p:nvPr>
        </p:nvSpPr>
        <p:spPr/>
        <p:txBody>
          <a:bodyPr/>
          <a:lstStyle/>
          <a:p>
            <a:endParaRPr lang="nl-NL" dirty="0"/>
          </a:p>
        </p:txBody>
      </p:sp>
      <p:sp>
        <p:nvSpPr>
          <p:cNvPr id="6" name="Titel 5"/>
          <p:cNvSpPr>
            <a:spLocks noGrp="1"/>
          </p:cNvSpPr>
          <p:nvPr>
            <p:ph type="title"/>
          </p:nvPr>
        </p:nvSpPr>
        <p:spPr/>
        <p:txBody>
          <a:bodyPr/>
          <a:lstStyle/>
          <a:p>
            <a:r>
              <a:rPr lang="nl-NL" dirty="0" err="1" smtClean="0"/>
              <a:t>Participation</a:t>
            </a:r>
            <a:r>
              <a:rPr lang="nl-NL" dirty="0"/>
              <a:t> </a:t>
            </a:r>
            <a:r>
              <a:rPr lang="nl-NL" dirty="0" err="1" smtClean="0"/>
              <a:t>mothers</a:t>
            </a:r>
            <a:endParaRPr lang="nl-NL" dirty="0"/>
          </a:p>
        </p:txBody>
      </p:sp>
    </p:spTree>
    <p:extLst>
      <p:ext uri="{BB962C8B-B14F-4D97-AF65-F5344CB8AC3E}">
        <p14:creationId xmlns:p14="http://schemas.microsoft.com/office/powerpoint/2010/main" val="13842619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nummer 1"/>
          <p:cNvSpPr>
            <a:spLocks noGrp="1"/>
          </p:cNvSpPr>
          <p:nvPr>
            <p:ph type="sldNum" sz="quarter" idx="13"/>
          </p:nvPr>
        </p:nvSpPr>
        <p:spPr/>
        <p:txBody>
          <a:bodyPr/>
          <a:lstStyle/>
          <a:p>
            <a:fld id="{1F2BC8B9-DD51-48F3-969F-95BCA5F4ED8D}" type="slidenum">
              <a:rPr lang="nl-NL" smtClean="0"/>
              <a:pPr/>
              <a:t>7</a:t>
            </a:fld>
            <a:endParaRPr lang="nl-NL" dirty="0"/>
          </a:p>
        </p:txBody>
      </p:sp>
      <p:sp>
        <p:nvSpPr>
          <p:cNvPr id="3" name="Tijdelijke aanduiding voor voettekst 2"/>
          <p:cNvSpPr>
            <a:spLocks noGrp="1"/>
          </p:cNvSpPr>
          <p:nvPr>
            <p:ph type="ftr" sz="quarter" idx="12"/>
          </p:nvPr>
        </p:nvSpPr>
        <p:spPr/>
        <p:txBody>
          <a:bodyPr/>
          <a:lstStyle/>
          <a:p>
            <a:endParaRPr lang="nl-NL" dirty="0"/>
          </a:p>
        </p:txBody>
      </p:sp>
      <p:sp>
        <p:nvSpPr>
          <p:cNvPr id="4" name="Tijdelijke aanduiding voor datum 3"/>
          <p:cNvSpPr>
            <a:spLocks noGrp="1"/>
          </p:cNvSpPr>
          <p:nvPr>
            <p:ph type="dt" sz="half" idx="11"/>
          </p:nvPr>
        </p:nvSpPr>
        <p:spPr/>
        <p:txBody>
          <a:bodyPr/>
          <a:lstStyle/>
          <a:p>
            <a:fld id="{4167CBA4-95F9-43E9-A944-1F54104CF606}" type="datetime4">
              <a:rPr lang="nl-NL" smtClean="0"/>
              <a:pPr/>
              <a:t>21 september 2017</a:t>
            </a:fld>
            <a:endParaRPr lang="nl-NL" dirty="0"/>
          </a:p>
        </p:txBody>
      </p:sp>
      <p:pic>
        <p:nvPicPr>
          <p:cNvPr id="7" name="Afbeelding 6"/>
          <p:cNvPicPr>
            <a:picLocks noChangeAspect="1"/>
          </p:cNvPicPr>
          <p:nvPr/>
        </p:nvPicPr>
        <p:blipFill>
          <a:blip r:embed="rId3"/>
          <a:stretch>
            <a:fillRect/>
          </a:stretch>
        </p:blipFill>
        <p:spPr>
          <a:xfrm>
            <a:off x="706013" y="1630822"/>
            <a:ext cx="6098235" cy="4460297"/>
          </a:xfrm>
          <a:prstGeom prst="rect">
            <a:avLst/>
          </a:prstGeom>
        </p:spPr>
      </p:pic>
      <p:sp>
        <p:nvSpPr>
          <p:cNvPr id="5" name="Tijdelijke aanduiding voor tekst 4"/>
          <p:cNvSpPr>
            <a:spLocks noGrp="1"/>
          </p:cNvSpPr>
          <p:nvPr>
            <p:ph type="body" sz="quarter" idx="10"/>
          </p:nvPr>
        </p:nvSpPr>
        <p:spPr>
          <a:xfrm>
            <a:off x="683568" y="1268760"/>
            <a:ext cx="8136903" cy="4824536"/>
          </a:xfrm>
        </p:spPr>
        <p:txBody>
          <a:bodyPr/>
          <a:lstStyle/>
          <a:p>
            <a:endParaRPr lang="nl-NL" dirty="0"/>
          </a:p>
        </p:txBody>
      </p:sp>
      <p:sp>
        <p:nvSpPr>
          <p:cNvPr id="6" name="Titel 5"/>
          <p:cNvSpPr>
            <a:spLocks noGrp="1"/>
          </p:cNvSpPr>
          <p:nvPr>
            <p:ph type="title"/>
          </p:nvPr>
        </p:nvSpPr>
        <p:spPr>
          <a:xfrm>
            <a:off x="684368" y="116633"/>
            <a:ext cx="7055984" cy="1512012"/>
          </a:xfrm>
        </p:spPr>
        <p:txBody>
          <a:bodyPr/>
          <a:lstStyle/>
          <a:p>
            <a:r>
              <a:rPr lang="nl-NL" sz="3600" dirty="0" err="1" smtClean="0"/>
              <a:t>Weekly</a:t>
            </a:r>
            <a:r>
              <a:rPr lang="nl-NL" sz="3600" dirty="0" smtClean="0"/>
              <a:t> </a:t>
            </a:r>
            <a:r>
              <a:rPr lang="nl-NL" sz="3600" dirty="0" err="1" smtClean="0"/>
              <a:t>working</a:t>
            </a:r>
            <a:r>
              <a:rPr lang="nl-NL" sz="3600" dirty="0" smtClean="0"/>
              <a:t> </a:t>
            </a:r>
            <a:r>
              <a:rPr lang="nl-NL" sz="3600" dirty="0" err="1" smtClean="0"/>
              <a:t>hours</a:t>
            </a:r>
            <a:r>
              <a:rPr lang="nl-NL" sz="3600" dirty="0" smtClean="0"/>
              <a:t> </a:t>
            </a:r>
            <a:r>
              <a:rPr lang="nl-NL" sz="3600" dirty="0" err="1" smtClean="0"/>
              <a:t>mothers</a:t>
            </a:r>
            <a:r>
              <a:rPr lang="nl-NL" sz="3600" dirty="0" smtClean="0"/>
              <a:t/>
            </a:r>
            <a:br>
              <a:rPr lang="nl-NL" sz="3600" dirty="0" smtClean="0"/>
            </a:br>
            <a:r>
              <a:rPr lang="nl-NL" sz="3600" dirty="0" smtClean="0"/>
              <a:t> </a:t>
            </a:r>
            <a:r>
              <a:rPr lang="nl-NL" sz="3600" dirty="0" err="1" smtClean="0"/>
              <a:t>before</a:t>
            </a:r>
            <a:r>
              <a:rPr lang="nl-NL" sz="3600" dirty="0" smtClean="0"/>
              <a:t> </a:t>
            </a:r>
            <a:r>
              <a:rPr lang="nl-NL" sz="3600" dirty="0" err="1" smtClean="0"/>
              <a:t>and</a:t>
            </a:r>
            <a:r>
              <a:rPr lang="nl-NL" sz="3600" dirty="0" smtClean="0"/>
              <a:t> </a:t>
            </a:r>
            <a:r>
              <a:rPr lang="nl-NL" sz="3600" dirty="0" err="1" smtClean="0"/>
              <a:t>after</a:t>
            </a:r>
            <a:r>
              <a:rPr lang="nl-NL" sz="3600" dirty="0" smtClean="0"/>
              <a:t> </a:t>
            </a:r>
            <a:r>
              <a:rPr lang="nl-NL" sz="3600" dirty="0" err="1" smtClean="0"/>
              <a:t>giving</a:t>
            </a:r>
            <a:r>
              <a:rPr lang="nl-NL" sz="3600" dirty="0" smtClean="0"/>
              <a:t> </a:t>
            </a:r>
            <a:r>
              <a:rPr lang="nl-NL" sz="3600" dirty="0" err="1" smtClean="0"/>
              <a:t>birth</a:t>
            </a:r>
            <a:endParaRPr lang="nl-NL" sz="3600" dirty="0"/>
          </a:p>
        </p:txBody>
      </p:sp>
    </p:spTree>
    <p:extLst>
      <p:ext uri="{BB962C8B-B14F-4D97-AF65-F5344CB8AC3E}">
        <p14:creationId xmlns:p14="http://schemas.microsoft.com/office/powerpoint/2010/main" val="285441128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jdelijke aanduiding voor tekst 4"/>
          <p:cNvSpPr>
            <a:spLocks noGrp="1"/>
          </p:cNvSpPr>
          <p:nvPr>
            <p:ph type="body" sz="quarter" idx="10"/>
          </p:nvPr>
        </p:nvSpPr>
        <p:spPr/>
        <p:txBody>
          <a:bodyPr/>
          <a:lstStyle/>
          <a:p>
            <a:r>
              <a:rPr lang="nl-NL" sz="2400" dirty="0" smtClean="0"/>
              <a:t>The best </a:t>
            </a:r>
            <a:r>
              <a:rPr lang="nl-NL" sz="2400" dirty="0" err="1" smtClean="0"/>
              <a:t>place</a:t>
            </a:r>
            <a:r>
              <a:rPr lang="nl-NL" sz="2400" dirty="0" smtClean="0"/>
              <a:t> </a:t>
            </a:r>
            <a:r>
              <a:rPr lang="nl-NL" sz="2400" dirty="0" err="1" smtClean="0"/>
              <a:t>for</a:t>
            </a:r>
            <a:r>
              <a:rPr lang="nl-NL" sz="2400" dirty="0" smtClean="0"/>
              <a:t> a </a:t>
            </a:r>
            <a:r>
              <a:rPr lang="nl-NL" sz="2400" dirty="0" err="1" smtClean="0"/>
              <a:t>young</a:t>
            </a:r>
            <a:r>
              <a:rPr lang="nl-NL" sz="2400" dirty="0" smtClean="0"/>
              <a:t> </a:t>
            </a:r>
            <a:r>
              <a:rPr lang="nl-NL" sz="2400" dirty="0" err="1" smtClean="0"/>
              <a:t>child</a:t>
            </a:r>
            <a:r>
              <a:rPr lang="nl-NL" sz="2400" dirty="0" smtClean="0"/>
              <a:t> is at home, </a:t>
            </a:r>
            <a:r>
              <a:rPr lang="nl-NL" sz="2400" dirty="0" err="1" smtClean="0"/>
              <a:t>not</a:t>
            </a:r>
            <a:r>
              <a:rPr lang="nl-NL" sz="2400" dirty="0" smtClean="0"/>
              <a:t> at </a:t>
            </a:r>
            <a:r>
              <a:rPr lang="nl-NL" sz="2400" dirty="0" err="1" smtClean="0"/>
              <a:t>daycare</a:t>
            </a:r>
            <a:r>
              <a:rPr lang="nl-NL" sz="2400" dirty="0" smtClean="0"/>
              <a:t>. </a:t>
            </a:r>
          </a:p>
          <a:p>
            <a:r>
              <a:rPr lang="nl-NL" sz="2400" dirty="0" smtClean="0"/>
              <a:t>Shift </a:t>
            </a:r>
            <a:r>
              <a:rPr lang="nl-NL" sz="2400" dirty="0" err="1"/>
              <a:t>from</a:t>
            </a:r>
            <a:r>
              <a:rPr lang="nl-NL" sz="2400" dirty="0"/>
              <a:t> ‘</a:t>
            </a:r>
            <a:r>
              <a:rPr lang="nl-NL" sz="2400" dirty="0" err="1"/>
              <a:t>Breadwinner</a:t>
            </a:r>
            <a:r>
              <a:rPr lang="nl-NL" sz="2400" dirty="0"/>
              <a:t>-model’ </a:t>
            </a:r>
            <a:r>
              <a:rPr lang="nl-NL" sz="2400" dirty="0" err="1"/>
              <a:t>to</a:t>
            </a:r>
            <a:r>
              <a:rPr lang="nl-NL" sz="2400" dirty="0"/>
              <a:t> ‘</a:t>
            </a:r>
            <a:r>
              <a:rPr lang="nl-NL" sz="2400" dirty="0" err="1"/>
              <a:t>One</a:t>
            </a:r>
            <a:r>
              <a:rPr lang="nl-NL" sz="2400" dirty="0"/>
              <a:t>-</a:t>
            </a:r>
            <a:r>
              <a:rPr lang="nl-NL" sz="2400" dirty="0" err="1"/>
              <a:t>and</a:t>
            </a:r>
            <a:r>
              <a:rPr lang="nl-NL" sz="2400" dirty="0"/>
              <a:t>-a-half </a:t>
            </a:r>
            <a:r>
              <a:rPr lang="nl-NL" sz="2400" dirty="0" err="1"/>
              <a:t>earnermodel</a:t>
            </a:r>
            <a:r>
              <a:rPr lang="nl-NL" sz="2400" dirty="0" smtClean="0"/>
              <a:t>’: man </a:t>
            </a:r>
            <a:r>
              <a:rPr lang="nl-NL" sz="2400" dirty="0" err="1" smtClean="0"/>
              <a:t>works</a:t>
            </a:r>
            <a:r>
              <a:rPr lang="nl-NL" sz="2400" dirty="0" smtClean="0"/>
              <a:t> fulltime; </a:t>
            </a:r>
            <a:r>
              <a:rPr lang="nl-NL" sz="2400" dirty="0" err="1" smtClean="0"/>
              <a:t>woman</a:t>
            </a:r>
            <a:r>
              <a:rPr lang="nl-NL" sz="2400" dirty="0" smtClean="0"/>
              <a:t> parttime.</a:t>
            </a:r>
          </a:p>
          <a:p>
            <a:r>
              <a:rPr lang="nl-NL" sz="2400" dirty="0" smtClean="0"/>
              <a:t>2 in 5 </a:t>
            </a:r>
            <a:r>
              <a:rPr lang="nl-NL" sz="2400" dirty="0" err="1" smtClean="0"/>
              <a:t>think</a:t>
            </a:r>
            <a:r>
              <a:rPr lang="nl-NL" sz="2400" dirty="0" smtClean="0"/>
              <a:t> </a:t>
            </a:r>
            <a:r>
              <a:rPr lang="nl-NL" sz="2400" dirty="0" err="1" smtClean="0"/>
              <a:t>women</a:t>
            </a:r>
            <a:r>
              <a:rPr lang="nl-NL" sz="2400" dirty="0" smtClean="0"/>
              <a:t> are more </a:t>
            </a:r>
            <a:r>
              <a:rPr lang="nl-NL" sz="2400" dirty="0" err="1" smtClean="0"/>
              <a:t>suitable</a:t>
            </a:r>
            <a:r>
              <a:rPr lang="nl-NL" sz="2400" dirty="0" smtClean="0"/>
              <a:t> </a:t>
            </a:r>
            <a:r>
              <a:rPr lang="nl-NL" sz="2400" dirty="0" err="1" smtClean="0"/>
              <a:t>for</a:t>
            </a:r>
            <a:r>
              <a:rPr lang="nl-NL" sz="2400" dirty="0" smtClean="0"/>
              <a:t> </a:t>
            </a:r>
            <a:r>
              <a:rPr lang="nl-NL" sz="2400" dirty="0" err="1" smtClean="0"/>
              <a:t>caregiving</a:t>
            </a:r>
            <a:r>
              <a:rPr lang="nl-NL" sz="2400" dirty="0" smtClean="0"/>
              <a:t>.</a:t>
            </a:r>
          </a:p>
          <a:p>
            <a:r>
              <a:rPr lang="nl-NL" sz="2400" dirty="0" err="1" smtClean="0"/>
              <a:t>Lack</a:t>
            </a:r>
            <a:r>
              <a:rPr lang="nl-NL" sz="2400" dirty="0" smtClean="0"/>
              <a:t> of </a:t>
            </a:r>
            <a:r>
              <a:rPr lang="nl-NL" sz="2400" dirty="0" err="1" smtClean="0"/>
              <a:t>work</a:t>
            </a:r>
            <a:r>
              <a:rPr lang="nl-NL" sz="2400" dirty="0" smtClean="0"/>
              <a:t>-life </a:t>
            </a:r>
            <a:r>
              <a:rPr lang="nl-NL" sz="2400" dirty="0" err="1" smtClean="0"/>
              <a:t>policies</a:t>
            </a:r>
            <a:r>
              <a:rPr lang="nl-NL" sz="2400" dirty="0" smtClean="0"/>
              <a:t> </a:t>
            </a:r>
            <a:r>
              <a:rPr lang="nl-NL" sz="2400" dirty="0" err="1" smtClean="0"/>
              <a:t>and</a:t>
            </a:r>
            <a:r>
              <a:rPr lang="nl-NL" sz="2400" dirty="0" smtClean="0"/>
              <a:t> </a:t>
            </a:r>
            <a:r>
              <a:rPr lang="nl-NL" sz="2400" dirty="0" err="1" smtClean="0"/>
              <a:t>traditonal</a:t>
            </a:r>
            <a:r>
              <a:rPr lang="nl-NL" sz="2400" dirty="0" smtClean="0"/>
              <a:t> </a:t>
            </a:r>
            <a:r>
              <a:rPr lang="nl-NL" sz="2400" dirty="0" err="1" smtClean="0"/>
              <a:t>schooltimes</a:t>
            </a:r>
            <a:r>
              <a:rPr lang="nl-NL" sz="2400" dirty="0" smtClean="0"/>
              <a:t> </a:t>
            </a:r>
            <a:r>
              <a:rPr lang="nl-NL" sz="2400" dirty="0" err="1" smtClean="0"/>
              <a:t>reinforce</a:t>
            </a:r>
            <a:r>
              <a:rPr lang="nl-NL" sz="2400" dirty="0" smtClean="0"/>
              <a:t> </a:t>
            </a:r>
            <a:r>
              <a:rPr lang="nl-NL" sz="2400" dirty="0" err="1" smtClean="0"/>
              <a:t>this</a:t>
            </a:r>
            <a:r>
              <a:rPr lang="nl-NL" sz="2400" dirty="0" smtClean="0"/>
              <a:t> model.</a:t>
            </a:r>
            <a:endParaRPr lang="nl-NL" sz="2400" dirty="0"/>
          </a:p>
          <a:p>
            <a:endParaRPr lang="nl-NL" dirty="0" smtClean="0"/>
          </a:p>
        </p:txBody>
      </p:sp>
      <p:pic>
        <p:nvPicPr>
          <p:cNvPr id="9" name="Tijdelijke aanduiding voor afbeelding 8"/>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l="12936" r="12936"/>
          <a:stretch>
            <a:fillRect/>
          </a:stretch>
        </p:blipFill>
        <p:spPr>
          <a:xfrm>
            <a:off x="4932040" y="1525096"/>
            <a:ext cx="3960440" cy="4680520"/>
          </a:xfrm>
        </p:spPr>
      </p:pic>
      <p:sp>
        <p:nvSpPr>
          <p:cNvPr id="4" name="Tijdelijke aanduiding voor datum 3"/>
          <p:cNvSpPr>
            <a:spLocks noGrp="1"/>
          </p:cNvSpPr>
          <p:nvPr>
            <p:ph type="dt" sz="half" idx="11"/>
          </p:nvPr>
        </p:nvSpPr>
        <p:spPr/>
        <p:txBody>
          <a:bodyPr/>
          <a:lstStyle/>
          <a:p>
            <a:fld id="{4167CBA4-95F9-43E9-A944-1F54104CF606}" type="datetime4">
              <a:rPr lang="nl-NL" smtClean="0"/>
              <a:pPr/>
              <a:t>21 september 2017</a:t>
            </a:fld>
            <a:endParaRPr lang="nl-NL" dirty="0"/>
          </a:p>
        </p:txBody>
      </p:sp>
      <p:sp>
        <p:nvSpPr>
          <p:cNvPr id="3" name="Tijdelijke aanduiding voor voettekst 2"/>
          <p:cNvSpPr>
            <a:spLocks noGrp="1"/>
          </p:cNvSpPr>
          <p:nvPr>
            <p:ph type="ftr" sz="quarter" idx="12"/>
          </p:nvPr>
        </p:nvSpPr>
        <p:spPr/>
        <p:txBody>
          <a:bodyPr/>
          <a:lstStyle/>
          <a:p>
            <a:endParaRPr lang="nl-NL" dirty="0"/>
          </a:p>
        </p:txBody>
      </p:sp>
      <p:sp>
        <p:nvSpPr>
          <p:cNvPr id="2" name="Tijdelijke aanduiding voor dianummer 1"/>
          <p:cNvSpPr>
            <a:spLocks noGrp="1"/>
          </p:cNvSpPr>
          <p:nvPr>
            <p:ph type="sldNum" sz="quarter" idx="13"/>
          </p:nvPr>
        </p:nvSpPr>
        <p:spPr/>
        <p:txBody>
          <a:bodyPr/>
          <a:lstStyle/>
          <a:p>
            <a:fld id="{1F2BC8B9-DD51-48F3-969F-95BCA5F4ED8D}" type="slidenum">
              <a:rPr lang="nl-NL" smtClean="0"/>
              <a:pPr/>
              <a:t>8</a:t>
            </a:fld>
            <a:endParaRPr lang="nl-NL" dirty="0"/>
          </a:p>
        </p:txBody>
      </p:sp>
      <p:sp>
        <p:nvSpPr>
          <p:cNvPr id="6" name="Titel 5"/>
          <p:cNvSpPr>
            <a:spLocks noGrp="1"/>
          </p:cNvSpPr>
          <p:nvPr>
            <p:ph type="title"/>
          </p:nvPr>
        </p:nvSpPr>
        <p:spPr/>
        <p:txBody>
          <a:bodyPr/>
          <a:lstStyle/>
          <a:p>
            <a:r>
              <a:rPr lang="nl-NL" dirty="0" err="1" smtClean="0"/>
              <a:t>Explanation</a:t>
            </a:r>
            <a:r>
              <a:rPr lang="nl-NL" dirty="0" smtClean="0"/>
              <a:t>: Dutch culture</a:t>
            </a:r>
            <a:endParaRPr lang="nl-NL" dirty="0"/>
          </a:p>
        </p:txBody>
      </p:sp>
    </p:spTree>
    <p:extLst>
      <p:ext uri="{BB962C8B-B14F-4D97-AF65-F5344CB8AC3E}">
        <p14:creationId xmlns:p14="http://schemas.microsoft.com/office/powerpoint/2010/main" val="213185103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nummer 1"/>
          <p:cNvSpPr>
            <a:spLocks noGrp="1"/>
          </p:cNvSpPr>
          <p:nvPr>
            <p:ph type="sldNum" sz="quarter" idx="13"/>
          </p:nvPr>
        </p:nvSpPr>
        <p:spPr/>
        <p:txBody>
          <a:bodyPr/>
          <a:lstStyle/>
          <a:p>
            <a:fld id="{1F2BC8B9-DD51-48F3-969F-95BCA5F4ED8D}" type="slidenum">
              <a:rPr lang="nl-NL" smtClean="0"/>
              <a:pPr/>
              <a:t>9</a:t>
            </a:fld>
            <a:endParaRPr lang="nl-NL" dirty="0"/>
          </a:p>
        </p:txBody>
      </p:sp>
      <p:sp>
        <p:nvSpPr>
          <p:cNvPr id="3" name="Tijdelijke aanduiding voor voettekst 2"/>
          <p:cNvSpPr>
            <a:spLocks noGrp="1"/>
          </p:cNvSpPr>
          <p:nvPr>
            <p:ph type="ftr" sz="quarter" idx="12"/>
          </p:nvPr>
        </p:nvSpPr>
        <p:spPr/>
        <p:txBody>
          <a:bodyPr/>
          <a:lstStyle/>
          <a:p>
            <a:endParaRPr lang="nl-NL" dirty="0"/>
          </a:p>
        </p:txBody>
      </p:sp>
      <p:sp>
        <p:nvSpPr>
          <p:cNvPr id="4" name="Tijdelijke aanduiding voor datum 3"/>
          <p:cNvSpPr>
            <a:spLocks noGrp="1"/>
          </p:cNvSpPr>
          <p:nvPr>
            <p:ph type="dt" sz="half" idx="11"/>
          </p:nvPr>
        </p:nvSpPr>
        <p:spPr/>
        <p:txBody>
          <a:bodyPr/>
          <a:lstStyle/>
          <a:p>
            <a:fld id="{4167CBA4-95F9-43E9-A944-1F54104CF606}" type="datetime4">
              <a:rPr lang="nl-NL" smtClean="0"/>
              <a:pPr/>
              <a:t>21 september 2017</a:t>
            </a:fld>
            <a:endParaRPr lang="nl-NL" dirty="0"/>
          </a:p>
        </p:txBody>
      </p:sp>
      <p:sp>
        <p:nvSpPr>
          <p:cNvPr id="5" name="Tijdelijke aanduiding voor tekst 4"/>
          <p:cNvSpPr>
            <a:spLocks noGrp="1"/>
          </p:cNvSpPr>
          <p:nvPr>
            <p:ph type="body" sz="quarter" idx="10"/>
          </p:nvPr>
        </p:nvSpPr>
        <p:spPr/>
        <p:txBody>
          <a:bodyPr/>
          <a:lstStyle/>
          <a:p>
            <a:endParaRPr lang="nl-NL" dirty="0"/>
          </a:p>
        </p:txBody>
      </p:sp>
      <p:sp>
        <p:nvSpPr>
          <p:cNvPr id="6" name="Titel 5"/>
          <p:cNvSpPr>
            <a:spLocks noGrp="1"/>
          </p:cNvSpPr>
          <p:nvPr>
            <p:ph type="title"/>
          </p:nvPr>
        </p:nvSpPr>
        <p:spPr>
          <a:xfrm>
            <a:off x="684368" y="188640"/>
            <a:ext cx="7055984" cy="949752"/>
          </a:xfrm>
        </p:spPr>
        <p:txBody>
          <a:bodyPr/>
          <a:lstStyle/>
          <a:p>
            <a:r>
              <a:rPr lang="nl-NL" dirty="0" err="1" smtClean="0"/>
              <a:t>Explanation</a:t>
            </a:r>
            <a:r>
              <a:rPr lang="nl-NL" dirty="0" smtClean="0"/>
              <a:t>: </a:t>
            </a:r>
            <a:r>
              <a:rPr lang="nl-NL" dirty="0" err="1" smtClean="0"/>
              <a:t>Inequality</a:t>
            </a:r>
            <a:r>
              <a:rPr lang="nl-NL" dirty="0" smtClean="0"/>
              <a:t/>
            </a:r>
            <a:br>
              <a:rPr lang="nl-NL" dirty="0" smtClean="0"/>
            </a:br>
            <a:r>
              <a:rPr lang="nl-NL" dirty="0" err="1" smtClean="0"/>
              <a:t>work</a:t>
            </a:r>
            <a:r>
              <a:rPr lang="nl-NL" dirty="0" smtClean="0"/>
              <a:t> (time) </a:t>
            </a:r>
            <a:r>
              <a:rPr lang="nl-NL" dirty="0" err="1" smtClean="0"/>
              <a:t>conTrol</a:t>
            </a:r>
            <a:r>
              <a:rPr lang="nl-NL" dirty="0" smtClean="0"/>
              <a:t> </a:t>
            </a:r>
            <a:endParaRPr lang="nl-NL" dirty="0"/>
          </a:p>
        </p:txBody>
      </p:sp>
      <p:pic>
        <p:nvPicPr>
          <p:cNvPr id="7" name="Afbeelding 6"/>
          <p:cNvPicPr>
            <a:picLocks noChangeAspect="1"/>
          </p:cNvPicPr>
          <p:nvPr/>
        </p:nvPicPr>
        <p:blipFill>
          <a:blip r:embed="rId2"/>
          <a:stretch>
            <a:fillRect/>
          </a:stretch>
        </p:blipFill>
        <p:spPr>
          <a:xfrm>
            <a:off x="1259632" y="1615273"/>
            <a:ext cx="5970873" cy="4554337"/>
          </a:xfrm>
          <a:prstGeom prst="rect">
            <a:avLst/>
          </a:prstGeom>
        </p:spPr>
      </p:pic>
    </p:spTree>
    <p:extLst>
      <p:ext uri="{BB962C8B-B14F-4D97-AF65-F5344CB8AC3E}">
        <p14:creationId xmlns:p14="http://schemas.microsoft.com/office/powerpoint/2010/main" val="1696346266"/>
      </p:ext>
    </p:extLst>
  </p:cSld>
  <p:clrMapOvr>
    <a:masterClrMapping/>
  </p:clrMapOvr>
  <p:timing>
    <p:tnLst>
      <p:par>
        <p:cTn id="1" dur="indefinite" restart="never" nodeType="tmRoot"/>
      </p:par>
    </p:tnLst>
  </p:timing>
</p:sld>
</file>

<file path=ppt/theme/theme1.xml><?xml version="1.0" encoding="utf-8"?>
<a:theme xmlns:a="http://schemas.openxmlformats.org/drawingml/2006/main" name="sjabloon">
  <a:themeElements>
    <a:clrScheme name="FNV">
      <a:dk1>
        <a:srgbClr val="7FBA25"/>
      </a:dk1>
      <a:lt1>
        <a:srgbClr val="FFFFFF"/>
      </a:lt1>
      <a:dk2>
        <a:srgbClr val="7FBA25"/>
      </a:dk2>
      <a:lt2>
        <a:srgbClr val="FFFFFF"/>
      </a:lt2>
      <a:accent1>
        <a:srgbClr val="7FBA25"/>
      </a:accent1>
      <a:accent2>
        <a:srgbClr val="009CDE"/>
      </a:accent2>
      <a:accent3>
        <a:srgbClr val="920075"/>
      </a:accent3>
      <a:accent4>
        <a:srgbClr val="EC7A08"/>
      </a:accent4>
      <a:accent5>
        <a:srgbClr val="6E6E6E"/>
      </a:accent5>
      <a:accent6>
        <a:srgbClr val="0F6131"/>
      </a:accent6>
      <a:hlink>
        <a:srgbClr val="7FBA25"/>
      </a:hlink>
      <a:folHlink>
        <a:srgbClr val="7FBA25"/>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FNV_PPT</Template>
  <TotalTime>885</TotalTime>
  <Words>723</Words>
  <Application>Microsoft Office PowerPoint</Application>
  <PresentationFormat>Diavoorstelling (4:3)</PresentationFormat>
  <Paragraphs>169</Paragraphs>
  <Slides>22</Slides>
  <Notes>3</Notes>
  <HiddenSlides>0</HiddenSlides>
  <MMClips>0</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22</vt:i4>
      </vt:variant>
    </vt:vector>
  </HeadingPairs>
  <TitlesOfParts>
    <vt:vector size="26" baseType="lpstr">
      <vt:lpstr>Arial</vt:lpstr>
      <vt:lpstr>Calibri</vt:lpstr>
      <vt:lpstr>Wingdings</vt:lpstr>
      <vt:lpstr>sjabloon</vt:lpstr>
      <vt:lpstr>Work life balance  &amp;  reducing working hours  in The Netherlands   Andrée Ruiters   </vt:lpstr>
      <vt:lpstr>PowerPoint-presentatie</vt:lpstr>
      <vt:lpstr>Best work life balance?</vt:lpstr>
      <vt:lpstr>Time use working parents</vt:lpstr>
      <vt:lpstr>Dutch are “Champion”   Parttime work </vt:lpstr>
      <vt:lpstr>Participation mothers</vt:lpstr>
      <vt:lpstr>Weekly working hours mothers  before and after giving birth</vt:lpstr>
      <vt:lpstr>Explanation: Dutch culture</vt:lpstr>
      <vt:lpstr>Explanation: Inequality work (time) conTrol </vt:lpstr>
      <vt:lpstr>Work life “Leave” legislation  In the netherlands </vt:lpstr>
      <vt:lpstr>Work life legislation: child care </vt:lpstr>
      <vt:lpstr>Work life legislation:  Right to request for Flexibility </vt:lpstr>
      <vt:lpstr>Why Reducing working time </vt:lpstr>
      <vt:lpstr>Why Reducing working time?  </vt:lpstr>
      <vt:lpstr>FNV main topics  2017 - … </vt:lpstr>
      <vt:lpstr>Actual: work life balance </vt:lpstr>
      <vt:lpstr>Actual: Reducing working      time </vt:lpstr>
      <vt:lpstr>Actual: Reducing working     time </vt:lpstr>
      <vt:lpstr>Actual: how to realize  “32 hours”? </vt:lpstr>
      <vt:lpstr>Inspiration in Europe…   </vt:lpstr>
      <vt:lpstr>PowerPoint-presentatie</vt:lpstr>
      <vt:lpstr>More information</vt:lpstr>
    </vt:vector>
  </TitlesOfParts>
  <Company>FNV</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Workplace measures on reconciliation in The Netherlands:   progress to date and the challenges ahead</dc:title>
  <dc:creator>Jessica van Ruitenburg</dc:creator>
  <cp:lastModifiedBy>Andrée Ruiters</cp:lastModifiedBy>
  <cp:revision>58</cp:revision>
  <cp:lastPrinted>2017-09-20T15:36:40Z</cp:lastPrinted>
  <dcterms:created xsi:type="dcterms:W3CDTF">2017-04-28T12:15:39Z</dcterms:created>
  <dcterms:modified xsi:type="dcterms:W3CDTF">2017-09-21T21:22:59Z</dcterms:modified>
  <cp:version>1</cp:version>
</cp:coreProperties>
</file>