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72" r:id="rId2"/>
    <p:sldId id="281" r:id="rId3"/>
    <p:sldId id="373" r:id="rId4"/>
    <p:sldId id="325" r:id="rId5"/>
    <p:sldId id="326" r:id="rId6"/>
    <p:sldId id="263" r:id="rId7"/>
    <p:sldId id="384" r:id="rId8"/>
    <p:sldId id="365" r:id="rId9"/>
    <p:sldId id="330" r:id="rId10"/>
    <p:sldId id="331" r:id="rId11"/>
    <p:sldId id="335" r:id="rId12"/>
    <p:sldId id="333" r:id="rId13"/>
    <p:sldId id="299" r:id="rId14"/>
    <p:sldId id="284" r:id="rId15"/>
    <p:sldId id="264" r:id="rId16"/>
    <p:sldId id="282" r:id="rId17"/>
    <p:sldId id="285" r:id="rId18"/>
    <p:sldId id="291" r:id="rId19"/>
    <p:sldId id="283" r:id="rId20"/>
    <p:sldId id="292" r:id="rId21"/>
    <p:sldId id="385" r:id="rId22"/>
    <p:sldId id="323" r:id="rId23"/>
    <p:sldId id="322" r:id="rId24"/>
    <p:sldId id="315" r:id="rId25"/>
    <p:sldId id="290" r:id="rId26"/>
    <p:sldId id="379" r:id="rId27"/>
    <p:sldId id="327" r:id="rId28"/>
    <p:sldId id="368" r:id="rId29"/>
    <p:sldId id="328" r:id="rId30"/>
    <p:sldId id="367" r:id="rId31"/>
    <p:sldId id="329" r:id="rId32"/>
    <p:sldId id="289" r:id="rId33"/>
    <p:sldId id="359" r:id="rId34"/>
    <p:sldId id="377" r:id="rId35"/>
    <p:sldId id="378" r:id="rId36"/>
    <p:sldId id="360" r:id="rId37"/>
    <p:sldId id="358" r:id="rId38"/>
    <p:sldId id="361" r:id="rId39"/>
    <p:sldId id="374" r:id="rId40"/>
    <p:sldId id="375" r:id="rId41"/>
    <p:sldId id="381" r:id="rId42"/>
    <p:sldId id="336" r:id="rId43"/>
    <p:sldId id="317" r:id="rId44"/>
    <p:sldId id="319" r:id="rId45"/>
    <p:sldId id="318" r:id="rId46"/>
    <p:sldId id="369" r:id="rId47"/>
    <p:sldId id="380" r:id="rId48"/>
    <p:sldId id="340" r:id="rId49"/>
    <p:sldId id="345" r:id="rId50"/>
    <p:sldId id="351" r:id="rId51"/>
    <p:sldId id="349" r:id="rId52"/>
    <p:sldId id="354" r:id="rId53"/>
    <p:sldId id="350" r:id="rId54"/>
    <p:sldId id="355" r:id="rId55"/>
    <p:sldId id="356" r:id="rId56"/>
    <p:sldId id="341" r:id="rId57"/>
    <p:sldId id="343" r:id="rId58"/>
    <p:sldId id="364" r:id="rId59"/>
    <p:sldId id="382" r:id="rId60"/>
    <p:sldId id="383" r:id="rId61"/>
    <p:sldId id="386" r:id="rId6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64"/>
  </p:normalViewPr>
  <p:slideViewPr>
    <p:cSldViewPr>
      <p:cViewPr varScale="1">
        <p:scale>
          <a:sx n="80" d="100"/>
          <a:sy n="80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leschmelar\Desktop\OneDrive\OST%20EU\_Prezentace\Konvergence%20vs.%20divergence%20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mpd_2013-01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mpd_2013-01%2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Konvergence%20za%20100%20let%20-%20v&#253;po&#269;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Konvergence%20za%20100%20let%20-%20v&#253;po&#269;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Konvergence%20vs.%20divergence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6cb1bae801b19aed/OST%20EU/_Prezentace/Konvergence%20vs.%20divergence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leschmelar\Desktop\OneDrive\Dropbox%201\Dropbox\Work%202\Sena&#769;t\Konference%20mzdy%204-12\Background%20paper\celkovy%20vypoce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leschmelar\Downloads\amecoSerieCurrent%20(12).xm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leschmelar\Desktop\Dropbox\Work%202\Sena&#769;t\celkovy%20vypoce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leschmelar\Downloads\amecoSerieCurrent%20(12).x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List2!$A$18</c:f>
              <c:strCache>
                <c:ptCount val="1"/>
                <c:pt idx="0">
                  <c:v>  ČR v kupní síle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dPt>
            <c:idx val="24"/>
            <c:bubble3D val="0"/>
            <c:spPr>
              <a:ln w="44450">
                <a:solidFill>
                  <a:srgbClr val="00B050"/>
                </a:solidFill>
                <a:prstDash val="sysDot"/>
              </a:ln>
            </c:spPr>
          </c:dPt>
          <c:dPt>
            <c:idx val="25"/>
            <c:bubble3D val="0"/>
            <c:spPr>
              <a:ln w="44450">
                <a:solidFill>
                  <a:srgbClr val="00B050"/>
                </a:solidFill>
                <a:prstDash val="sysDot"/>
              </a:ln>
            </c:spPr>
          </c:dPt>
          <c:cat>
            <c:numRef>
              <c:f>List2!$B$2:$AA$2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List2!$B$18:$AA$18</c:f>
              <c:numCache>
                <c:formatCode>General</c:formatCode>
                <c:ptCount val="26"/>
                <c:pt idx="0">
                  <c:v>0.63512746487456595</c:v>
                </c:pt>
                <c:pt idx="1">
                  <c:v>0.62649141909835004</c:v>
                </c:pt>
                <c:pt idx="2">
                  <c:v>0.63013918299139904</c:v>
                </c:pt>
                <c:pt idx="3">
                  <c:v>0.63262603358018799</c:v>
                </c:pt>
                <c:pt idx="4">
                  <c:v>0.65806919736370395</c:v>
                </c:pt>
                <c:pt idx="5">
                  <c:v>0.67509973436788095</c:v>
                </c:pt>
                <c:pt idx="6">
                  <c:v>0.65682682736430797</c:v>
                </c:pt>
                <c:pt idx="7">
                  <c:v>0.63249704429556397</c:v>
                </c:pt>
                <c:pt idx="8">
                  <c:v>0.62691785343770601</c:v>
                </c:pt>
                <c:pt idx="9">
                  <c:v>0.62154662206032896</c:v>
                </c:pt>
                <c:pt idx="10">
                  <c:v>0.64316992080728497</c:v>
                </c:pt>
                <c:pt idx="11">
                  <c:v>0.64666477509142795</c:v>
                </c:pt>
                <c:pt idx="12">
                  <c:v>0.67795437959649696</c:v>
                </c:pt>
                <c:pt idx="13">
                  <c:v>0.69614738253974495</c:v>
                </c:pt>
                <c:pt idx="14">
                  <c:v>0.70874144745788203</c:v>
                </c:pt>
                <c:pt idx="15">
                  <c:v>0.71904708142093399</c:v>
                </c:pt>
                <c:pt idx="16">
                  <c:v>0.74848854370358497</c:v>
                </c:pt>
                <c:pt idx="17">
                  <c:v>0.734106116799633</c:v>
                </c:pt>
                <c:pt idx="18">
                  <c:v>0.75241824532483703</c:v>
                </c:pt>
                <c:pt idx="19">
                  <c:v>0.73667331682794102</c:v>
                </c:pt>
                <c:pt idx="20">
                  <c:v>0.75568336204602404</c:v>
                </c:pt>
                <c:pt idx="21">
                  <c:v>0.75366176265757301</c:v>
                </c:pt>
                <c:pt idx="22">
                  <c:v>0.75637691811333896</c:v>
                </c:pt>
                <c:pt idx="23">
                  <c:v>0.76361533370721202</c:v>
                </c:pt>
                <c:pt idx="24">
                  <c:v>0.77092129997129899</c:v>
                </c:pt>
                <c:pt idx="25">
                  <c:v>0.77646301792131001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List2!$A$8</c:f>
              <c:strCache>
                <c:ptCount val="1"/>
                <c:pt idx="0">
                  <c:v>  EU15 (=100%)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List2!$B$2:$AA$2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List2!$B$8:$AA$8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List2!$A$9</c:f>
              <c:strCache>
                <c:ptCount val="1"/>
                <c:pt idx="0">
                  <c:v>  ČR v běžných cenách (eur)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dPt>
            <c:idx val="24"/>
            <c:bubble3D val="0"/>
            <c:spPr>
              <a:ln w="41275">
                <a:solidFill>
                  <a:schemeClr val="accent2"/>
                </a:solidFill>
                <a:prstDash val="sysDot"/>
              </a:ln>
            </c:spPr>
          </c:dPt>
          <c:dPt>
            <c:idx val="25"/>
            <c:bubble3D val="0"/>
            <c:spPr>
              <a:ln w="41275">
                <a:solidFill>
                  <a:schemeClr val="accent2"/>
                </a:solidFill>
                <a:prstDash val="sysDot"/>
              </a:ln>
            </c:spPr>
          </c:dPt>
          <c:cat>
            <c:numRef>
              <c:f>List2!$B$2:$AA$2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List2!$B$9:$AA$9</c:f>
              <c:numCache>
                <c:formatCode>General</c:formatCode>
                <c:ptCount val="26"/>
                <c:pt idx="0">
                  <c:v>0.12964063035013301</c:v>
                </c:pt>
                <c:pt idx="1">
                  <c:v>0.12581105335654399</c:v>
                </c:pt>
                <c:pt idx="2">
                  <c:v>0.15352496451501399</c:v>
                </c:pt>
                <c:pt idx="3">
                  <c:v>0.16905883872153901</c:v>
                </c:pt>
                <c:pt idx="4">
                  <c:v>0.18170307163577901</c:v>
                </c:pt>
                <c:pt idx="5">
                  <c:v>0.211854633676199</c:v>
                </c:pt>
                <c:pt idx="6">
                  <c:v>0.22131817657483799</c:v>
                </c:pt>
                <c:pt idx="7">
                  <c:v>0.23659555111140301</c:v>
                </c:pt>
                <c:pt idx="8">
                  <c:v>0.234854112968789</c:v>
                </c:pt>
                <c:pt idx="9">
                  <c:v>0.25229949489469899</c:v>
                </c:pt>
                <c:pt idx="10">
                  <c:v>0.27829336702368102</c:v>
                </c:pt>
                <c:pt idx="11">
                  <c:v>0.31822090261105102</c:v>
                </c:pt>
                <c:pt idx="12">
                  <c:v>0.32092149350016103</c:v>
                </c:pt>
                <c:pt idx="13">
                  <c:v>0.34176032517521099</c:v>
                </c:pt>
                <c:pt idx="14">
                  <c:v>0.383612206490548</c:v>
                </c:pt>
                <c:pt idx="15">
                  <c:v>0.41534760018001798</c:v>
                </c:pt>
                <c:pt idx="16">
                  <c:v>0.43814469985642301</c:v>
                </c:pt>
                <c:pt idx="17">
                  <c:v>0.49543881208791801</c:v>
                </c:pt>
                <c:pt idx="18">
                  <c:v>0.47128062946821198</c:v>
                </c:pt>
                <c:pt idx="19">
                  <c:v>0.47183686811146702</c:v>
                </c:pt>
                <c:pt idx="20">
                  <c:v>0.472175116293655</c:v>
                </c:pt>
                <c:pt idx="21">
                  <c:v>0.45621302057174801</c:v>
                </c:pt>
                <c:pt idx="22">
                  <c:v>0.43731269526815097</c:v>
                </c:pt>
                <c:pt idx="23">
                  <c:v>0.417805284077784</c:v>
                </c:pt>
                <c:pt idx="24">
                  <c:v>0.422213887182954</c:v>
                </c:pt>
                <c:pt idx="25">
                  <c:v>0.42373309633116701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791112"/>
        <c:axId val="281395072"/>
      </c:lineChart>
      <c:catAx>
        <c:axId val="25879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395072"/>
        <c:crosses val="autoZero"/>
        <c:auto val="1"/>
        <c:lblAlgn val="ctr"/>
        <c:lblOffset val="100"/>
        <c:noMultiLvlLbl val="0"/>
      </c:catAx>
      <c:valAx>
        <c:axId val="2813950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58791112"/>
        <c:crosses val="autoZero"/>
        <c:crossBetween val="midCat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'[mpd_2013-01 2.xlsx]Sheet1 (2)'!$B$1</c:f>
              <c:strCache>
                <c:ptCount val="1"/>
                <c:pt idx="0">
                  <c:v>Austria </c:v>
                </c:pt>
              </c:strCache>
            </c:strRef>
          </c:tx>
          <c:spPr>
            <a:ln w="412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(2)'!$B$3:$B$64</c:f>
              <c:numCache>
                <c:formatCode>0.0%</c:formatCode>
                <c:ptCount val="62"/>
                <c:pt idx="0">
                  <c:v>0.70710394787700703</c:v>
                </c:pt>
                <c:pt idx="1">
                  <c:v>0.74964146841054002</c:v>
                </c:pt>
                <c:pt idx="2">
                  <c:v>0.76067436723016402</c:v>
                </c:pt>
                <c:pt idx="3">
                  <c:v>0.74317633553536999</c:v>
                </c:pt>
                <c:pt idx="4">
                  <c:v>0.74030593093608299</c:v>
                </c:pt>
                <c:pt idx="5">
                  <c:v>0.778630706083007</c:v>
                </c:pt>
                <c:pt idx="6">
                  <c:v>0.81590612821978103</c:v>
                </c:pt>
                <c:pt idx="7">
                  <c:v>0.84000118284264702</c:v>
                </c:pt>
                <c:pt idx="8">
                  <c:v>0.85796778726394796</c:v>
                </c:pt>
                <c:pt idx="9">
                  <c:v>0.872911726407543</c:v>
                </c:pt>
                <c:pt idx="10">
                  <c:v>0.85643221377388101</c:v>
                </c:pt>
                <c:pt idx="11">
                  <c:v>0.86939391401233002</c:v>
                </c:pt>
                <c:pt idx="12">
                  <c:v>0.87612357119921702</c:v>
                </c:pt>
                <c:pt idx="13">
                  <c:v>0.86334878241549795</c:v>
                </c:pt>
                <c:pt idx="14">
                  <c:v>0.865076950757523</c:v>
                </c:pt>
                <c:pt idx="15">
                  <c:v>0.86807969936474205</c:v>
                </c:pt>
                <c:pt idx="16">
                  <c:v>0.85850580969509405</c:v>
                </c:pt>
                <c:pt idx="17">
                  <c:v>0.87550783749297401</c:v>
                </c:pt>
                <c:pt idx="18">
                  <c:v>0.87218614284507101</c:v>
                </c:pt>
                <c:pt idx="19">
                  <c:v>0.86815556542869099</c:v>
                </c:pt>
                <c:pt idx="20">
                  <c:v>0.87638298173569895</c:v>
                </c:pt>
                <c:pt idx="21">
                  <c:v>0.89810315972403598</c:v>
                </c:pt>
                <c:pt idx="22">
                  <c:v>0.91806112906463899</c:v>
                </c:pt>
                <c:pt idx="23">
                  <c:v>0.93680526678899001</c:v>
                </c:pt>
                <c:pt idx="24">
                  <c:v>0.93079631041250599</c:v>
                </c:pt>
                <c:pt idx="25">
                  <c:v>0.95000080683584398</c:v>
                </c:pt>
                <c:pt idx="26">
                  <c:v>0.95795127609274699</c:v>
                </c:pt>
                <c:pt idx="27">
                  <c:v>0.96291056168654299</c:v>
                </c:pt>
                <c:pt idx="28">
                  <c:v>0.98324967350177805</c:v>
                </c:pt>
                <c:pt idx="29">
                  <c:v>0.95549844927745997</c:v>
                </c:pt>
                <c:pt idx="30">
                  <c:v>0.974147613573497</c:v>
                </c:pt>
                <c:pt idx="31">
                  <c:v>0.98575919604863305</c:v>
                </c:pt>
                <c:pt idx="32">
                  <c:v>0.983074209750323</c:v>
                </c:pt>
                <c:pt idx="33">
                  <c:v>0.99458743919155201</c:v>
                </c:pt>
                <c:pt idx="34">
                  <c:v>1.007608965514031</c:v>
                </c:pt>
                <c:pt idx="35">
                  <c:v>0.98566741124159296</c:v>
                </c:pt>
                <c:pt idx="36">
                  <c:v>0.98373992324110904</c:v>
                </c:pt>
                <c:pt idx="37">
                  <c:v>0.98051114627303104</c:v>
                </c:pt>
                <c:pt idx="38">
                  <c:v>0.97214461136934904</c:v>
                </c:pt>
                <c:pt idx="39">
                  <c:v>0.96612371538170005</c:v>
                </c:pt>
                <c:pt idx="40">
                  <c:v>0.97663690334660902</c:v>
                </c:pt>
                <c:pt idx="41">
                  <c:v>1.0060739383681461</c:v>
                </c:pt>
                <c:pt idx="42">
                  <c:v>1.016093893559936</c:v>
                </c:pt>
                <c:pt idx="43">
                  <c:v>1.0183234915537129</c:v>
                </c:pt>
                <c:pt idx="44">
                  <c:v>1.02001077294255</c:v>
                </c:pt>
                <c:pt idx="45">
                  <c:v>1.0106022236354411</c:v>
                </c:pt>
                <c:pt idx="46">
                  <c:v>1.016413970668933</c:v>
                </c:pt>
                <c:pt idx="47">
                  <c:v>1.02564731088104</c:v>
                </c:pt>
                <c:pt idx="48">
                  <c:v>1.019486702841218</c:v>
                </c:pt>
                <c:pt idx="49">
                  <c:v>1.0316518585591741</c:v>
                </c:pt>
                <c:pt idx="50">
                  <c:v>1.040883497927318</c:v>
                </c:pt>
                <c:pt idx="51">
                  <c:v>1.0412748776104059</c:v>
                </c:pt>
                <c:pt idx="52">
                  <c:v>1.03273157496519</c:v>
                </c:pt>
                <c:pt idx="53">
                  <c:v>1.04150735012506</c:v>
                </c:pt>
                <c:pt idx="54">
                  <c:v>1.0411836611006899</c:v>
                </c:pt>
                <c:pt idx="55">
                  <c:v>1.047077361951821</c:v>
                </c:pt>
                <c:pt idx="56">
                  <c:v>1.0564060819874701</c:v>
                </c:pt>
                <c:pt idx="57">
                  <c:v>1.0674055148110519</c:v>
                </c:pt>
                <c:pt idx="58">
                  <c:v>1.080289058447562</c:v>
                </c:pt>
                <c:pt idx="59">
                  <c:v>1.098661768287253</c:v>
                </c:pt>
                <c:pt idx="60">
                  <c:v>1.107513993609142</c:v>
                </c:pt>
                <c:pt idx="61">
                  <c:v>1.105662787756317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'[mpd_2013-01 2.xlsx]Sheet1 (2)'!$C$1</c:f>
              <c:strCache>
                <c:ptCount val="1"/>
                <c:pt idx="0">
                  <c:v>12 W. Europe</c:v>
                </c:pt>
              </c:strCache>
            </c:strRef>
          </c:tx>
          <c:spPr>
            <a:ln w="41275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(2)'!$C$3:$C$64</c:f>
              <c:numCache>
                <c:formatCode>0.0%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'[mpd_2013-01 2.xlsx]Sheet1 (2)'!$D$1</c:f>
              <c:strCache>
                <c:ptCount val="1"/>
                <c:pt idx="0">
                  <c:v>Ireland </c:v>
                </c:pt>
              </c:strCache>
            </c:strRef>
          </c:tx>
          <c:spPr>
            <a:ln w="412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(2)'!$D$3:$D$64</c:f>
              <c:numCache>
                <c:formatCode>0.0%</c:formatCode>
                <c:ptCount val="62"/>
                <c:pt idx="0">
                  <c:v>0.73094201713540696</c:v>
                </c:pt>
                <c:pt idx="1">
                  <c:v>0.69843051542164802</c:v>
                </c:pt>
                <c:pt idx="2">
                  <c:v>0.68088697580223401</c:v>
                </c:pt>
                <c:pt idx="3">
                  <c:v>0.68233219168311698</c:v>
                </c:pt>
                <c:pt idx="4">
                  <c:v>0.67047409413066195</c:v>
                </c:pt>
                <c:pt idx="5">
                  <c:v>0.64857351191030999</c:v>
                </c:pt>
                <c:pt idx="6">
                  <c:v>0.63295992701868597</c:v>
                </c:pt>
                <c:pt idx="7">
                  <c:v>0.60657893674490204</c:v>
                </c:pt>
                <c:pt idx="8">
                  <c:v>0.587505642674363</c:v>
                </c:pt>
                <c:pt idx="9">
                  <c:v>0.57185254852980305</c:v>
                </c:pt>
                <c:pt idx="10">
                  <c:v>0.57154352196303904</c:v>
                </c:pt>
                <c:pt idx="11">
                  <c:v>0.57111871160505301</c:v>
                </c:pt>
                <c:pt idx="12">
                  <c:v>0.57857352648087501</c:v>
                </c:pt>
                <c:pt idx="13">
                  <c:v>0.57593207681734704</c:v>
                </c:pt>
                <c:pt idx="14">
                  <c:v>0.58039992225564596</c:v>
                </c:pt>
                <c:pt idx="15">
                  <c:v>0.57195865445784699</c:v>
                </c:pt>
                <c:pt idx="16">
                  <c:v>0.56072345888660502</c:v>
                </c:pt>
                <c:pt idx="17">
                  <c:v>0.54829741431490298</c:v>
                </c:pt>
                <c:pt idx="18">
                  <c:v>0.56261158597298699</c:v>
                </c:pt>
                <c:pt idx="19">
                  <c:v>0.58104305441394299</c:v>
                </c:pt>
                <c:pt idx="20">
                  <c:v>0.58444254936388895</c:v>
                </c:pt>
                <c:pt idx="21">
                  <c:v>0.57120067706144295</c:v>
                </c:pt>
                <c:pt idx="22">
                  <c:v>0.57185618748984202</c:v>
                </c:pt>
                <c:pt idx="23">
                  <c:v>0.57951476925231404</c:v>
                </c:pt>
                <c:pt idx="24">
                  <c:v>0.56891875116711499</c:v>
                </c:pt>
                <c:pt idx="25">
                  <c:v>0.57389312974579598</c:v>
                </c:pt>
                <c:pt idx="26">
                  <c:v>0.60178507647306001</c:v>
                </c:pt>
                <c:pt idx="27">
                  <c:v>0.57631745737109497</c:v>
                </c:pt>
                <c:pt idx="28">
                  <c:v>0.60038098738771795</c:v>
                </c:pt>
                <c:pt idx="29">
                  <c:v>0.61919248481008904</c:v>
                </c:pt>
                <c:pt idx="30">
                  <c:v>0.60605043180982099</c:v>
                </c:pt>
                <c:pt idx="31">
                  <c:v>0.61188945575544995</c:v>
                </c:pt>
                <c:pt idx="32">
                  <c:v>0.62462572623424795</c:v>
                </c:pt>
                <c:pt idx="33">
                  <c:v>0.62842561786036799</c:v>
                </c:pt>
                <c:pt idx="34">
                  <c:v>0.61180057587198999</c:v>
                </c:pt>
                <c:pt idx="35">
                  <c:v>0.61815320701565302</c:v>
                </c:pt>
                <c:pt idx="36">
                  <c:v>0.62055013784841495</c:v>
                </c:pt>
                <c:pt idx="37">
                  <c:v>0.60237151664197597</c:v>
                </c:pt>
                <c:pt idx="38">
                  <c:v>0.61571014647914102</c:v>
                </c:pt>
                <c:pt idx="39">
                  <c:v>0.62760981925115</c:v>
                </c:pt>
                <c:pt idx="40">
                  <c:v>0.64949308628369196</c:v>
                </c:pt>
                <c:pt idx="41">
                  <c:v>0.70374766435554603</c:v>
                </c:pt>
                <c:pt idx="42">
                  <c:v>0.70449309882050204</c:v>
                </c:pt>
                <c:pt idx="43">
                  <c:v>0.71801863603883798</c:v>
                </c:pt>
                <c:pt idx="44">
                  <c:v>0.73727123016552198</c:v>
                </c:pt>
                <c:pt idx="45">
                  <c:v>0.754446865628153</c:v>
                </c:pt>
                <c:pt idx="46">
                  <c:v>0.80815533618200597</c:v>
                </c:pt>
                <c:pt idx="47">
                  <c:v>0.85250802432280004</c:v>
                </c:pt>
                <c:pt idx="48">
                  <c:v>0.90846048202197305</c:v>
                </c:pt>
                <c:pt idx="49">
                  <c:v>0.943902951430027</c:v>
                </c:pt>
                <c:pt idx="50">
                  <c:v>1.000375805960692</c:v>
                </c:pt>
                <c:pt idx="51">
                  <c:v>1.044508575295152</c:v>
                </c:pt>
                <c:pt idx="52">
                  <c:v>1.064716573245521</c:v>
                </c:pt>
                <c:pt idx="53">
                  <c:v>1.1029672625002021</c:v>
                </c:pt>
                <c:pt idx="54">
                  <c:v>1.120956943170728</c:v>
                </c:pt>
                <c:pt idx="55">
                  <c:v>1.1250658415139501</c:v>
                </c:pt>
                <c:pt idx="56">
                  <c:v>1.1390089320286949</c:v>
                </c:pt>
                <c:pt idx="57">
                  <c:v>1.1404375866276031</c:v>
                </c:pt>
                <c:pt idx="58">
                  <c:v>1.1422072974310931</c:v>
                </c:pt>
                <c:pt idx="59">
                  <c:v>1.0878744543962839</c:v>
                </c:pt>
                <c:pt idx="60">
                  <c:v>1.046220886018751</c:v>
                </c:pt>
                <c:pt idx="61">
                  <c:v>1.01010273602965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'[mpd_2013-01 2.xlsx]Sheet1 (2)'!$E$1</c:f>
              <c:strCache>
                <c:ptCount val="1"/>
                <c:pt idx="0">
                  <c:v>Czecho-slovakia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(2)'!$E$3:$E$64</c:f>
              <c:numCache>
                <c:formatCode>0.0%</c:formatCode>
                <c:ptCount val="62"/>
                <c:pt idx="0">
                  <c:v>0.69984367738909004</c:v>
                </c:pt>
                <c:pt idx="1">
                  <c:v>0.70808681148880004</c:v>
                </c:pt>
                <c:pt idx="2">
                  <c:v>0.67697947527681701</c:v>
                </c:pt>
                <c:pt idx="3">
                  <c:v>0.67394205713136202</c:v>
                </c:pt>
                <c:pt idx="4">
                  <c:v>0.63422146973902005</c:v>
                </c:pt>
                <c:pt idx="5">
                  <c:v>0.62423046794695702</c:v>
                </c:pt>
                <c:pt idx="6">
                  <c:v>0.63322248595072494</c:v>
                </c:pt>
                <c:pt idx="7">
                  <c:v>0.63973468425384294</c:v>
                </c:pt>
                <c:pt idx="8">
                  <c:v>0.64837516491329095</c:v>
                </c:pt>
                <c:pt idx="9">
                  <c:v>0.68128150557971401</c:v>
                </c:pt>
                <c:pt idx="10">
                  <c:v>0.67649869131118301</c:v>
                </c:pt>
                <c:pt idx="11">
                  <c:v>0.68130916169063405</c:v>
                </c:pt>
                <c:pt idx="12">
                  <c:v>0.67547645970912196</c:v>
                </c:pt>
                <c:pt idx="13">
                  <c:v>0.65887030770941502</c:v>
                </c:pt>
                <c:pt idx="14">
                  <c:v>0.62232765539361501</c:v>
                </c:pt>
                <c:pt idx="15">
                  <c:v>0.61632884139740995</c:v>
                </c:pt>
                <c:pt idx="16">
                  <c:v>0.61414224996358502</c:v>
                </c:pt>
                <c:pt idx="17">
                  <c:v>0.61954527803458703</c:v>
                </c:pt>
                <c:pt idx="18">
                  <c:v>0.62698617324614503</c:v>
                </c:pt>
                <c:pt idx="19">
                  <c:v>0.626652752785129</c:v>
                </c:pt>
                <c:pt idx="20">
                  <c:v>0.60983296101132201</c:v>
                </c:pt>
                <c:pt idx="21">
                  <c:v>0.59579111007666696</c:v>
                </c:pt>
                <c:pt idx="22">
                  <c:v>0.59928320679985303</c:v>
                </c:pt>
                <c:pt idx="23">
                  <c:v>0.59652810581434901</c:v>
                </c:pt>
                <c:pt idx="24">
                  <c:v>0.58337498554351497</c:v>
                </c:pt>
                <c:pt idx="25">
                  <c:v>0.59022342856084797</c:v>
                </c:pt>
                <c:pt idx="26">
                  <c:v>0.60861650421165903</c:v>
                </c:pt>
                <c:pt idx="27">
                  <c:v>0.58883918309945504</c:v>
                </c:pt>
                <c:pt idx="28">
                  <c:v>0.59638037026518698</c:v>
                </c:pt>
                <c:pt idx="29">
                  <c:v>0.58441078139612201</c:v>
                </c:pt>
                <c:pt idx="30">
                  <c:v>0.56533317381793402</c:v>
                </c:pt>
                <c:pt idx="31">
                  <c:v>0.57186157046149899</c:v>
                </c:pt>
                <c:pt idx="32">
                  <c:v>0.56703504130111604</c:v>
                </c:pt>
                <c:pt idx="33">
                  <c:v>0.57315677023901601</c:v>
                </c:pt>
                <c:pt idx="34">
                  <c:v>0.57032275848337299</c:v>
                </c:pt>
                <c:pt idx="35">
                  <c:v>0.56790597027490997</c:v>
                </c:pt>
                <c:pt idx="36">
                  <c:v>0.55794920008553595</c:v>
                </c:pt>
                <c:pt idx="37">
                  <c:v>0.553116138241462</c:v>
                </c:pt>
                <c:pt idx="38">
                  <c:v>0.54177496426254201</c:v>
                </c:pt>
                <c:pt idx="39">
                  <c:v>0.53405616048029403</c:v>
                </c:pt>
                <c:pt idx="40">
                  <c:v>0.52341057618819697</c:v>
                </c:pt>
                <c:pt idx="41">
                  <c:v>0.50692879707010297</c:v>
                </c:pt>
                <c:pt idx="42">
                  <c:v>0.43784254123577798</c:v>
                </c:pt>
                <c:pt idx="43">
                  <c:v>0.42432619332416399</c:v>
                </c:pt>
                <c:pt idx="44">
                  <c:v>0.42839981804181598</c:v>
                </c:pt>
                <c:pt idx="45">
                  <c:v>0.42990586344038101</c:v>
                </c:pt>
                <c:pt idx="46">
                  <c:v>0.44684932746417899</c:v>
                </c:pt>
                <c:pt idx="47">
                  <c:v>0.46398375211201498</c:v>
                </c:pt>
                <c:pt idx="48">
                  <c:v>0.45475987916088501</c:v>
                </c:pt>
                <c:pt idx="49">
                  <c:v>0.44934791131756702</c:v>
                </c:pt>
                <c:pt idx="50">
                  <c:v>0.443879316436675</c:v>
                </c:pt>
                <c:pt idx="51">
                  <c:v>0.44359463394380999</c:v>
                </c:pt>
                <c:pt idx="52">
                  <c:v>0.45137036499115102</c:v>
                </c:pt>
                <c:pt idx="53">
                  <c:v>0.46165645671727201</c:v>
                </c:pt>
                <c:pt idx="54">
                  <c:v>0.477073071121284</c:v>
                </c:pt>
                <c:pt idx="55">
                  <c:v>0.490976060814513</c:v>
                </c:pt>
                <c:pt idx="56">
                  <c:v>0.51678516775528704</c:v>
                </c:pt>
                <c:pt idx="57">
                  <c:v>0.54166643574773399</c:v>
                </c:pt>
                <c:pt idx="58">
                  <c:v>0.56759000942800497</c:v>
                </c:pt>
                <c:pt idx="59">
                  <c:v>0.59220160972978297</c:v>
                </c:pt>
                <c:pt idx="60">
                  <c:v>0.59120248024720701</c:v>
                </c:pt>
                <c:pt idx="61">
                  <c:v>0.59744460511151398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143976"/>
        <c:axId val="281148288"/>
      </c:lineChart>
      <c:catAx>
        <c:axId val="28114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8288"/>
        <c:crosses val="autoZero"/>
        <c:auto val="1"/>
        <c:lblAlgn val="ctr"/>
        <c:lblOffset val="100"/>
        <c:noMultiLvlLbl val="0"/>
      </c:catAx>
      <c:valAx>
        <c:axId val="28114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'[mpd_2013-01 2.xlsx]Sheet1 (2)'!$B$1</c:f>
              <c:strCache>
                <c:ptCount val="1"/>
                <c:pt idx="0">
                  <c:v>Austria </c:v>
                </c:pt>
              </c:strCache>
            </c:strRef>
          </c:tx>
          <c:spPr>
            <a:ln w="412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(2)'!$B$3:$B$64</c:f>
              <c:numCache>
                <c:formatCode>0.0%</c:formatCode>
                <c:ptCount val="62"/>
                <c:pt idx="0">
                  <c:v>0.70710394787700703</c:v>
                </c:pt>
                <c:pt idx="1">
                  <c:v>0.74964146841054002</c:v>
                </c:pt>
                <c:pt idx="2">
                  <c:v>0.76067436723016402</c:v>
                </c:pt>
                <c:pt idx="3">
                  <c:v>0.74317633553536999</c:v>
                </c:pt>
                <c:pt idx="4">
                  <c:v>0.74030593093608299</c:v>
                </c:pt>
                <c:pt idx="5">
                  <c:v>0.778630706083007</c:v>
                </c:pt>
                <c:pt idx="6">
                  <c:v>0.81590612821978103</c:v>
                </c:pt>
                <c:pt idx="7">
                  <c:v>0.84000118284264702</c:v>
                </c:pt>
                <c:pt idx="8">
                  <c:v>0.85796778726394796</c:v>
                </c:pt>
                <c:pt idx="9">
                  <c:v>0.872911726407543</c:v>
                </c:pt>
                <c:pt idx="10">
                  <c:v>0.85643221377388101</c:v>
                </c:pt>
                <c:pt idx="11">
                  <c:v>0.86939391401233002</c:v>
                </c:pt>
                <c:pt idx="12">
                  <c:v>0.87612357119921702</c:v>
                </c:pt>
                <c:pt idx="13">
                  <c:v>0.86334878241549795</c:v>
                </c:pt>
                <c:pt idx="14">
                  <c:v>0.865076950757523</c:v>
                </c:pt>
                <c:pt idx="15">
                  <c:v>0.86807969936474205</c:v>
                </c:pt>
                <c:pt idx="16">
                  <c:v>0.85850580969509405</c:v>
                </c:pt>
                <c:pt idx="17">
                  <c:v>0.87550783749297401</c:v>
                </c:pt>
                <c:pt idx="18">
                  <c:v>0.87218614284507101</c:v>
                </c:pt>
                <c:pt idx="19">
                  <c:v>0.86815556542869099</c:v>
                </c:pt>
                <c:pt idx="20">
                  <c:v>0.87638298173569895</c:v>
                </c:pt>
                <c:pt idx="21">
                  <c:v>0.89810315972403598</c:v>
                </c:pt>
                <c:pt idx="22">
                  <c:v>0.91806112906463899</c:v>
                </c:pt>
                <c:pt idx="23">
                  <c:v>0.93680526678899001</c:v>
                </c:pt>
                <c:pt idx="24">
                  <c:v>0.93079631041250599</c:v>
                </c:pt>
                <c:pt idx="25">
                  <c:v>0.95000080683584398</c:v>
                </c:pt>
                <c:pt idx="26">
                  <c:v>0.95795127609274699</c:v>
                </c:pt>
                <c:pt idx="27">
                  <c:v>0.96291056168654299</c:v>
                </c:pt>
                <c:pt idx="28">
                  <c:v>0.98324967350177805</c:v>
                </c:pt>
                <c:pt idx="29">
                  <c:v>0.95549844927745997</c:v>
                </c:pt>
                <c:pt idx="30">
                  <c:v>0.974147613573497</c:v>
                </c:pt>
                <c:pt idx="31">
                  <c:v>0.98575919604863305</c:v>
                </c:pt>
                <c:pt idx="32">
                  <c:v>0.983074209750323</c:v>
                </c:pt>
                <c:pt idx="33">
                  <c:v>0.99458743919155201</c:v>
                </c:pt>
                <c:pt idx="34">
                  <c:v>1.007608965514031</c:v>
                </c:pt>
                <c:pt idx="35">
                  <c:v>0.98566741124159296</c:v>
                </c:pt>
                <c:pt idx="36">
                  <c:v>0.98373992324110904</c:v>
                </c:pt>
                <c:pt idx="37">
                  <c:v>0.98051114627303104</c:v>
                </c:pt>
                <c:pt idx="38">
                  <c:v>0.97214461136934904</c:v>
                </c:pt>
                <c:pt idx="39">
                  <c:v>0.96612371538170005</c:v>
                </c:pt>
                <c:pt idx="40">
                  <c:v>0.97663690334660902</c:v>
                </c:pt>
                <c:pt idx="41">
                  <c:v>1.0060739383681461</c:v>
                </c:pt>
                <c:pt idx="42">
                  <c:v>1.016093893559936</c:v>
                </c:pt>
                <c:pt idx="43">
                  <c:v>1.0183234915537129</c:v>
                </c:pt>
                <c:pt idx="44">
                  <c:v>1.02001077294255</c:v>
                </c:pt>
                <c:pt idx="45">
                  <c:v>1.0106022236354411</c:v>
                </c:pt>
                <c:pt idx="46">
                  <c:v>1.016413970668933</c:v>
                </c:pt>
                <c:pt idx="47">
                  <c:v>1.02564731088104</c:v>
                </c:pt>
                <c:pt idx="48">
                  <c:v>1.019486702841218</c:v>
                </c:pt>
                <c:pt idx="49">
                  <c:v>1.0316518585591741</c:v>
                </c:pt>
                <c:pt idx="50">
                  <c:v>1.040883497927318</c:v>
                </c:pt>
                <c:pt idx="51">
                  <c:v>1.0412748776104059</c:v>
                </c:pt>
                <c:pt idx="52">
                  <c:v>1.03273157496519</c:v>
                </c:pt>
                <c:pt idx="53">
                  <c:v>1.04150735012506</c:v>
                </c:pt>
                <c:pt idx="54">
                  <c:v>1.0411836611006899</c:v>
                </c:pt>
                <c:pt idx="55">
                  <c:v>1.047077361951821</c:v>
                </c:pt>
                <c:pt idx="56">
                  <c:v>1.0564060819874701</c:v>
                </c:pt>
                <c:pt idx="57">
                  <c:v>1.0674055148110519</c:v>
                </c:pt>
                <c:pt idx="58">
                  <c:v>1.080289058447562</c:v>
                </c:pt>
                <c:pt idx="59">
                  <c:v>1.098661768287253</c:v>
                </c:pt>
                <c:pt idx="60">
                  <c:v>1.107513993609142</c:v>
                </c:pt>
                <c:pt idx="61">
                  <c:v>1.105662787756317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'[mpd_2013-01 2.xlsx]Sheet1 (2)'!$C$1</c:f>
              <c:strCache>
                <c:ptCount val="1"/>
                <c:pt idx="0">
                  <c:v>12 W. Europe</c:v>
                </c:pt>
              </c:strCache>
            </c:strRef>
          </c:tx>
          <c:spPr>
            <a:ln w="41275" cap="rnd">
              <a:solidFill>
                <a:schemeClr val="accent5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(2)'!$C$3:$C$64</c:f>
              <c:numCache>
                <c:formatCode>0.0%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'[mpd_2013-01 2.xlsx]Sheet1 (2)'!$D$1</c:f>
              <c:strCache>
                <c:ptCount val="1"/>
                <c:pt idx="0">
                  <c:v>Ireland </c:v>
                </c:pt>
              </c:strCache>
            </c:strRef>
          </c:tx>
          <c:spPr>
            <a:ln w="412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(2)'!$D$3:$D$64</c:f>
              <c:numCache>
                <c:formatCode>0.0%</c:formatCode>
                <c:ptCount val="62"/>
                <c:pt idx="0">
                  <c:v>0.73094201713540696</c:v>
                </c:pt>
                <c:pt idx="1">
                  <c:v>0.69843051542164802</c:v>
                </c:pt>
                <c:pt idx="2">
                  <c:v>0.68088697580223401</c:v>
                </c:pt>
                <c:pt idx="3">
                  <c:v>0.68233219168311698</c:v>
                </c:pt>
                <c:pt idx="4">
                  <c:v>0.67047409413066195</c:v>
                </c:pt>
                <c:pt idx="5">
                  <c:v>0.64857351191030999</c:v>
                </c:pt>
                <c:pt idx="6">
                  <c:v>0.63295992701868597</c:v>
                </c:pt>
                <c:pt idx="7">
                  <c:v>0.60657893674490204</c:v>
                </c:pt>
                <c:pt idx="8">
                  <c:v>0.587505642674363</c:v>
                </c:pt>
                <c:pt idx="9">
                  <c:v>0.57185254852980305</c:v>
                </c:pt>
                <c:pt idx="10">
                  <c:v>0.57154352196303904</c:v>
                </c:pt>
                <c:pt idx="11">
                  <c:v>0.57111871160505301</c:v>
                </c:pt>
                <c:pt idx="12">
                  <c:v>0.57857352648087501</c:v>
                </c:pt>
                <c:pt idx="13">
                  <c:v>0.57593207681734704</c:v>
                </c:pt>
                <c:pt idx="14">
                  <c:v>0.58039992225564596</c:v>
                </c:pt>
                <c:pt idx="15">
                  <c:v>0.57195865445784699</c:v>
                </c:pt>
                <c:pt idx="16">
                  <c:v>0.56072345888660502</c:v>
                </c:pt>
                <c:pt idx="17">
                  <c:v>0.54829741431490298</c:v>
                </c:pt>
                <c:pt idx="18">
                  <c:v>0.56261158597298699</c:v>
                </c:pt>
                <c:pt idx="19">
                  <c:v>0.58104305441394299</c:v>
                </c:pt>
                <c:pt idx="20">
                  <c:v>0.58444254936388895</c:v>
                </c:pt>
                <c:pt idx="21">
                  <c:v>0.57120067706144295</c:v>
                </c:pt>
                <c:pt idx="22">
                  <c:v>0.57185618748984202</c:v>
                </c:pt>
                <c:pt idx="23">
                  <c:v>0.57951476925231404</c:v>
                </c:pt>
                <c:pt idx="24">
                  <c:v>0.56891875116711499</c:v>
                </c:pt>
                <c:pt idx="25">
                  <c:v>0.57389312974579598</c:v>
                </c:pt>
                <c:pt idx="26">
                  <c:v>0.60178507647306001</c:v>
                </c:pt>
                <c:pt idx="27">
                  <c:v>0.57631745737109497</c:v>
                </c:pt>
                <c:pt idx="28">
                  <c:v>0.60038098738771795</c:v>
                </c:pt>
                <c:pt idx="29">
                  <c:v>0.61919248481008904</c:v>
                </c:pt>
                <c:pt idx="30">
                  <c:v>0.60605043180982099</c:v>
                </c:pt>
                <c:pt idx="31">
                  <c:v>0.61188945575544995</c:v>
                </c:pt>
                <c:pt idx="32">
                  <c:v>0.62462572623424795</c:v>
                </c:pt>
                <c:pt idx="33">
                  <c:v>0.62842561786036799</c:v>
                </c:pt>
                <c:pt idx="34">
                  <c:v>0.61180057587198999</c:v>
                </c:pt>
                <c:pt idx="35">
                  <c:v>0.61815320701565302</c:v>
                </c:pt>
                <c:pt idx="36">
                  <c:v>0.62055013784841495</c:v>
                </c:pt>
                <c:pt idx="37">
                  <c:v>0.60237151664197597</c:v>
                </c:pt>
                <c:pt idx="38">
                  <c:v>0.61571014647914102</c:v>
                </c:pt>
                <c:pt idx="39">
                  <c:v>0.62760981925115</c:v>
                </c:pt>
                <c:pt idx="40">
                  <c:v>0.64949308628369196</c:v>
                </c:pt>
                <c:pt idx="41">
                  <c:v>0.70374766435554603</c:v>
                </c:pt>
                <c:pt idx="42">
                  <c:v>0.70449309882050204</c:v>
                </c:pt>
                <c:pt idx="43">
                  <c:v>0.71801863603883798</c:v>
                </c:pt>
                <c:pt idx="44">
                  <c:v>0.73727123016552198</c:v>
                </c:pt>
                <c:pt idx="45">
                  <c:v>0.754446865628153</c:v>
                </c:pt>
                <c:pt idx="46">
                  <c:v>0.80815533618200597</c:v>
                </c:pt>
                <c:pt idx="47">
                  <c:v>0.85250802432280004</c:v>
                </c:pt>
                <c:pt idx="48">
                  <c:v>0.90846048202197305</c:v>
                </c:pt>
                <c:pt idx="49">
                  <c:v>0.943902951430027</c:v>
                </c:pt>
                <c:pt idx="50">
                  <c:v>1.000375805960692</c:v>
                </c:pt>
                <c:pt idx="51">
                  <c:v>1.044508575295152</c:v>
                </c:pt>
                <c:pt idx="52">
                  <c:v>1.064716573245521</c:v>
                </c:pt>
                <c:pt idx="53">
                  <c:v>1.1029672625002021</c:v>
                </c:pt>
                <c:pt idx="54">
                  <c:v>1.120956943170728</c:v>
                </c:pt>
                <c:pt idx="55">
                  <c:v>1.1250658415139501</c:v>
                </c:pt>
                <c:pt idx="56">
                  <c:v>1.1390089320286949</c:v>
                </c:pt>
                <c:pt idx="57">
                  <c:v>1.1404375866276031</c:v>
                </c:pt>
                <c:pt idx="58">
                  <c:v>1.1422072974310931</c:v>
                </c:pt>
                <c:pt idx="59">
                  <c:v>1.0878744543962839</c:v>
                </c:pt>
                <c:pt idx="60">
                  <c:v>1.046220886018751</c:v>
                </c:pt>
                <c:pt idx="61">
                  <c:v>1.01010273602965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'[mpd_2013-01 2.xlsx]Sheet1 (2)'!$E$1</c:f>
              <c:strCache>
                <c:ptCount val="1"/>
                <c:pt idx="0">
                  <c:v>Czecho-slovakia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'[mpd_2013-01 2.xlsx]Sheet1 (2)'!$A$3:$A$64</c:f>
              <c:numCache>
                <c:formatCode>General</c:formatCode>
                <c:ptCount val="6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</c:numCache>
            </c:numRef>
          </c:cat>
          <c:val>
            <c:numRef>
              <c:f>'[mpd_2013-01 2.xlsx]Sheet1 (2)'!$E$3:$E$64</c:f>
              <c:numCache>
                <c:formatCode>0.0%</c:formatCode>
                <c:ptCount val="62"/>
                <c:pt idx="0">
                  <c:v>0.69984367738909004</c:v>
                </c:pt>
                <c:pt idx="1">
                  <c:v>0.70808681148880004</c:v>
                </c:pt>
                <c:pt idx="2">
                  <c:v>0.67697947527681701</c:v>
                </c:pt>
                <c:pt idx="3">
                  <c:v>0.67394205713136202</c:v>
                </c:pt>
                <c:pt idx="4">
                  <c:v>0.63422146973902005</c:v>
                </c:pt>
                <c:pt idx="5">
                  <c:v>0.62423046794695702</c:v>
                </c:pt>
                <c:pt idx="6">
                  <c:v>0.63322248595072494</c:v>
                </c:pt>
                <c:pt idx="7">
                  <c:v>0.63973468425384294</c:v>
                </c:pt>
                <c:pt idx="8">
                  <c:v>0.64837516491329095</c:v>
                </c:pt>
                <c:pt idx="9">
                  <c:v>0.68128150557971401</c:v>
                </c:pt>
                <c:pt idx="10">
                  <c:v>0.67649869131118301</c:v>
                </c:pt>
                <c:pt idx="11">
                  <c:v>0.68130916169063405</c:v>
                </c:pt>
                <c:pt idx="12">
                  <c:v>0.67547645970912196</c:v>
                </c:pt>
                <c:pt idx="13">
                  <c:v>0.65887030770941502</c:v>
                </c:pt>
                <c:pt idx="14">
                  <c:v>0.62232765539361501</c:v>
                </c:pt>
                <c:pt idx="15">
                  <c:v>0.61632884139740995</c:v>
                </c:pt>
                <c:pt idx="16">
                  <c:v>0.61414224996358502</c:v>
                </c:pt>
                <c:pt idx="17">
                  <c:v>0.61954527803458703</c:v>
                </c:pt>
                <c:pt idx="18">
                  <c:v>0.62698617324614503</c:v>
                </c:pt>
                <c:pt idx="19">
                  <c:v>0.626652752785129</c:v>
                </c:pt>
                <c:pt idx="20">
                  <c:v>0.60983296101132201</c:v>
                </c:pt>
                <c:pt idx="21">
                  <c:v>0.59579111007666696</c:v>
                </c:pt>
                <c:pt idx="22">
                  <c:v>0.59928320679985303</c:v>
                </c:pt>
                <c:pt idx="23">
                  <c:v>0.59652810581434901</c:v>
                </c:pt>
                <c:pt idx="24">
                  <c:v>0.58337498554351497</c:v>
                </c:pt>
                <c:pt idx="25">
                  <c:v>0.59022342856084797</c:v>
                </c:pt>
                <c:pt idx="26">
                  <c:v>0.60861650421165903</c:v>
                </c:pt>
                <c:pt idx="27">
                  <c:v>0.58883918309945504</c:v>
                </c:pt>
                <c:pt idx="28">
                  <c:v>0.59638037026518698</c:v>
                </c:pt>
                <c:pt idx="29">
                  <c:v>0.58441078139612201</c:v>
                </c:pt>
                <c:pt idx="30">
                  <c:v>0.56533317381793402</c:v>
                </c:pt>
                <c:pt idx="31">
                  <c:v>0.57186157046149899</c:v>
                </c:pt>
                <c:pt idx="32">
                  <c:v>0.56703504130111604</c:v>
                </c:pt>
                <c:pt idx="33">
                  <c:v>0.57315677023901601</c:v>
                </c:pt>
                <c:pt idx="34">
                  <c:v>0.57032275848337299</c:v>
                </c:pt>
                <c:pt idx="35">
                  <c:v>0.56790597027490997</c:v>
                </c:pt>
                <c:pt idx="36">
                  <c:v>0.55794920008553595</c:v>
                </c:pt>
                <c:pt idx="37">
                  <c:v>0.553116138241462</c:v>
                </c:pt>
                <c:pt idx="38">
                  <c:v>0.54177496426254201</c:v>
                </c:pt>
                <c:pt idx="39">
                  <c:v>0.53405616048029403</c:v>
                </c:pt>
                <c:pt idx="40">
                  <c:v>0.52341057618819697</c:v>
                </c:pt>
                <c:pt idx="41">
                  <c:v>0.50692879707010297</c:v>
                </c:pt>
                <c:pt idx="42">
                  <c:v>0.43784254123577798</c:v>
                </c:pt>
                <c:pt idx="43">
                  <c:v>0.42432619332416399</c:v>
                </c:pt>
                <c:pt idx="44">
                  <c:v>0.42839981804181598</c:v>
                </c:pt>
                <c:pt idx="45">
                  <c:v>0.42990586344038101</c:v>
                </c:pt>
                <c:pt idx="46">
                  <c:v>0.44684932746417899</c:v>
                </c:pt>
                <c:pt idx="47">
                  <c:v>0.46398375211201498</c:v>
                </c:pt>
                <c:pt idx="48">
                  <c:v>0.45475987916088501</c:v>
                </c:pt>
                <c:pt idx="49">
                  <c:v>0.44934791131756702</c:v>
                </c:pt>
                <c:pt idx="50">
                  <c:v>0.443879316436675</c:v>
                </c:pt>
                <c:pt idx="51">
                  <c:v>0.44359463394380999</c:v>
                </c:pt>
                <c:pt idx="52">
                  <c:v>0.45137036499115102</c:v>
                </c:pt>
                <c:pt idx="53">
                  <c:v>0.46165645671727201</c:v>
                </c:pt>
                <c:pt idx="54">
                  <c:v>0.477073071121284</c:v>
                </c:pt>
                <c:pt idx="55">
                  <c:v>0.490976060814513</c:v>
                </c:pt>
                <c:pt idx="56">
                  <c:v>0.51678516775528704</c:v>
                </c:pt>
                <c:pt idx="57">
                  <c:v>0.54166643574773399</c:v>
                </c:pt>
                <c:pt idx="58">
                  <c:v>0.56759000942800497</c:v>
                </c:pt>
                <c:pt idx="59">
                  <c:v>0.59220160972978297</c:v>
                </c:pt>
                <c:pt idx="60">
                  <c:v>0.59120248024720701</c:v>
                </c:pt>
                <c:pt idx="61">
                  <c:v>0.59744460511151398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141232"/>
        <c:axId val="281148680"/>
      </c:lineChart>
      <c:catAx>
        <c:axId val="28114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8680"/>
        <c:crosses val="autoZero"/>
        <c:auto val="1"/>
        <c:lblAlgn val="ctr"/>
        <c:lblOffset val="100"/>
        <c:noMultiLvlLbl val="0"/>
      </c:catAx>
      <c:valAx>
        <c:axId val="28114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82185998680002E-2"/>
          <c:y val="2.0762075147338702E-2"/>
          <c:w val="0.92426381789995404"/>
          <c:h val="0.492546738401679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D98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 GDP běžné ceny'!$A$6:$A$25</c:f>
              <c:strCache>
                <c:ptCount val="19"/>
                <c:pt idx="0">
                  <c:v>Zpracovatelský průmysl</c:v>
                </c:pt>
                <c:pt idx="1">
                  <c:v>Velko- a maloobchod; opravy, údržba motorových vozidel</c:v>
                </c:pt>
                <c:pt idx="2">
                  <c:v>Činnosti v oblasti nemovitostí</c:v>
                </c:pt>
                <c:pt idx="3">
                  <c:v>Veřejná správa a obrana; povinné sociální zabezpečení</c:v>
                </c:pt>
                <c:pt idx="4">
                  <c:v>Doprava a skladování</c:v>
                </c:pt>
                <c:pt idx="5">
                  <c:v>Stavebnictví</c:v>
                </c:pt>
                <c:pt idx="6">
                  <c:v>Profesní, vědecké a technické činnosti</c:v>
                </c:pt>
                <c:pt idx="7">
                  <c:v>Informační a komunikační činnosti</c:v>
                </c:pt>
                <c:pt idx="8">
                  <c:v>Peněžnictví a pojišťovnictví</c:v>
                </c:pt>
                <c:pt idx="9">
                  <c:v>Vzdělávání</c:v>
                </c:pt>
                <c:pt idx="10">
                  <c:v>Zdravotní a sociální péče</c:v>
                </c:pt>
                <c:pt idx="11">
                  <c:v>Výroba a rozvod elektřiny, plynu, tepla a klimatizovaného vzduchu</c:v>
                </c:pt>
                <c:pt idx="12">
                  <c:v>Zemědělství, lesnictví a rybářství</c:v>
                </c:pt>
                <c:pt idx="13">
                  <c:v>Ubytování, stravování a pohostinství</c:v>
                </c:pt>
                <c:pt idx="14">
                  <c:v>Administrativní a podpůrné činnosti</c:v>
                </c:pt>
                <c:pt idx="15">
                  <c:v>Ostatní činnosti</c:v>
                </c:pt>
                <c:pt idx="16">
                  <c:v>Zásobování vodou</c:v>
                </c:pt>
                <c:pt idx="17">
                  <c:v>Kulturní, zábavní a rekreační činnosti</c:v>
                </c:pt>
                <c:pt idx="18">
                  <c:v>Těžba a dobývání</c:v>
                </c:pt>
              </c:strCache>
            </c:strRef>
          </c:cat>
          <c:val>
            <c:numRef>
              <c:f>'1 GDP běžné ceny'!$M$6:$M$25</c:f>
              <c:numCache>
                <c:formatCode>0%</c:formatCode>
                <c:ptCount val="19"/>
                <c:pt idx="0">
                  <c:v>0.26581510850856099</c:v>
                </c:pt>
                <c:pt idx="1">
                  <c:v>0.103050191888496</c:v>
                </c:pt>
                <c:pt idx="2">
                  <c:v>8.2799185757816904E-2</c:v>
                </c:pt>
                <c:pt idx="3">
                  <c:v>6.2459212670969599E-2</c:v>
                </c:pt>
                <c:pt idx="4">
                  <c:v>5.7068282009169601E-2</c:v>
                </c:pt>
                <c:pt idx="5">
                  <c:v>5.5839085492316698E-2</c:v>
                </c:pt>
                <c:pt idx="6">
                  <c:v>4.9467443281620102E-2</c:v>
                </c:pt>
                <c:pt idx="7">
                  <c:v>4.9190686015639501E-2</c:v>
                </c:pt>
                <c:pt idx="8">
                  <c:v>4.5048924044525998E-2</c:v>
                </c:pt>
                <c:pt idx="9">
                  <c:v>4.28654726246342E-2</c:v>
                </c:pt>
                <c:pt idx="10">
                  <c:v>4.2441906912032201E-2</c:v>
                </c:pt>
                <c:pt idx="11">
                  <c:v>3.85216545052555E-2</c:v>
                </c:pt>
                <c:pt idx="12">
                  <c:v>2.7044139022930101E-2</c:v>
                </c:pt>
                <c:pt idx="13">
                  <c:v>1.9534861040358301E-2</c:v>
                </c:pt>
                <c:pt idx="14">
                  <c:v>1.77972819168307E-2</c:v>
                </c:pt>
                <c:pt idx="15">
                  <c:v>1.2084980821525501E-2</c:v>
                </c:pt>
                <c:pt idx="16">
                  <c:v>1.12300680298929E-2</c:v>
                </c:pt>
                <c:pt idx="17">
                  <c:v>9.5438459247946493E-3</c:v>
                </c:pt>
                <c:pt idx="18">
                  <c:v>8.1976695326303906E-3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9"/>
        <c:axId val="359462064"/>
        <c:axId val="359463240"/>
      </c:barChart>
      <c:catAx>
        <c:axId val="35946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ysClr val="windowText" lastClr="000000">
                <a:alpha val="25000"/>
              </a:sysClr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359463240"/>
        <c:crosses val="autoZero"/>
        <c:auto val="1"/>
        <c:lblAlgn val="ctr"/>
        <c:lblOffset val="0"/>
        <c:noMultiLvlLbl val="0"/>
      </c:catAx>
      <c:valAx>
        <c:axId val="35946324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noFill/>
          </a:ln>
        </c:spPr>
        <c:crossAx val="359462064"/>
        <c:crosses val="autoZero"/>
        <c:crossBetween val="between"/>
      </c:valAx>
      <c:spPr>
        <a:ln>
          <a:solidFill>
            <a:srgbClr val="4F81BD">
              <a:alpha val="1000"/>
            </a:srgb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'[Konvergence za 100 let - výpočet.xlsx]Sheet2'!$N$2</c:f>
              <c:strCache>
                <c:ptCount val="1"/>
                <c:pt idx="0">
                  <c:v>  EU15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výpočet.xlsx]Sheet2'!$A$4:$A$23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'[Konvergence za 100 let - výpočet.xlsx]Sheet2'!$N$4:$N$23</c:f>
              <c:numCache>
                <c:formatCode>General</c:formatCode>
                <c:ptCount val="20"/>
                <c:pt idx="0">
                  <c:v>25.85244520731737</c:v>
                </c:pt>
                <c:pt idx="1">
                  <c:v>26.414097420096969</c:v>
                </c:pt>
                <c:pt idx="2">
                  <c:v>26.991796806155779</c:v>
                </c:pt>
                <c:pt idx="3">
                  <c:v>27.532208786199629</c:v>
                </c:pt>
                <c:pt idx="4">
                  <c:v>27.982792268162541</c:v>
                </c:pt>
                <c:pt idx="5">
                  <c:v>28.396054128596639</c:v>
                </c:pt>
                <c:pt idx="6">
                  <c:v>28.80184000731305</c:v>
                </c:pt>
                <c:pt idx="7">
                  <c:v>29.16086041923533</c:v>
                </c:pt>
                <c:pt idx="8">
                  <c:v>30.152365790668298</c:v>
                </c:pt>
                <c:pt idx="9">
                  <c:v>29.538785374484739</c:v>
                </c:pt>
                <c:pt idx="10">
                  <c:v>30.097853703710541</c:v>
                </c:pt>
                <c:pt idx="11">
                  <c:v>29.872537097687989</c:v>
                </c:pt>
                <c:pt idx="12">
                  <c:v>30.23327507854917</c:v>
                </c:pt>
                <c:pt idx="13">
                  <c:v>30.327977028250739</c:v>
                </c:pt>
                <c:pt idx="14">
                  <c:v>30.413176950363319</c:v>
                </c:pt>
                <c:pt idx="15">
                  <c:v>30.355082995669662</c:v>
                </c:pt>
                <c:pt idx="16">
                  <c:v>30.53912541507702</c:v>
                </c:pt>
                <c:pt idx="17">
                  <c:v>30.68466911433644</c:v>
                </c:pt>
                <c:pt idx="18">
                  <c:v>30.908667238097721</c:v>
                </c:pt>
                <c:pt idx="19">
                  <c:v>31.190934419504121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'[Konvergence za 100 let - výpočet.xlsx]Sheet2'!$O$2</c:f>
              <c:strCache>
                <c:ptCount val="1"/>
                <c:pt idx="0">
                  <c:v>  CZ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výpočet.xlsx]Sheet2'!$A$4:$A$23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'[Konvergence za 100 let - výpočet.xlsx]Sheet2'!$O$4:$O$23</c:f>
              <c:numCache>
                <c:formatCode>General</c:formatCode>
                <c:ptCount val="20"/>
                <c:pt idx="0">
                  <c:v>16.787369834433779</c:v>
                </c:pt>
                <c:pt idx="1">
                  <c:v>16.880533189878481</c:v>
                </c:pt>
                <c:pt idx="2">
                  <c:v>17.248793204012401</c:v>
                </c:pt>
                <c:pt idx="3">
                  <c:v>17.473214800364619</c:v>
                </c:pt>
                <c:pt idx="4">
                  <c:v>17.755588742501359</c:v>
                </c:pt>
                <c:pt idx="5">
                  <c:v>18.515433749505359</c:v>
                </c:pt>
                <c:pt idx="6">
                  <c:v>18.87927450706681</c:v>
                </c:pt>
                <c:pt idx="7">
                  <c:v>19.557985221136519</c:v>
                </c:pt>
                <c:pt idx="8">
                  <c:v>20.3472324150212</c:v>
                </c:pt>
                <c:pt idx="9">
                  <c:v>20.204935192810801</c:v>
                </c:pt>
                <c:pt idx="10">
                  <c:v>20.397708832343849</c:v>
                </c:pt>
                <c:pt idx="11">
                  <c:v>21.080138300977659</c:v>
                </c:pt>
                <c:pt idx="12">
                  <c:v>20.805138850530199</c:v>
                </c:pt>
                <c:pt idx="13">
                  <c:v>21.688087016155691</c:v>
                </c:pt>
                <c:pt idx="14">
                  <c:v>21.945909933535241</c:v>
                </c:pt>
                <c:pt idx="15">
                  <c:v>21.88868991318078</c:v>
                </c:pt>
                <c:pt idx="16">
                  <c:v>22.312386929672719</c:v>
                </c:pt>
                <c:pt idx="17">
                  <c:v>23.156505125110101</c:v>
                </c:pt>
                <c:pt idx="18">
                  <c:v>23.57967005986357</c:v>
                </c:pt>
                <c:pt idx="19">
                  <c:v>24.075963340245821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'[Konvergence za 100 let - výpočet.xlsx]Sheet2'!$P$2</c:f>
              <c:strCache>
                <c:ptCount val="1"/>
                <c:pt idx="0">
                  <c:v>  DE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výpočet.xlsx]Sheet2'!$A$4:$A$23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'[Konvergence za 100 let - výpočet.xlsx]Sheet2'!$P$4:$P$23</c:f>
              <c:numCache>
                <c:formatCode>General</c:formatCode>
                <c:ptCount val="20"/>
                <c:pt idx="0">
                  <c:v>23.73687144338637</c:v>
                </c:pt>
                <c:pt idx="1">
                  <c:v>24.68989690993261</c:v>
                </c:pt>
                <c:pt idx="2">
                  <c:v>25.422222853699871</c:v>
                </c:pt>
                <c:pt idx="3">
                  <c:v>25.747342513632219</c:v>
                </c:pt>
                <c:pt idx="4">
                  <c:v>26.309511628658878</c:v>
                </c:pt>
                <c:pt idx="5">
                  <c:v>27.036636132315639</c:v>
                </c:pt>
                <c:pt idx="6">
                  <c:v>27.945718068490269</c:v>
                </c:pt>
                <c:pt idx="7">
                  <c:v>29.103206827691618</c:v>
                </c:pt>
                <c:pt idx="8">
                  <c:v>29.4821877990946</c:v>
                </c:pt>
                <c:pt idx="9">
                  <c:v>29.740706154482659</c:v>
                </c:pt>
                <c:pt idx="10">
                  <c:v>30.259947103489001</c:v>
                </c:pt>
                <c:pt idx="11">
                  <c:v>30.320973117142049</c:v>
                </c:pt>
                <c:pt idx="12">
                  <c:v>30.675993672385641</c:v>
                </c:pt>
                <c:pt idx="13">
                  <c:v>31.13340956597693</c:v>
                </c:pt>
                <c:pt idx="14">
                  <c:v>31.418152567553651</c:v>
                </c:pt>
                <c:pt idx="15">
                  <c:v>31.635079149980829</c:v>
                </c:pt>
                <c:pt idx="16">
                  <c:v>32.044845706715989</c:v>
                </c:pt>
                <c:pt idx="17">
                  <c:v>32.545068756991341</c:v>
                </c:pt>
                <c:pt idx="18">
                  <c:v>32.761596612147251</c:v>
                </c:pt>
                <c:pt idx="19">
                  <c:v>33.170756950265172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93112"/>
        <c:axId val="281394288"/>
      </c:lineChart>
      <c:catAx>
        <c:axId val="28139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4288"/>
        <c:crosses val="autoZero"/>
        <c:auto val="1"/>
        <c:lblAlgn val="ctr"/>
        <c:lblOffset val="100"/>
        <c:noMultiLvlLbl val="0"/>
      </c:catAx>
      <c:valAx>
        <c:axId val="28139428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'[Konvergence za 100 let - výpočet.xlsx]Sheet2'!$N$2</c:f>
              <c:strCache>
                <c:ptCount val="1"/>
                <c:pt idx="0">
                  <c:v>  EU15</c:v>
                </c:pt>
              </c:strCache>
            </c:strRef>
          </c:tx>
          <c:spPr>
            <a:ln w="41275" cap="rnd">
              <a:solidFill>
                <a:schemeClr val="accent5">
                  <a:alpha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výpočet.xlsx]Sheet2'!$A$4:$A$116</c:f>
              <c:numCache>
                <c:formatCode>General</c:formatCode>
                <c:ptCount val="1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  <c:pt idx="53">
                  <c:v>2051</c:v>
                </c:pt>
                <c:pt idx="54">
                  <c:v>2052</c:v>
                </c:pt>
                <c:pt idx="55">
                  <c:v>2053</c:v>
                </c:pt>
                <c:pt idx="56">
                  <c:v>2054</c:v>
                </c:pt>
                <c:pt idx="57">
                  <c:v>2055</c:v>
                </c:pt>
                <c:pt idx="58">
                  <c:v>2056</c:v>
                </c:pt>
                <c:pt idx="59">
                  <c:v>2057</c:v>
                </c:pt>
                <c:pt idx="60">
                  <c:v>2058</c:v>
                </c:pt>
                <c:pt idx="61">
                  <c:v>2059</c:v>
                </c:pt>
                <c:pt idx="62">
                  <c:v>2060</c:v>
                </c:pt>
                <c:pt idx="63">
                  <c:v>2061</c:v>
                </c:pt>
                <c:pt idx="64">
                  <c:v>2062</c:v>
                </c:pt>
                <c:pt idx="65">
                  <c:v>2063</c:v>
                </c:pt>
                <c:pt idx="66">
                  <c:v>2064</c:v>
                </c:pt>
                <c:pt idx="67">
                  <c:v>2065</c:v>
                </c:pt>
                <c:pt idx="68">
                  <c:v>2066</c:v>
                </c:pt>
                <c:pt idx="69">
                  <c:v>2067</c:v>
                </c:pt>
                <c:pt idx="70">
                  <c:v>2068</c:v>
                </c:pt>
                <c:pt idx="71">
                  <c:v>2069</c:v>
                </c:pt>
                <c:pt idx="72">
                  <c:v>2070</c:v>
                </c:pt>
                <c:pt idx="73">
                  <c:v>2071</c:v>
                </c:pt>
                <c:pt idx="74">
                  <c:v>2072</c:v>
                </c:pt>
                <c:pt idx="75">
                  <c:v>2073</c:v>
                </c:pt>
                <c:pt idx="76">
                  <c:v>2074</c:v>
                </c:pt>
                <c:pt idx="77">
                  <c:v>2075</c:v>
                </c:pt>
                <c:pt idx="78">
                  <c:v>2076</c:v>
                </c:pt>
                <c:pt idx="79">
                  <c:v>2077</c:v>
                </c:pt>
                <c:pt idx="80">
                  <c:v>2078</c:v>
                </c:pt>
                <c:pt idx="81">
                  <c:v>2079</c:v>
                </c:pt>
                <c:pt idx="82">
                  <c:v>2080</c:v>
                </c:pt>
                <c:pt idx="83">
                  <c:v>2081</c:v>
                </c:pt>
                <c:pt idx="84">
                  <c:v>2082</c:v>
                </c:pt>
                <c:pt idx="85">
                  <c:v>2083</c:v>
                </c:pt>
                <c:pt idx="86">
                  <c:v>2084</c:v>
                </c:pt>
                <c:pt idx="87">
                  <c:v>2085</c:v>
                </c:pt>
                <c:pt idx="88">
                  <c:v>2086</c:v>
                </c:pt>
                <c:pt idx="89">
                  <c:v>2087</c:v>
                </c:pt>
                <c:pt idx="90">
                  <c:v>2088</c:v>
                </c:pt>
                <c:pt idx="91">
                  <c:v>2089</c:v>
                </c:pt>
                <c:pt idx="92">
                  <c:v>2090</c:v>
                </c:pt>
                <c:pt idx="93">
                  <c:v>2091</c:v>
                </c:pt>
                <c:pt idx="94">
                  <c:v>2092</c:v>
                </c:pt>
                <c:pt idx="95">
                  <c:v>2093</c:v>
                </c:pt>
                <c:pt idx="96">
                  <c:v>2094</c:v>
                </c:pt>
                <c:pt idx="97">
                  <c:v>2095</c:v>
                </c:pt>
                <c:pt idx="98">
                  <c:v>2096</c:v>
                </c:pt>
                <c:pt idx="99">
                  <c:v>2097</c:v>
                </c:pt>
                <c:pt idx="100">
                  <c:v>2098</c:v>
                </c:pt>
                <c:pt idx="101">
                  <c:v>2099</c:v>
                </c:pt>
                <c:pt idx="102">
                  <c:v>2100</c:v>
                </c:pt>
                <c:pt idx="103">
                  <c:v>2101</c:v>
                </c:pt>
                <c:pt idx="104">
                  <c:v>2102</c:v>
                </c:pt>
                <c:pt idx="105">
                  <c:v>2103</c:v>
                </c:pt>
                <c:pt idx="106">
                  <c:v>2104</c:v>
                </c:pt>
                <c:pt idx="107">
                  <c:v>2105</c:v>
                </c:pt>
                <c:pt idx="108">
                  <c:v>2106</c:v>
                </c:pt>
                <c:pt idx="109">
                  <c:v>2107</c:v>
                </c:pt>
                <c:pt idx="110">
                  <c:v>2108</c:v>
                </c:pt>
                <c:pt idx="111">
                  <c:v>2109</c:v>
                </c:pt>
                <c:pt idx="112">
                  <c:v>2110</c:v>
                </c:pt>
              </c:numCache>
            </c:numRef>
          </c:cat>
          <c:val>
            <c:numRef>
              <c:f>'[Konvergence za 100 let - výpočet.xlsx]Sheet2'!$N$4:$N$116</c:f>
              <c:numCache>
                <c:formatCode>General</c:formatCode>
                <c:ptCount val="113"/>
                <c:pt idx="0">
                  <c:v>25.85244520731737</c:v>
                </c:pt>
                <c:pt idx="1">
                  <c:v>26.414097420096969</c:v>
                </c:pt>
                <c:pt idx="2">
                  <c:v>26.991796806155779</c:v>
                </c:pt>
                <c:pt idx="3">
                  <c:v>27.532208786199629</c:v>
                </c:pt>
                <c:pt idx="4">
                  <c:v>27.982792268162541</c:v>
                </c:pt>
                <c:pt idx="5">
                  <c:v>28.396054128596639</c:v>
                </c:pt>
                <c:pt idx="6">
                  <c:v>28.80184000731305</c:v>
                </c:pt>
                <c:pt idx="7">
                  <c:v>29.16086041923533</c:v>
                </c:pt>
                <c:pt idx="8">
                  <c:v>30.152365790668298</c:v>
                </c:pt>
                <c:pt idx="9">
                  <c:v>29.538785374484739</c:v>
                </c:pt>
                <c:pt idx="10">
                  <c:v>30.097853703710541</c:v>
                </c:pt>
                <c:pt idx="11">
                  <c:v>29.872537097687989</c:v>
                </c:pt>
                <c:pt idx="12">
                  <c:v>30.23327507854917</c:v>
                </c:pt>
                <c:pt idx="13">
                  <c:v>30.327977028250739</c:v>
                </c:pt>
                <c:pt idx="14">
                  <c:v>30.413176950363319</c:v>
                </c:pt>
                <c:pt idx="15">
                  <c:v>30.355082995669662</c:v>
                </c:pt>
                <c:pt idx="16">
                  <c:v>30.53912541507702</c:v>
                </c:pt>
                <c:pt idx="17">
                  <c:v>30.68466911433644</c:v>
                </c:pt>
                <c:pt idx="18">
                  <c:v>30.908667238097721</c:v>
                </c:pt>
                <c:pt idx="19">
                  <c:v>31.190934419504121</c:v>
                </c:pt>
                <c:pt idx="20">
                  <c:v>32.040870179327513</c:v>
                </c:pt>
                <c:pt idx="21">
                  <c:v>32.309697926320197</c:v>
                </c:pt>
                <c:pt idx="22">
                  <c:v>32.578525673312853</c:v>
                </c:pt>
                <c:pt idx="23">
                  <c:v>32.847353420305517</c:v>
                </c:pt>
                <c:pt idx="24">
                  <c:v>33.116181167298123</c:v>
                </c:pt>
                <c:pt idx="25">
                  <c:v>33.385008914290843</c:v>
                </c:pt>
                <c:pt idx="26">
                  <c:v>33.653836661283407</c:v>
                </c:pt>
                <c:pt idx="27">
                  <c:v>33.922664408276098</c:v>
                </c:pt>
                <c:pt idx="28">
                  <c:v>34.191492155268797</c:v>
                </c:pt>
                <c:pt idx="29">
                  <c:v>34.460319902261347</c:v>
                </c:pt>
                <c:pt idx="30">
                  <c:v>34.729147649254003</c:v>
                </c:pt>
                <c:pt idx="31">
                  <c:v>34.997975396246638</c:v>
                </c:pt>
                <c:pt idx="32">
                  <c:v>35.266803143239308</c:v>
                </c:pt>
                <c:pt idx="33">
                  <c:v>35.535630890231971</c:v>
                </c:pt>
                <c:pt idx="34">
                  <c:v>35.804458637224577</c:v>
                </c:pt>
                <c:pt idx="35">
                  <c:v>36.073286384217234</c:v>
                </c:pt>
                <c:pt idx="36">
                  <c:v>36.342114131209939</c:v>
                </c:pt>
                <c:pt idx="37">
                  <c:v>36.610941878202432</c:v>
                </c:pt>
                <c:pt idx="38">
                  <c:v>36.879769625195117</c:v>
                </c:pt>
                <c:pt idx="39">
                  <c:v>37.148597372187801</c:v>
                </c:pt>
                <c:pt idx="40">
                  <c:v>37.417425119180443</c:v>
                </c:pt>
                <c:pt idx="41">
                  <c:v>37.686252866173113</c:v>
                </c:pt>
                <c:pt idx="42">
                  <c:v>37.955080613165762</c:v>
                </c:pt>
                <c:pt idx="43">
                  <c:v>38.223908360158433</c:v>
                </c:pt>
                <c:pt idx="44">
                  <c:v>38.492736107151082</c:v>
                </c:pt>
                <c:pt idx="45">
                  <c:v>38.761563854143731</c:v>
                </c:pt>
                <c:pt idx="46">
                  <c:v>39.030391601136273</c:v>
                </c:pt>
                <c:pt idx="47">
                  <c:v>39.299219348129</c:v>
                </c:pt>
                <c:pt idx="48">
                  <c:v>39.568047095121599</c:v>
                </c:pt>
                <c:pt idx="49">
                  <c:v>39.836874842114241</c:v>
                </c:pt>
                <c:pt idx="50">
                  <c:v>40.105702589106897</c:v>
                </c:pt>
                <c:pt idx="51">
                  <c:v>40.374530336099561</c:v>
                </c:pt>
                <c:pt idx="52">
                  <c:v>40.643358083092203</c:v>
                </c:pt>
                <c:pt idx="53">
                  <c:v>40.912185830084873</c:v>
                </c:pt>
                <c:pt idx="54">
                  <c:v>41.181013577077493</c:v>
                </c:pt>
                <c:pt idx="55">
                  <c:v>41.449841324070057</c:v>
                </c:pt>
                <c:pt idx="56">
                  <c:v>41.718669071062664</c:v>
                </c:pt>
                <c:pt idx="57">
                  <c:v>41.987496818055376</c:v>
                </c:pt>
                <c:pt idx="58">
                  <c:v>42.256324565047983</c:v>
                </c:pt>
                <c:pt idx="59">
                  <c:v>42.525152312040703</c:v>
                </c:pt>
                <c:pt idx="60">
                  <c:v>42.793980059033338</c:v>
                </c:pt>
                <c:pt idx="61">
                  <c:v>43.062807806026001</c:v>
                </c:pt>
                <c:pt idx="62">
                  <c:v>43.331635553018579</c:v>
                </c:pt>
                <c:pt idx="63">
                  <c:v>43.600463300011313</c:v>
                </c:pt>
                <c:pt idx="64">
                  <c:v>43.869291047003863</c:v>
                </c:pt>
                <c:pt idx="65">
                  <c:v>44.138118793996512</c:v>
                </c:pt>
                <c:pt idx="66">
                  <c:v>44.406946540989168</c:v>
                </c:pt>
                <c:pt idx="67">
                  <c:v>44.675774287981831</c:v>
                </c:pt>
                <c:pt idx="68">
                  <c:v>44.94460203497448</c:v>
                </c:pt>
                <c:pt idx="69">
                  <c:v>45.213429781967093</c:v>
                </c:pt>
                <c:pt idx="70">
                  <c:v>45.482257528959799</c:v>
                </c:pt>
                <c:pt idx="71">
                  <c:v>45.751085275952398</c:v>
                </c:pt>
                <c:pt idx="72">
                  <c:v>46.019913022944998</c:v>
                </c:pt>
                <c:pt idx="73">
                  <c:v>46.288740769937647</c:v>
                </c:pt>
                <c:pt idx="74">
                  <c:v>46.557568516930303</c:v>
                </c:pt>
                <c:pt idx="75">
                  <c:v>46.826396263922959</c:v>
                </c:pt>
                <c:pt idx="76">
                  <c:v>47.095224010915622</c:v>
                </c:pt>
                <c:pt idx="77">
                  <c:v>47.364051757908243</c:v>
                </c:pt>
                <c:pt idx="78">
                  <c:v>47.632879504900927</c:v>
                </c:pt>
                <c:pt idx="79">
                  <c:v>47.901707251893491</c:v>
                </c:pt>
                <c:pt idx="80">
                  <c:v>48.170534998886239</c:v>
                </c:pt>
                <c:pt idx="81">
                  <c:v>48.439362745878782</c:v>
                </c:pt>
                <c:pt idx="82">
                  <c:v>48.708190492871452</c:v>
                </c:pt>
                <c:pt idx="83">
                  <c:v>48.977018239864101</c:v>
                </c:pt>
                <c:pt idx="84">
                  <c:v>49.24584598685675</c:v>
                </c:pt>
                <c:pt idx="85">
                  <c:v>49.514673733849357</c:v>
                </c:pt>
                <c:pt idx="86">
                  <c:v>49.783501480842013</c:v>
                </c:pt>
                <c:pt idx="87">
                  <c:v>50.052329227834718</c:v>
                </c:pt>
                <c:pt idx="88">
                  <c:v>50.321156974827382</c:v>
                </c:pt>
                <c:pt idx="89">
                  <c:v>50.589984721820016</c:v>
                </c:pt>
                <c:pt idx="90">
                  <c:v>50.858812468812509</c:v>
                </c:pt>
                <c:pt idx="91">
                  <c:v>51.127640215805229</c:v>
                </c:pt>
                <c:pt idx="92">
                  <c:v>51.396467962797843</c:v>
                </c:pt>
                <c:pt idx="93">
                  <c:v>51.665295709790541</c:v>
                </c:pt>
                <c:pt idx="94">
                  <c:v>51.934123456783148</c:v>
                </c:pt>
                <c:pt idx="95">
                  <c:v>52.202951203775861</c:v>
                </c:pt>
                <c:pt idx="96">
                  <c:v>52.471778950768503</c:v>
                </c:pt>
                <c:pt idx="97">
                  <c:v>52.740606697761137</c:v>
                </c:pt>
                <c:pt idx="98">
                  <c:v>53.009434444753822</c:v>
                </c:pt>
                <c:pt idx="99">
                  <c:v>53.278262191746343</c:v>
                </c:pt>
                <c:pt idx="100">
                  <c:v>53.54708993873902</c:v>
                </c:pt>
                <c:pt idx="101">
                  <c:v>53.815917685731627</c:v>
                </c:pt>
                <c:pt idx="102">
                  <c:v>54.084745432724333</c:v>
                </c:pt>
                <c:pt idx="103">
                  <c:v>54.353573179716932</c:v>
                </c:pt>
                <c:pt idx="104">
                  <c:v>54.622400926709652</c:v>
                </c:pt>
                <c:pt idx="105">
                  <c:v>54.891228673702237</c:v>
                </c:pt>
                <c:pt idx="106">
                  <c:v>55.160056420694957</c:v>
                </c:pt>
                <c:pt idx="107">
                  <c:v>55.428884167687428</c:v>
                </c:pt>
                <c:pt idx="108">
                  <c:v>55.697711914680163</c:v>
                </c:pt>
                <c:pt idx="109">
                  <c:v>55.966539661672797</c:v>
                </c:pt>
                <c:pt idx="110">
                  <c:v>56.235367408665446</c:v>
                </c:pt>
                <c:pt idx="111">
                  <c:v>56.504195155658117</c:v>
                </c:pt>
                <c:pt idx="112">
                  <c:v>56.77302290265078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'[Konvergence za 100 let - výpočet.xlsx]Sheet2'!$O$2</c:f>
              <c:strCache>
                <c:ptCount val="1"/>
                <c:pt idx="0">
                  <c:v>  CZ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výpočet.xlsx]Sheet2'!$A$4:$A$116</c:f>
              <c:numCache>
                <c:formatCode>General</c:formatCode>
                <c:ptCount val="1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  <c:pt idx="53">
                  <c:v>2051</c:v>
                </c:pt>
                <c:pt idx="54">
                  <c:v>2052</c:v>
                </c:pt>
                <c:pt idx="55">
                  <c:v>2053</c:v>
                </c:pt>
                <c:pt idx="56">
                  <c:v>2054</c:v>
                </c:pt>
                <c:pt idx="57">
                  <c:v>2055</c:v>
                </c:pt>
                <c:pt idx="58">
                  <c:v>2056</c:v>
                </c:pt>
                <c:pt idx="59">
                  <c:v>2057</c:v>
                </c:pt>
                <c:pt idx="60">
                  <c:v>2058</c:v>
                </c:pt>
                <c:pt idx="61">
                  <c:v>2059</c:v>
                </c:pt>
                <c:pt idx="62">
                  <c:v>2060</c:v>
                </c:pt>
                <c:pt idx="63">
                  <c:v>2061</c:v>
                </c:pt>
                <c:pt idx="64">
                  <c:v>2062</c:v>
                </c:pt>
                <c:pt idx="65">
                  <c:v>2063</c:v>
                </c:pt>
                <c:pt idx="66">
                  <c:v>2064</c:v>
                </c:pt>
                <c:pt idx="67">
                  <c:v>2065</c:v>
                </c:pt>
                <c:pt idx="68">
                  <c:v>2066</c:v>
                </c:pt>
                <c:pt idx="69">
                  <c:v>2067</c:v>
                </c:pt>
                <c:pt idx="70">
                  <c:v>2068</c:v>
                </c:pt>
                <c:pt idx="71">
                  <c:v>2069</c:v>
                </c:pt>
                <c:pt idx="72">
                  <c:v>2070</c:v>
                </c:pt>
                <c:pt idx="73">
                  <c:v>2071</c:v>
                </c:pt>
                <c:pt idx="74">
                  <c:v>2072</c:v>
                </c:pt>
                <c:pt idx="75">
                  <c:v>2073</c:v>
                </c:pt>
                <c:pt idx="76">
                  <c:v>2074</c:v>
                </c:pt>
                <c:pt idx="77">
                  <c:v>2075</c:v>
                </c:pt>
                <c:pt idx="78">
                  <c:v>2076</c:v>
                </c:pt>
                <c:pt idx="79">
                  <c:v>2077</c:v>
                </c:pt>
                <c:pt idx="80">
                  <c:v>2078</c:v>
                </c:pt>
                <c:pt idx="81">
                  <c:v>2079</c:v>
                </c:pt>
                <c:pt idx="82">
                  <c:v>2080</c:v>
                </c:pt>
                <c:pt idx="83">
                  <c:v>2081</c:v>
                </c:pt>
                <c:pt idx="84">
                  <c:v>2082</c:v>
                </c:pt>
                <c:pt idx="85">
                  <c:v>2083</c:v>
                </c:pt>
                <c:pt idx="86">
                  <c:v>2084</c:v>
                </c:pt>
                <c:pt idx="87">
                  <c:v>2085</c:v>
                </c:pt>
                <c:pt idx="88">
                  <c:v>2086</c:v>
                </c:pt>
                <c:pt idx="89">
                  <c:v>2087</c:v>
                </c:pt>
                <c:pt idx="90">
                  <c:v>2088</c:v>
                </c:pt>
                <c:pt idx="91">
                  <c:v>2089</c:v>
                </c:pt>
                <c:pt idx="92">
                  <c:v>2090</c:v>
                </c:pt>
                <c:pt idx="93">
                  <c:v>2091</c:v>
                </c:pt>
                <c:pt idx="94">
                  <c:v>2092</c:v>
                </c:pt>
                <c:pt idx="95">
                  <c:v>2093</c:v>
                </c:pt>
                <c:pt idx="96">
                  <c:v>2094</c:v>
                </c:pt>
                <c:pt idx="97">
                  <c:v>2095</c:v>
                </c:pt>
                <c:pt idx="98">
                  <c:v>2096</c:v>
                </c:pt>
                <c:pt idx="99">
                  <c:v>2097</c:v>
                </c:pt>
                <c:pt idx="100">
                  <c:v>2098</c:v>
                </c:pt>
                <c:pt idx="101">
                  <c:v>2099</c:v>
                </c:pt>
                <c:pt idx="102">
                  <c:v>2100</c:v>
                </c:pt>
                <c:pt idx="103">
                  <c:v>2101</c:v>
                </c:pt>
                <c:pt idx="104">
                  <c:v>2102</c:v>
                </c:pt>
                <c:pt idx="105">
                  <c:v>2103</c:v>
                </c:pt>
                <c:pt idx="106">
                  <c:v>2104</c:v>
                </c:pt>
                <c:pt idx="107">
                  <c:v>2105</c:v>
                </c:pt>
                <c:pt idx="108">
                  <c:v>2106</c:v>
                </c:pt>
                <c:pt idx="109">
                  <c:v>2107</c:v>
                </c:pt>
                <c:pt idx="110">
                  <c:v>2108</c:v>
                </c:pt>
                <c:pt idx="111">
                  <c:v>2109</c:v>
                </c:pt>
                <c:pt idx="112">
                  <c:v>2110</c:v>
                </c:pt>
              </c:numCache>
            </c:numRef>
          </c:cat>
          <c:val>
            <c:numRef>
              <c:f>'[Konvergence za 100 let - výpočet.xlsx]Sheet2'!$O$4:$O$116</c:f>
              <c:numCache>
                <c:formatCode>General</c:formatCode>
                <c:ptCount val="113"/>
                <c:pt idx="0">
                  <c:v>16.787369834433779</c:v>
                </c:pt>
                <c:pt idx="1">
                  <c:v>16.880533189878481</c:v>
                </c:pt>
                <c:pt idx="2">
                  <c:v>17.248793204012401</c:v>
                </c:pt>
                <c:pt idx="3">
                  <c:v>17.473214800364619</c:v>
                </c:pt>
                <c:pt idx="4">
                  <c:v>17.755588742501359</c:v>
                </c:pt>
                <c:pt idx="5">
                  <c:v>18.515433749505359</c:v>
                </c:pt>
                <c:pt idx="6">
                  <c:v>18.87927450706681</c:v>
                </c:pt>
                <c:pt idx="7">
                  <c:v>19.557985221136519</c:v>
                </c:pt>
                <c:pt idx="8">
                  <c:v>20.3472324150212</c:v>
                </c:pt>
                <c:pt idx="9">
                  <c:v>20.204935192810801</c:v>
                </c:pt>
                <c:pt idx="10">
                  <c:v>20.397708832343849</c:v>
                </c:pt>
                <c:pt idx="11">
                  <c:v>21.080138300977659</c:v>
                </c:pt>
                <c:pt idx="12">
                  <c:v>20.805138850530199</c:v>
                </c:pt>
                <c:pt idx="13">
                  <c:v>21.688087016155691</c:v>
                </c:pt>
                <c:pt idx="14">
                  <c:v>21.945909933535241</c:v>
                </c:pt>
                <c:pt idx="15">
                  <c:v>21.88868991318078</c:v>
                </c:pt>
                <c:pt idx="16">
                  <c:v>22.312386929672719</c:v>
                </c:pt>
                <c:pt idx="17">
                  <c:v>23.156505125110101</c:v>
                </c:pt>
                <c:pt idx="18">
                  <c:v>23.57967005986357</c:v>
                </c:pt>
                <c:pt idx="19">
                  <c:v>24.075963340245821</c:v>
                </c:pt>
                <c:pt idx="20">
                  <c:v>24.048158215560299</c:v>
                </c:pt>
                <c:pt idx="21">
                  <c:v>24.404666797323099</c:v>
                </c:pt>
                <c:pt idx="22">
                  <c:v>24.761175379085781</c:v>
                </c:pt>
                <c:pt idx="23">
                  <c:v>25.117683960848581</c:v>
                </c:pt>
                <c:pt idx="24">
                  <c:v>25.47419254261137</c:v>
                </c:pt>
                <c:pt idx="25">
                  <c:v>25.83070112437418</c:v>
                </c:pt>
                <c:pt idx="26">
                  <c:v>26.187209706136851</c:v>
                </c:pt>
                <c:pt idx="27">
                  <c:v>26.543718287899651</c:v>
                </c:pt>
                <c:pt idx="28">
                  <c:v>26.90022686966244</c:v>
                </c:pt>
                <c:pt idx="29">
                  <c:v>27.256735451425239</c:v>
                </c:pt>
                <c:pt idx="30">
                  <c:v>27.613244033188039</c:v>
                </c:pt>
                <c:pt idx="31">
                  <c:v>27.969752614950721</c:v>
                </c:pt>
                <c:pt idx="32">
                  <c:v>28.326261196713521</c:v>
                </c:pt>
                <c:pt idx="33">
                  <c:v>28.68276977847631</c:v>
                </c:pt>
                <c:pt idx="34">
                  <c:v>29.039278360239109</c:v>
                </c:pt>
                <c:pt idx="35">
                  <c:v>29.395786942001781</c:v>
                </c:pt>
                <c:pt idx="36">
                  <c:v>29.752295523764591</c:v>
                </c:pt>
                <c:pt idx="37">
                  <c:v>30.10880410552738</c:v>
                </c:pt>
                <c:pt idx="38">
                  <c:v>30.465312687290179</c:v>
                </c:pt>
                <c:pt idx="39">
                  <c:v>30.821821269052979</c:v>
                </c:pt>
                <c:pt idx="40">
                  <c:v>31.178329850815651</c:v>
                </c:pt>
                <c:pt idx="41">
                  <c:v>31.534838432578461</c:v>
                </c:pt>
                <c:pt idx="42">
                  <c:v>31.89134701434125</c:v>
                </c:pt>
                <c:pt idx="43">
                  <c:v>32.247855596104053</c:v>
                </c:pt>
                <c:pt idx="44">
                  <c:v>32.604364177866678</c:v>
                </c:pt>
                <c:pt idx="45">
                  <c:v>32.960872759629517</c:v>
                </c:pt>
                <c:pt idx="46">
                  <c:v>33.317381341392242</c:v>
                </c:pt>
                <c:pt idx="47">
                  <c:v>33.673889923155123</c:v>
                </c:pt>
                <c:pt idx="48">
                  <c:v>34.030398504917798</c:v>
                </c:pt>
                <c:pt idx="49">
                  <c:v>34.386907086680537</c:v>
                </c:pt>
                <c:pt idx="50">
                  <c:v>34.743415668443397</c:v>
                </c:pt>
                <c:pt idx="51">
                  <c:v>35.099924250206143</c:v>
                </c:pt>
                <c:pt idx="52">
                  <c:v>35.456432831968982</c:v>
                </c:pt>
                <c:pt idx="53">
                  <c:v>35.812941413731593</c:v>
                </c:pt>
                <c:pt idx="54">
                  <c:v>36.169449995494453</c:v>
                </c:pt>
                <c:pt idx="55">
                  <c:v>36.525958577257263</c:v>
                </c:pt>
                <c:pt idx="56">
                  <c:v>36.882467159020003</c:v>
                </c:pt>
                <c:pt idx="57">
                  <c:v>37.238975740782777</c:v>
                </c:pt>
                <c:pt idx="58">
                  <c:v>37.595484322545531</c:v>
                </c:pt>
                <c:pt idx="59">
                  <c:v>37.951992904308327</c:v>
                </c:pt>
                <c:pt idx="60">
                  <c:v>38.308501486071123</c:v>
                </c:pt>
                <c:pt idx="61">
                  <c:v>38.665010067833812</c:v>
                </c:pt>
                <c:pt idx="62">
                  <c:v>39.021518649596601</c:v>
                </c:pt>
                <c:pt idx="63">
                  <c:v>39.378027231359397</c:v>
                </c:pt>
                <c:pt idx="64">
                  <c:v>39.7345358131222</c:v>
                </c:pt>
                <c:pt idx="65">
                  <c:v>40.091044394885003</c:v>
                </c:pt>
                <c:pt idx="66">
                  <c:v>40.447552976647643</c:v>
                </c:pt>
                <c:pt idx="67">
                  <c:v>40.804061558410368</c:v>
                </c:pt>
                <c:pt idx="68">
                  <c:v>41.160570140173299</c:v>
                </c:pt>
                <c:pt idx="69">
                  <c:v>41.517078721936038</c:v>
                </c:pt>
                <c:pt idx="70">
                  <c:v>41.873587303698692</c:v>
                </c:pt>
                <c:pt idx="71">
                  <c:v>42.230095885461537</c:v>
                </c:pt>
                <c:pt idx="72">
                  <c:v>42.586604467224241</c:v>
                </c:pt>
                <c:pt idx="73">
                  <c:v>42.943113048987129</c:v>
                </c:pt>
                <c:pt idx="74">
                  <c:v>43.299621630749932</c:v>
                </c:pt>
                <c:pt idx="75">
                  <c:v>43.656130212512608</c:v>
                </c:pt>
                <c:pt idx="76">
                  <c:v>44.012638794275411</c:v>
                </c:pt>
                <c:pt idx="77">
                  <c:v>44.3691473760382</c:v>
                </c:pt>
                <c:pt idx="78">
                  <c:v>44.725655957801003</c:v>
                </c:pt>
                <c:pt idx="79">
                  <c:v>45.082164539563642</c:v>
                </c:pt>
                <c:pt idx="80">
                  <c:v>45.438673121326467</c:v>
                </c:pt>
                <c:pt idx="81">
                  <c:v>45.79518170308927</c:v>
                </c:pt>
                <c:pt idx="82">
                  <c:v>46.151690284852037</c:v>
                </c:pt>
                <c:pt idx="83">
                  <c:v>46.508198866614748</c:v>
                </c:pt>
                <c:pt idx="84">
                  <c:v>46.864707448377537</c:v>
                </c:pt>
                <c:pt idx="85">
                  <c:v>47.22121603014034</c:v>
                </c:pt>
                <c:pt idx="86">
                  <c:v>47.577724611903093</c:v>
                </c:pt>
                <c:pt idx="87">
                  <c:v>47.934233193665918</c:v>
                </c:pt>
                <c:pt idx="88">
                  <c:v>48.290741775428607</c:v>
                </c:pt>
                <c:pt idx="89">
                  <c:v>48.647250357191403</c:v>
                </c:pt>
                <c:pt idx="90">
                  <c:v>49.003758938954263</c:v>
                </c:pt>
                <c:pt idx="91">
                  <c:v>49.360267520716953</c:v>
                </c:pt>
                <c:pt idx="92">
                  <c:v>49.716776102479699</c:v>
                </c:pt>
                <c:pt idx="93">
                  <c:v>50.073284684242381</c:v>
                </c:pt>
                <c:pt idx="94">
                  <c:v>50.429793266005277</c:v>
                </c:pt>
                <c:pt idx="95">
                  <c:v>50.786301847768073</c:v>
                </c:pt>
                <c:pt idx="96">
                  <c:v>51.142810429530762</c:v>
                </c:pt>
                <c:pt idx="97">
                  <c:v>51.499319011293537</c:v>
                </c:pt>
                <c:pt idx="98">
                  <c:v>51.855827593056262</c:v>
                </c:pt>
                <c:pt idx="99">
                  <c:v>52.212336174819143</c:v>
                </c:pt>
                <c:pt idx="100">
                  <c:v>52.568844756581939</c:v>
                </c:pt>
                <c:pt idx="101">
                  <c:v>52.925353338344621</c:v>
                </c:pt>
                <c:pt idx="102">
                  <c:v>53.281861920107403</c:v>
                </c:pt>
                <c:pt idx="103">
                  <c:v>53.638370501870213</c:v>
                </c:pt>
                <c:pt idx="104">
                  <c:v>53.994879083632952</c:v>
                </c:pt>
                <c:pt idx="105">
                  <c:v>54.351387665395578</c:v>
                </c:pt>
                <c:pt idx="106">
                  <c:v>54.707896247158502</c:v>
                </c:pt>
                <c:pt idx="107">
                  <c:v>55.064404828921283</c:v>
                </c:pt>
                <c:pt idx="108">
                  <c:v>55.420913410684079</c:v>
                </c:pt>
                <c:pt idx="109">
                  <c:v>55.777421992446747</c:v>
                </c:pt>
                <c:pt idx="110">
                  <c:v>56.133930574209558</c:v>
                </c:pt>
                <c:pt idx="111">
                  <c:v>56.490439155972354</c:v>
                </c:pt>
                <c:pt idx="112">
                  <c:v>56.846947737735142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'[Konvergence za 100 let - výpočet.xlsx]Sheet2'!$P$2</c:f>
              <c:strCache>
                <c:ptCount val="1"/>
                <c:pt idx="0">
                  <c:v>  DE</c:v>
                </c:pt>
              </c:strCache>
            </c:strRef>
          </c:tx>
          <c:spPr>
            <a:ln w="41275" cap="rnd">
              <a:solidFill>
                <a:srgbClr val="7030A0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'[Konvergence za 100 let - výpočet.xlsx]Sheet2'!$A$4:$A$116</c:f>
              <c:numCache>
                <c:formatCode>General</c:formatCode>
                <c:ptCount val="1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2009</c:v>
                </c:pt>
                <c:pt idx="9">
                  <c:v>2006</c:v>
                </c:pt>
                <c:pt idx="10">
                  <c:v>2008</c:v>
                </c:pt>
                <c:pt idx="11">
                  <c:v>2007</c:v>
                </c:pt>
                <c:pt idx="12">
                  <c:v>2010</c:v>
                </c:pt>
                <c:pt idx="13">
                  <c:v>2011</c:v>
                </c:pt>
                <c:pt idx="14">
                  <c:v>2013</c:v>
                </c:pt>
                <c:pt idx="15">
                  <c:v>2012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  <c:pt idx="53">
                  <c:v>2051</c:v>
                </c:pt>
                <c:pt idx="54">
                  <c:v>2052</c:v>
                </c:pt>
                <c:pt idx="55">
                  <c:v>2053</c:v>
                </c:pt>
                <c:pt idx="56">
                  <c:v>2054</c:v>
                </c:pt>
                <c:pt idx="57">
                  <c:v>2055</c:v>
                </c:pt>
                <c:pt idx="58">
                  <c:v>2056</c:v>
                </c:pt>
                <c:pt idx="59">
                  <c:v>2057</c:v>
                </c:pt>
                <c:pt idx="60">
                  <c:v>2058</c:v>
                </c:pt>
                <c:pt idx="61">
                  <c:v>2059</c:v>
                </c:pt>
                <c:pt idx="62">
                  <c:v>2060</c:v>
                </c:pt>
                <c:pt idx="63">
                  <c:v>2061</c:v>
                </c:pt>
                <c:pt idx="64">
                  <c:v>2062</c:v>
                </c:pt>
                <c:pt idx="65">
                  <c:v>2063</c:v>
                </c:pt>
                <c:pt idx="66">
                  <c:v>2064</c:v>
                </c:pt>
                <c:pt idx="67">
                  <c:v>2065</c:v>
                </c:pt>
                <c:pt idx="68">
                  <c:v>2066</c:v>
                </c:pt>
                <c:pt idx="69">
                  <c:v>2067</c:v>
                </c:pt>
                <c:pt idx="70">
                  <c:v>2068</c:v>
                </c:pt>
                <c:pt idx="71">
                  <c:v>2069</c:v>
                </c:pt>
                <c:pt idx="72">
                  <c:v>2070</c:v>
                </c:pt>
                <c:pt idx="73">
                  <c:v>2071</c:v>
                </c:pt>
                <c:pt idx="74">
                  <c:v>2072</c:v>
                </c:pt>
                <c:pt idx="75">
                  <c:v>2073</c:v>
                </c:pt>
                <c:pt idx="76">
                  <c:v>2074</c:v>
                </c:pt>
                <c:pt idx="77">
                  <c:v>2075</c:v>
                </c:pt>
                <c:pt idx="78">
                  <c:v>2076</c:v>
                </c:pt>
                <c:pt idx="79">
                  <c:v>2077</c:v>
                </c:pt>
                <c:pt idx="80">
                  <c:v>2078</c:v>
                </c:pt>
                <c:pt idx="81">
                  <c:v>2079</c:v>
                </c:pt>
                <c:pt idx="82">
                  <c:v>2080</c:v>
                </c:pt>
                <c:pt idx="83">
                  <c:v>2081</c:v>
                </c:pt>
                <c:pt idx="84">
                  <c:v>2082</c:v>
                </c:pt>
                <c:pt idx="85">
                  <c:v>2083</c:v>
                </c:pt>
                <c:pt idx="86">
                  <c:v>2084</c:v>
                </c:pt>
                <c:pt idx="87">
                  <c:v>2085</c:v>
                </c:pt>
                <c:pt idx="88">
                  <c:v>2086</c:v>
                </c:pt>
                <c:pt idx="89">
                  <c:v>2087</c:v>
                </c:pt>
                <c:pt idx="90">
                  <c:v>2088</c:v>
                </c:pt>
                <c:pt idx="91">
                  <c:v>2089</c:v>
                </c:pt>
                <c:pt idx="92">
                  <c:v>2090</c:v>
                </c:pt>
                <c:pt idx="93">
                  <c:v>2091</c:v>
                </c:pt>
                <c:pt idx="94">
                  <c:v>2092</c:v>
                </c:pt>
                <c:pt idx="95">
                  <c:v>2093</c:v>
                </c:pt>
                <c:pt idx="96">
                  <c:v>2094</c:v>
                </c:pt>
                <c:pt idx="97">
                  <c:v>2095</c:v>
                </c:pt>
                <c:pt idx="98">
                  <c:v>2096</c:v>
                </c:pt>
                <c:pt idx="99">
                  <c:v>2097</c:v>
                </c:pt>
                <c:pt idx="100">
                  <c:v>2098</c:v>
                </c:pt>
                <c:pt idx="101">
                  <c:v>2099</c:v>
                </c:pt>
                <c:pt idx="102">
                  <c:v>2100</c:v>
                </c:pt>
                <c:pt idx="103">
                  <c:v>2101</c:v>
                </c:pt>
                <c:pt idx="104">
                  <c:v>2102</c:v>
                </c:pt>
                <c:pt idx="105">
                  <c:v>2103</c:v>
                </c:pt>
                <c:pt idx="106">
                  <c:v>2104</c:v>
                </c:pt>
                <c:pt idx="107">
                  <c:v>2105</c:v>
                </c:pt>
                <c:pt idx="108">
                  <c:v>2106</c:v>
                </c:pt>
                <c:pt idx="109">
                  <c:v>2107</c:v>
                </c:pt>
                <c:pt idx="110">
                  <c:v>2108</c:v>
                </c:pt>
                <c:pt idx="111">
                  <c:v>2109</c:v>
                </c:pt>
                <c:pt idx="112">
                  <c:v>2110</c:v>
                </c:pt>
              </c:numCache>
            </c:numRef>
          </c:cat>
          <c:val>
            <c:numRef>
              <c:f>'[Konvergence za 100 let - výpočet.xlsx]Sheet2'!$P$4:$P$116</c:f>
              <c:numCache>
                <c:formatCode>General</c:formatCode>
                <c:ptCount val="113"/>
                <c:pt idx="0">
                  <c:v>23.73687144338637</c:v>
                </c:pt>
                <c:pt idx="1">
                  <c:v>24.68989690993261</c:v>
                </c:pt>
                <c:pt idx="2">
                  <c:v>25.422222853699871</c:v>
                </c:pt>
                <c:pt idx="3">
                  <c:v>25.747342513632219</c:v>
                </c:pt>
                <c:pt idx="4">
                  <c:v>26.309511628658878</c:v>
                </c:pt>
                <c:pt idx="5">
                  <c:v>27.036636132315639</c:v>
                </c:pt>
                <c:pt idx="6">
                  <c:v>27.945718068490269</c:v>
                </c:pt>
                <c:pt idx="7">
                  <c:v>29.103206827691618</c:v>
                </c:pt>
                <c:pt idx="8">
                  <c:v>29.4821877990946</c:v>
                </c:pt>
                <c:pt idx="9">
                  <c:v>29.740706154482659</c:v>
                </c:pt>
                <c:pt idx="10">
                  <c:v>30.259947103489001</c:v>
                </c:pt>
                <c:pt idx="11">
                  <c:v>30.320973117142049</c:v>
                </c:pt>
                <c:pt idx="12">
                  <c:v>30.675993672385641</c:v>
                </c:pt>
                <c:pt idx="13">
                  <c:v>31.13340956597693</c:v>
                </c:pt>
                <c:pt idx="14">
                  <c:v>31.418152567553651</c:v>
                </c:pt>
                <c:pt idx="15">
                  <c:v>31.635079149980829</c:v>
                </c:pt>
                <c:pt idx="16">
                  <c:v>32.044845706715989</c:v>
                </c:pt>
                <c:pt idx="17">
                  <c:v>32.545068756991341</c:v>
                </c:pt>
                <c:pt idx="18">
                  <c:v>32.761596612147251</c:v>
                </c:pt>
                <c:pt idx="19">
                  <c:v>33.170756950265172</c:v>
                </c:pt>
                <c:pt idx="20">
                  <c:v>34.344129965268223</c:v>
                </c:pt>
                <c:pt idx="21">
                  <c:v>34.832330228403862</c:v>
                </c:pt>
                <c:pt idx="22">
                  <c:v>35.32053049153933</c:v>
                </c:pt>
                <c:pt idx="23">
                  <c:v>35.808730754674798</c:v>
                </c:pt>
                <c:pt idx="24">
                  <c:v>36.296931017810273</c:v>
                </c:pt>
                <c:pt idx="25">
                  <c:v>36.785131280945762</c:v>
                </c:pt>
                <c:pt idx="26">
                  <c:v>37.273331544081323</c:v>
                </c:pt>
                <c:pt idx="27">
                  <c:v>37.761531807216777</c:v>
                </c:pt>
                <c:pt idx="28">
                  <c:v>38.249732070352252</c:v>
                </c:pt>
                <c:pt idx="29">
                  <c:v>38.737932333487763</c:v>
                </c:pt>
                <c:pt idx="30">
                  <c:v>39.226132596623202</c:v>
                </c:pt>
                <c:pt idx="31">
                  <c:v>39.714332859758663</c:v>
                </c:pt>
                <c:pt idx="32">
                  <c:v>40.202533122894252</c:v>
                </c:pt>
                <c:pt idx="33">
                  <c:v>40.690733386029798</c:v>
                </c:pt>
                <c:pt idx="34">
                  <c:v>41.178933649165181</c:v>
                </c:pt>
                <c:pt idx="35">
                  <c:v>41.667133912300642</c:v>
                </c:pt>
                <c:pt idx="36">
                  <c:v>42.155334175436103</c:v>
                </c:pt>
                <c:pt idx="37">
                  <c:v>42.643534438571699</c:v>
                </c:pt>
                <c:pt idx="38">
                  <c:v>43.131734701707153</c:v>
                </c:pt>
                <c:pt idx="39">
                  <c:v>43.619934964842592</c:v>
                </c:pt>
                <c:pt idx="40">
                  <c:v>44.108135227978103</c:v>
                </c:pt>
                <c:pt idx="41">
                  <c:v>44.596335491113557</c:v>
                </c:pt>
                <c:pt idx="42">
                  <c:v>45.084535754249153</c:v>
                </c:pt>
                <c:pt idx="43">
                  <c:v>45.572736017384607</c:v>
                </c:pt>
                <c:pt idx="44">
                  <c:v>46.060936280520082</c:v>
                </c:pt>
                <c:pt idx="45">
                  <c:v>46.54913654365555</c:v>
                </c:pt>
                <c:pt idx="46">
                  <c:v>47.037336806791018</c:v>
                </c:pt>
                <c:pt idx="47">
                  <c:v>47.5255370699265</c:v>
                </c:pt>
                <c:pt idx="48">
                  <c:v>48.013737333062053</c:v>
                </c:pt>
                <c:pt idx="49">
                  <c:v>48.501937596197493</c:v>
                </c:pt>
                <c:pt idx="50">
                  <c:v>48.990137859332997</c:v>
                </c:pt>
                <c:pt idx="51">
                  <c:v>49.478338122468472</c:v>
                </c:pt>
                <c:pt idx="52">
                  <c:v>49.96653838560394</c:v>
                </c:pt>
                <c:pt idx="53">
                  <c:v>50.454738648739522</c:v>
                </c:pt>
                <c:pt idx="54">
                  <c:v>50.942938911874997</c:v>
                </c:pt>
                <c:pt idx="55">
                  <c:v>51.431139175010443</c:v>
                </c:pt>
                <c:pt idx="56">
                  <c:v>51.919339438145933</c:v>
                </c:pt>
                <c:pt idx="57">
                  <c:v>52.407539701281387</c:v>
                </c:pt>
                <c:pt idx="58">
                  <c:v>52.895739964416862</c:v>
                </c:pt>
                <c:pt idx="59">
                  <c:v>53.383940227552444</c:v>
                </c:pt>
                <c:pt idx="60">
                  <c:v>53.872140490687897</c:v>
                </c:pt>
                <c:pt idx="61">
                  <c:v>54.360340753823372</c:v>
                </c:pt>
                <c:pt idx="62">
                  <c:v>54.848541016958848</c:v>
                </c:pt>
                <c:pt idx="63">
                  <c:v>55.336741280094287</c:v>
                </c:pt>
                <c:pt idx="64">
                  <c:v>55.824941543229897</c:v>
                </c:pt>
                <c:pt idx="65">
                  <c:v>56.313141806365337</c:v>
                </c:pt>
                <c:pt idx="66">
                  <c:v>56.801342069500834</c:v>
                </c:pt>
                <c:pt idx="67">
                  <c:v>57.289542332636302</c:v>
                </c:pt>
                <c:pt idx="68">
                  <c:v>57.77774259577177</c:v>
                </c:pt>
                <c:pt idx="69">
                  <c:v>58.265942858907351</c:v>
                </c:pt>
                <c:pt idx="70">
                  <c:v>58.754143122042812</c:v>
                </c:pt>
                <c:pt idx="71">
                  <c:v>59.242343385178302</c:v>
                </c:pt>
                <c:pt idx="72">
                  <c:v>59.730543648313763</c:v>
                </c:pt>
                <c:pt idx="73">
                  <c:v>60.218743911449231</c:v>
                </c:pt>
                <c:pt idx="74">
                  <c:v>60.706944174584699</c:v>
                </c:pt>
                <c:pt idx="75">
                  <c:v>61.195144437720273</c:v>
                </c:pt>
                <c:pt idx="76">
                  <c:v>61.683344700855741</c:v>
                </c:pt>
                <c:pt idx="77">
                  <c:v>62.171544963991202</c:v>
                </c:pt>
                <c:pt idx="78">
                  <c:v>62.659745227126677</c:v>
                </c:pt>
                <c:pt idx="79">
                  <c:v>63.147945490262103</c:v>
                </c:pt>
                <c:pt idx="80">
                  <c:v>63.636145753397727</c:v>
                </c:pt>
                <c:pt idx="81">
                  <c:v>64.124346016533025</c:v>
                </c:pt>
                <c:pt idx="82">
                  <c:v>64.612546279668649</c:v>
                </c:pt>
                <c:pt idx="83">
                  <c:v>65.100746542804004</c:v>
                </c:pt>
                <c:pt idx="84">
                  <c:v>65.588946805939528</c:v>
                </c:pt>
                <c:pt idx="85">
                  <c:v>66.077147069075096</c:v>
                </c:pt>
                <c:pt idx="86">
                  <c:v>66.565347332210536</c:v>
                </c:pt>
                <c:pt idx="87">
                  <c:v>67.053547595346103</c:v>
                </c:pt>
                <c:pt idx="88">
                  <c:v>67.541747858481443</c:v>
                </c:pt>
                <c:pt idx="89">
                  <c:v>68.029948121617053</c:v>
                </c:pt>
                <c:pt idx="90">
                  <c:v>68.518148384752507</c:v>
                </c:pt>
                <c:pt idx="91">
                  <c:v>69.006348647888046</c:v>
                </c:pt>
                <c:pt idx="92">
                  <c:v>69.494548911023571</c:v>
                </c:pt>
                <c:pt idx="93">
                  <c:v>69.982749174158968</c:v>
                </c:pt>
                <c:pt idx="94">
                  <c:v>70.470949437294479</c:v>
                </c:pt>
                <c:pt idx="95">
                  <c:v>70.959149700429947</c:v>
                </c:pt>
                <c:pt idx="96">
                  <c:v>71.4473499635655</c:v>
                </c:pt>
                <c:pt idx="97">
                  <c:v>71.935550226701011</c:v>
                </c:pt>
                <c:pt idx="98">
                  <c:v>72.423750489836493</c:v>
                </c:pt>
                <c:pt idx="99">
                  <c:v>72.911950752971961</c:v>
                </c:pt>
                <c:pt idx="100">
                  <c:v>73.400151016107543</c:v>
                </c:pt>
                <c:pt idx="101">
                  <c:v>73.888351279243011</c:v>
                </c:pt>
                <c:pt idx="102">
                  <c:v>74.376551542378479</c:v>
                </c:pt>
                <c:pt idx="103">
                  <c:v>74.864751805513876</c:v>
                </c:pt>
                <c:pt idx="104">
                  <c:v>75.352952068649344</c:v>
                </c:pt>
                <c:pt idx="105">
                  <c:v>75.841152331784812</c:v>
                </c:pt>
                <c:pt idx="106">
                  <c:v>76.329352594920252</c:v>
                </c:pt>
                <c:pt idx="107">
                  <c:v>76.817552858055805</c:v>
                </c:pt>
                <c:pt idx="108">
                  <c:v>77.305753121191216</c:v>
                </c:pt>
                <c:pt idx="109">
                  <c:v>77.793953384326755</c:v>
                </c:pt>
                <c:pt idx="110">
                  <c:v>78.282153647462465</c:v>
                </c:pt>
                <c:pt idx="111">
                  <c:v>78.770353910597876</c:v>
                </c:pt>
                <c:pt idx="112">
                  <c:v>79.258554173733316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96640"/>
        <c:axId val="281396248"/>
      </c:lineChart>
      <c:catAx>
        <c:axId val="2813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6248"/>
        <c:crosses val="autoZero"/>
        <c:auto val="1"/>
        <c:lblAlgn val="ctr"/>
        <c:lblOffset val="100"/>
        <c:tickLblSkip val="8"/>
        <c:noMultiLvlLbl val="0"/>
      </c:catAx>
      <c:valAx>
        <c:axId val="281396248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'[Konvergence vs. divergence 2.xlsx]List2'!$A$16</c:f>
              <c:strCache>
                <c:ptCount val="1"/>
                <c:pt idx="0">
                  <c:v>  Rozdíl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</c:spPr>
          <c:invertIfNegative val="0"/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2.xlsx]List2'!$B$16:$AA$16</c:f>
              <c:numCache>
                <c:formatCode>General</c:formatCode>
                <c:ptCount val="26"/>
                <c:pt idx="0">
                  <c:v>6.1069299999999984</c:v>
                </c:pt>
                <c:pt idx="1">
                  <c:v>6.4797800000000016</c:v>
                </c:pt>
                <c:pt idx="2">
                  <c:v>6.4119699999999984</c:v>
                </c:pt>
                <c:pt idx="3">
                  <c:v>6.6409199999999959</c:v>
                </c:pt>
                <c:pt idx="4">
                  <c:v>5.9989399999999966</c:v>
                </c:pt>
                <c:pt idx="5">
                  <c:v>5.9761699999999998</c:v>
                </c:pt>
                <c:pt idx="6">
                  <c:v>6.6468799999999977</c:v>
                </c:pt>
                <c:pt idx="7">
                  <c:v>7.44156</c:v>
                </c:pt>
                <c:pt idx="8">
                  <c:v>7.9115799999999989</c:v>
                </c:pt>
                <c:pt idx="9">
                  <c:v>8.5974200000000014</c:v>
                </c:pt>
                <c:pt idx="10">
                  <c:v>8.3876299999999997</c:v>
                </c:pt>
                <c:pt idx="11">
                  <c:v>8.542720000000001</c:v>
                </c:pt>
                <c:pt idx="12">
                  <c:v>7.8462100000000001</c:v>
                </c:pt>
                <c:pt idx="13">
                  <c:v>7.7023599999999988</c:v>
                </c:pt>
                <c:pt idx="14">
                  <c:v>7.6466699999999967</c:v>
                </c:pt>
                <c:pt idx="15">
                  <c:v>7.7391599999999983</c:v>
                </c:pt>
                <c:pt idx="16">
                  <c:v>7.2580999999999989</c:v>
                </c:pt>
                <c:pt idx="17">
                  <c:v>7.6381899999999927</c:v>
                </c:pt>
                <c:pt idx="18">
                  <c:v>6.6565399999999952</c:v>
                </c:pt>
                <c:pt idx="19">
                  <c:v>7.3505299999999956</c:v>
                </c:pt>
                <c:pt idx="20">
                  <c:v>6.9773899999999998</c:v>
                </c:pt>
                <c:pt idx="21">
                  <c:v>7.1274199999999936</c:v>
                </c:pt>
                <c:pt idx="22">
                  <c:v>7.06027</c:v>
                </c:pt>
                <c:pt idx="23">
                  <c:v>7.0221799999999943</c:v>
                </c:pt>
                <c:pt idx="24">
                  <c:v>7.0876400000000004</c:v>
                </c:pt>
                <c:pt idx="25">
                  <c:v>7.1457999999999986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81395464"/>
        <c:axId val="281393504"/>
      </c:barChart>
      <c:lineChart>
        <c:grouping val="standard"/>
        <c:varyColors val="0"/>
        <c:ser>
          <c:idx val="0"/>
          <c:order val="0"/>
          <c:tx>
            <c:strRef>
              <c:f>'[Konvergence vs. divergence 2.xlsx]List2'!$A$14</c:f>
              <c:strCache>
                <c:ptCount val="1"/>
                <c:pt idx="0">
                  <c:v>  EU15</c:v>
                </c:pt>
              </c:strCache>
            </c:strRef>
          </c:tx>
          <c:spPr>
            <a:ln w="41275">
              <a:solidFill>
                <a:srgbClr val="0070C0">
                  <a:alpha val="70000"/>
                </a:srgbClr>
              </a:solidFill>
            </a:ln>
          </c:spPr>
          <c:marker>
            <c:symbol val="none"/>
          </c:marker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2.xlsx]List2'!$B$14:$AA$14</c:f>
              <c:numCache>
                <c:formatCode>General</c:formatCode>
                <c:ptCount val="26"/>
                <c:pt idx="0">
                  <c:v>16.737159999999999</c:v>
                </c:pt>
                <c:pt idx="1">
                  <c:v>17.348410000000001</c:v>
                </c:pt>
                <c:pt idx="2">
                  <c:v>17.336169999999999</c:v>
                </c:pt>
                <c:pt idx="3">
                  <c:v>18.076730000000001</c:v>
                </c:pt>
                <c:pt idx="4">
                  <c:v>17.544309999999999</c:v>
                </c:pt>
                <c:pt idx="5">
                  <c:v>18.39386</c:v>
                </c:pt>
                <c:pt idx="6">
                  <c:v>19.368880000000001</c:v>
                </c:pt>
                <c:pt idx="7">
                  <c:v>20.24898</c:v>
                </c:pt>
                <c:pt idx="8">
                  <c:v>21.206</c:v>
                </c:pt>
                <c:pt idx="9">
                  <c:v>22.71725</c:v>
                </c:pt>
                <c:pt idx="10">
                  <c:v>23.505949999999999</c:v>
                </c:pt>
                <c:pt idx="11">
                  <c:v>24.177379999999999</c:v>
                </c:pt>
                <c:pt idx="12">
                  <c:v>24.363659999999999</c:v>
                </c:pt>
                <c:pt idx="13">
                  <c:v>25.349</c:v>
                </c:pt>
                <c:pt idx="14">
                  <c:v>26.253889999999991</c:v>
                </c:pt>
                <c:pt idx="15">
                  <c:v>27.546109999999999</c:v>
                </c:pt>
                <c:pt idx="16">
                  <c:v>28.85793</c:v>
                </c:pt>
                <c:pt idx="17">
                  <c:v>28.726459999999999</c:v>
                </c:pt>
                <c:pt idx="18">
                  <c:v>26.886230000000001</c:v>
                </c:pt>
                <c:pt idx="19">
                  <c:v>27.914110000000001</c:v>
                </c:pt>
                <c:pt idx="20">
                  <c:v>28.558800000000009</c:v>
                </c:pt>
                <c:pt idx="21">
                  <c:v>28.93347</c:v>
                </c:pt>
                <c:pt idx="22">
                  <c:v>28.9803</c:v>
                </c:pt>
                <c:pt idx="23">
                  <c:v>29.706579999999999</c:v>
                </c:pt>
                <c:pt idx="24">
                  <c:v>30.93976</c:v>
                </c:pt>
                <c:pt idx="25">
                  <c:v>31.96697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'[Konvergence vs. divergence 2.xlsx]List2'!$A$15</c:f>
              <c:strCache>
                <c:ptCount val="1"/>
                <c:pt idx="0">
                  <c:v>  ČR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2.xlsx]List2'!$B$15:$AA$15</c:f>
              <c:numCache>
                <c:formatCode>General</c:formatCode>
                <c:ptCount val="26"/>
                <c:pt idx="0">
                  <c:v>10.630229999999999</c:v>
                </c:pt>
                <c:pt idx="1">
                  <c:v>10.86863</c:v>
                </c:pt>
                <c:pt idx="2">
                  <c:v>10.924200000000001</c:v>
                </c:pt>
                <c:pt idx="3">
                  <c:v>11.43581</c:v>
                </c:pt>
                <c:pt idx="4">
                  <c:v>11.54537</c:v>
                </c:pt>
                <c:pt idx="5">
                  <c:v>12.41769</c:v>
                </c:pt>
                <c:pt idx="6">
                  <c:v>12.722</c:v>
                </c:pt>
                <c:pt idx="7">
                  <c:v>12.80742</c:v>
                </c:pt>
                <c:pt idx="8">
                  <c:v>13.294420000000001</c:v>
                </c:pt>
                <c:pt idx="9">
                  <c:v>14.11983</c:v>
                </c:pt>
                <c:pt idx="10">
                  <c:v>15.118320000000001</c:v>
                </c:pt>
                <c:pt idx="11">
                  <c:v>15.63466</c:v>
                </c:pt>
                <c:pt idx="12">
                  <c:v>16.51745</c:v>
                </c:pt>
                <c:pt idx="13">
                  <c:v>17.646640000000001</c:v>
                </c:pt>
                <c:pt idx="14">
                  <c:v>18.607220000000009</c:v>
                </c:pt>
                <c:pt idx="15">
                  <c:v>19.806950000000001</c:v>
                </c:pt>
                <c:pt idx="16">
                  <c:v>21.599830000000001</c:v>
                </c:pt>
                <c:pt idx="17">
                  <c:v>21.088270000000001</c:v>
                </c:pt>
                <c:pt idx="18">
                  <c:v>20.229690000000002</c:v>
                </c:pt>
                <c:pt idx="19">
                  <c:v>20.563580000000002</c:v>
                </c:pt>
                <c:pt idx="20">
                  <c:v>21.581410000000002</c:v>
                </c:pt>
                <c:pt idx="21">
                  <c:v>21.806049999999999</c:v>
                </c:pt>
                <c:pt idx="22">
                  <c:v>21.920030000000001</c:v>
                </c:pt>
                <c:pt idx="23">
                  <c:v>22.6844</c:v>
                </c:pt>
                <c:pt idx="24">
                  <c:v>23.852119999999999</c:v>
                </c:pt>
                <c:pt idx="25">
                  <c:v>24.821169999999999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395464"/>
        <c:axId val="281393504"/>
      </c:lineChart>
      <c:catAx>
        <c:axId val="28139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393504"/>
        <c:crosses val="autoZero"/>
        <c:auto val="1"/>
        <c:lblAlgn val="ctr"/>
        <c:lblOffset val="100"/>
        <c:noMultiLvlLbl val="0"/>
      </c:catAx>
      <c:valAx>
        <c:axId val="28139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Tisíce eur (PPS)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395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'[Konvergence vs. divergence 2.xlsx]List2'!$A$5</c:f>
              <c:strCache>
                <c:ptCount val="1"/>
                <c:pt idx="0">
                  <c:v>  Rozdíl</c:v>
                </c:pt>
              </c:strCache>
            </c:strRef>
          </c:tx>
          <c:spPr>
            <a:solidFill>
              <a:srgbClr val="00B050">
                <a:alpha val="30000"/>
              </a:srgbClr>
            </a:solidFill>
          </c:spPr>
          <c:invertIfNegative val="0"/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2.xlsx]List2'!$B$5:$AA$5</c:f>
              <c:numCache>
                <c:formatCode>General</c:formatCode>
                <c:ptCount val="26"/>
                <c:pt idx="0">
                  <c:v>16.39509</c:v>
                </c:pt>
                <c:pt idx="1">
                  <c:v>17.801939999999991</c:v>
                </c:pt>
                <c:pt idx="2">
                  <c:v>18.41564</c:v>
                </c:pt>
                <c:pt idx="3">
                  <c:v>18.982559999999999</c:v>
                </c:pt>
                <c:pt idx="4">
                  <c:v>19.852980000000009</c:v>
                </c:pt>
                <c:pt idx="5">
                  <c:v>18.971920000000001</c:v>
                </c:pt>
                <c:pt idx="6">
                  <c:v>18.56357999999998</c:v>
                </c:pt>
                <c:pt idx="7">
                  <c:v>18.62829</c:v>
                </c:pt>
                <c:pt idx="8">
                  <c:v>19.21846</c:v>
                </c:pt>
                <c:pt idx="9">
                  <c:v>19.227440000000001</c:v>
                </c:pt>
                <c:pt idx="10">
                  <c:v>19.079650000000001</c:v>
                </c:pt>
                <c:pt idx="11">
                  <c:v>18.23664999999998</c:v>
                </c:pt>
                <c:pt idx="12">
                  <c:v>18.244679999999999</c:v>
                </c:pt>
                <c:pt idx="13">
                  <c:v>18.092039999999979</c:v>
                </c:pt>
                <c:pt idx="14">
                  <c:v>17.17534999999998</c:v>
                </c:pt>
                <c:pt idx="15">
                  <c:v>16.966180000000001</c:v>
                </c:pt>
                <c:pt idx="16">
                  <c:v>17.14401999999999</c:v>
                </c:pt>
                <c:pt idx="17">
                  <c:v>15.71697</c:v>
                </c:pt>
                <c:pt idx="18">
                  <c:v>15.864229999999999</c:v>
                </c:pt>
                <c:pt idx="19">
                  <c:v>16.64278999999998</c:v>
                </c:pt>
                <c:pt idx="20">
                  <c:v>17.420760000000001</c:v>
                </c:pt>
                <c:pt idx="21">
                  <c:v>18.25456999999999</c:v>
                </c:pt>
                <c:pt idx="22">
                  <c:v>19.25457999999999</c:v>
                </c:pt>
                <c:pt idx="23">
                  <c:v>20.514900000000011</c:v>
                </c:pt>
                <c:pt idx="24">
                  <c:v>21.02711</c:v>
                </c:pt>
                <c:pt idx="25">
                  <c:v>21.779610000000002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81400168"/>
        <c:axId val="281397424"/>
      </c:barChart>
      <c:lineChart>
        <c:grouping val="standard"/>
        <c:varyColors val="0"/>
        <c:ser>
          <c:idx val="1"/>
          <c:order val="0"/>
          <c:tx>
            <c:strRef>
              <c:f>'[Konvergence vs. divergence 2.xlsx]List2'!$A$4</c:f>
              <c:strCache>
                <c:ptCount val="1"/>
                <c:pt idx="0">
                  <c:v>  ČR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2.xlsx]List2'!$B$4:$AA$4</c:f>
              <c:numCache>
                <c:formatCode>General</c:formatCode>
                <c:ptCount val="26"/>
                <c:pt idx="0">
                  <c:v>2.4420600000000001</c:v>
                </c:pt>
                <c:pt idx="1">
                  <c:v>2.562009999999999</c:v>
                </c:pt>
                <c:pt idx="2">
                  <c:v>3.3400400000000001</c:v>
                </c:pt>
                <c:pt idx="3">
                  <c:v>3.862089999999998</c:v>
                </c:pt>
                <c:pt idx="4">
                  <c:v>4.4083600000000001</c:v>
                </c:pt>
                <c:pt idx="5">
                  <c:v>5.0996800000000002</c:v>
                </c:pt>
                <c:pt idx="6">
                  <c:v>5.2761699999999996</c:v>
                </c:pt>
                <c:pt idx="7">
                  <c:v>5.7733100000000004</c:v>
                </c:pt>
                <c:pt idx="8">
                  <c:v>5.8989199999999951</c:v>
                </c:pt>
                <c:pt idx="9">
                  <c:v>6.4879899999999946</c:v>
                </c:pt>
                <c:pt idx="10">
                  <c:v>7.3571999999999953</c:v>
                </c:pt>
                <c:pt idx="11">
                  <c:v>8.5119699999999998</c:v>
                </c:pt>
                <c:pt idx="12">
                  <c:v>8.6221400000000035</c:v>
                </c:pt>
                <c:pt idx="13">
                  <c:v>9.3934500000000032</c:v>
                </c:pt>
                <c:pt idx="14">
                  <c:v>10.689170000000001</c:v>
                </c:pt>
                <c:pt idx="15">
                  <c:v>12.05308</c:v>
                </c:pt>
                <c:pt idx="16">
                  <c:v>13.369210000000001</c:v>
                </c:pt>
                <c:pt idx="17">
                  <c:v>15.43281</c:v>
                </c:pt>
                <c:pt idx="18">
                  <c:v>14.140779999999999</c:v>
                </c:pt>
                <c:pt idx="19">
                  <c:v>14.86791</c:v>
                </c:pt>
                <c:pt idx="20">
                  <c:v>15.58405</c:v>
                </c:pt>
                <c:pt idx="21">
                  <c:v>15.314769999999999</c:v>
                </c:pt>
                <c:pt idx="22">
                  <c:v>14.96439</c:v>
                </c:pt>
                <c:pt idx="23">
                  <c:v>14.72228</c:v>
                </c:pt>
                <c:pt idx="24">
                  <c:v>15.36544</c:v>
                </c:pt>
                <c:pt idx="25">
                  <c:v>16.014700000000001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'[Konvergence vs. divergence 2.xlsx]List2'!$A$6</c:f>
              <c:strCache>
                <c:ptCount val="1"/>
                <c:pt idx="0">
                  <c:v>  Německo</c:v>
                </c:pt>
              </c:strCache>
            </c:strRef>
          </c:tx>
          <c:spPr>
            <a:ln w="41275">
              <a:solidFill>
                <a:srgbClr val="7030A0">
                  <a:alpha val="70000"/>
                </a:srgbClr>
              </a:solidFill>
            </a:ln>
          </c:spPr>
          <c:marker>
            <c:symbol val="none"/>
          </c:marker>
          <c:cat>
            <c:numRef>
              <c:f>'[Konvergence vs. divergence 2.xlsx]List2'!$B$2:$AA$2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'[Konvergence vs. divergence 2.xlsx]List2'!$B$6:$AA$6</c:f>
              <c:numCache>
                <c:formatCode>General</c:formatCode>
                <c:ptCount val="26"/>
                <c:pt idx="0">
                  <c:v>18.837150000000001</c:v>
                </c:pt>
                <c:pt idx="1">
                  <c:v>20.363949999999999</c:v>
                </c:pt>
                <c:pt idx="2">
                  <c:v>21.755680000000002</c:v>
                </c:pt>
                <c:pt idx="3">
                  <c:v>22.844650000000001</c:v>
                </c:pt>
                <c:pt idx="4">
                  <c:v>24.261340000000001</c:v>
                </c:pt>
                <c:pt idx="5">
                  <c:v>24.0716</c:v>
                </c:pt>
                <c:pt idx="6">
                  <c:v>23.839749999999999</c:v>
                </c:pt>
                <c:pt idx="7">
                  <c:v>24.401599999999981</c:v>
                </c:pt>
                <c:pt idx="8">
                  <c:v>25.117380000000001</c:v>
                </c:pt>
                <c:pt idx="9">
                  <c:v>25.715430000000001</c:v>
                </c:pt>
                <c:pt idx="10">
                  <c:v>26.43685</c:v>
                </c:pt>
                <c:pt idx="11">
                  <c:v>26.748619999999949</c:v>
                </c:pt>
                <c:pt idx="12">
                  <c:v>26.866820000000001</c:v>
                </c:pt>
                <c:pt idx="13">
                  <c:v>27.485489999999949</c:v>
                </c:pt>
                <c:pt idx="14">
                  <c:v>27.864519999999999</c:v>
                </c:pt>
                <c:pt idx="15">
                  <c:v>29.019259999999999</c:v>
                </c:pt>
                <c:pt idx="16">
                  <c:v>30.51323</c:v>
                </c:pt>
                <c:pt idx="17">
                  <c:v>31.14978</c:v>
                </c:pt>
                <c:pt idx="18">
                  <c:v>30.005009999999999</c:v>
                </c:pt>
                <c:pt idx="19">
                  <c:v>31.5107</c:v>
                </c:pt>
                <c:pt idx="20">
                  <c:v>33.004809999999999</c:v>
                </c:pt>
                <c:pt idx="21">
                  <c:v>33.569340000000011</c:v>
                </c:pt>
                <c:pt idx="22">
                  <c:v>34.218969999999999</c:v>
                </c:pt>
                <c:pt idx="23">
                  <c:v>35.237180000000002</c:v>
                </c:pt>
                <c:pt idx="24">
                  <c:v>36.39255</c:v>
                </c:pt>
                <c:pt idx="25">
                  <c:v>37.794310000000003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400168"/>
        <c:axId val="281397424"/>
      </c:lineChart>
      <c:catAx>
        <c:axId val="281400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397424"/>
        <c:crosses val="autoZero"/>
        <c:auto val="1"/>
        <c:lblAlgn val="ctr"/>
        <c:lblOffset val="100"/>
        <c:noMultiLvlLbl val="0"/>
      </c:catAx>
      <c:valAx>
        <c:axId val="28139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cs-CZ" b="0"/>
                  <a:t>Tisíce</a:t>
                </a:r>
                <a:r>
                  <a:rPr lang="cs-CZ" b="0" baseline="0"/>
                  <a:t> eur (běžné ceny)</a:t>
                </a:r>
                <a:endParaRPr lang="cs-CZ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400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27251788299494E-2"/>
          <c:y val="3.1844455554321097E-2"/>
          <c:w val="0.91775270957640798"/>
          <c:h val="0.90556489093804404"/>
        </c:manualLayout>
      </c:layout>
      <c:lineChart>
        <c:grouping val="standard"/>
        <c:varyColors val="0"/>
        <c:ser>
          <c:idx val="0"/>
          <c:order val="0"/>
          <c:tx>
            <c:strRef>
              <c:f>'Mzdy+Produktivita'!$A$8</c:f>
              <c:strCache>
                <c:ptCount val="1"/>
                <c:pt idx="0">
                  <c:v>  Minimální mzda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'Mzdy+Produktivita'!$B$4:$V$4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'Mzdy+Produktivita'!$B$8:$V$8</c:f>
              <c:numCache>
                <c:formatCode>General</c:formatCode>
                <c:ptCount val="21"/>
                <c:pt idx="0">
                  <c:v>4087.8236670104102</c:v>
                </c:pt>
                <c:pt idx="1">
                  <c:v>3767.5794181892579</c:v>
                </c:pt>
                <c:pt idx="2">
                  <c:v>3607.6189552484439</c:v>
                </c:pt>
                <c:pt idx="3">
                  <c:v>4333.4361802186768</c:v>
                </c:pt>
                <c:pt idx="4">
                  <c:v>5133.2626686683298</c:v>
                </c:pt>
                <c:pt idx="5">
                  <c:v>6128.5370908508776</c:v>
                </c:pt>
                <c:pt idx="6">
                  <c:v>6862.9983136384999</c:v>
                </c:pt>
                <c:pt idx="7">
                  <c:v>7457.5581584529118</c:v>
                </c:pt>
                <c:pt idx="8">
                  <c:v>7839.4689982710815</c:v>
                </c:pt>
                <c:pt idx="9">
                  <c:v>8250.1991708312144</c:v>
                </c:pt>
                <c:pt idx="10">
                  <c:v>8480.2698981556987</c:v>
                </c:pt>
                <c:pt idx="11">
                  <c:v>8717.8756023554852</c:v>
                </c:pt>
                <c:pt idx="12">
                  <c:v>8201.199998558639</c:v>
                </c:pt>
                <c:pt idx="13">
                  <c:v>8119.9999989849975</c:v>
                </c:pt>
                <c:pt idx="14">
                  <c:v>8000</c:v>
                </c:pt>
                <c:pt idx="15">
                  <c:v>7848.6163508923528</c:v>
                </c:pt>
                <c:pt idx="16">
                  <c:v>7595.6444186073541</c:v>
                </c:pt>
                <c:pt idx="17">
                  <c:v>7490.7735860836201</c:v>
                </c:pt>
                <c:pt idx="18">
                  <c:v>7927.2379828075627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'Mzdy+Produktivita'!$A$9</c:f>
              <c:strCache>
                <c:ptCount val="1"/>
                <c:pt idx="0">
                  <c:v>  Průměrná mzda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'Mzdy+Produktivita'!$B$4:$V$4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'Mzdy+Produktivita'!$B$9:$V$9</c:f>
              <c:numCache>
                <c:formatCode>General</c:formatCode>
                <c:ptCount val="21"/>
                <c:pt idx="0">
                  <c:v>16065.147011350909</c:v>
                </c:pt>
                <c:pt idx="1">
                  <c:v>16278.95715011215</c:v>
                </c:pt>
                <c:pt idx="2">
                  <c:v>16065.47595882524</c:v>
                </c:pt>
                <c:pt idx="3">
                  <c:v>17063.07163023336</c:v>
                </c:pt>
                <c:pt idx="4">
                  <c:v>16964.14980428166</c:v>
                </c:pt>
                <c:pt idx="5">
                  <c:v>17623.221258450791</c:v>
                </c:pt>
                <c:pt idx="6">
                  <c:v>18691.43610893406</c:v>
                </c:pt>
                <c:pt idx="7">
                  <c:v>19762.52911990022</c:v>
                </c:pt>
                <c:pt idx="8">
                  <c:v>20436.44261549295</c:v>
                </c:pt>
                <c:pt idx="9">
                  <c:v>21063.556519099209</c:v>
                </c:pt>
                <c:pt idx="10">
                  <c:v>21896.348141261729</c:v>
                </c:pt>
                <c:pt idx="11">
                  <c:v>22837.564874820499</c:v>
                </c:pt>
                <c:pt idx="12">
                  <c:v>23160.1887959296</c:v>
                </c:pt>
                <c:pt idx="13">
                  <c:v>23694.159997038201</c:v>
                </c:pt>
                <c:pt idx="14">
                  <c:v>23864</c:v>
                </c:pt>
                <c:pt idx="15">
                  <c:v>23992.239107634061</c:v>
                </c:pt>
                <c:pt idx="16">
                  <c:v>23800.00233015382</c:v>
                </c:pt>
                <c:pt idx="17">
                  <c:v>23481.702498975628</c:v>
                </c:pt>
                <c:pt idx="18">
                  <c:v>23955.180567811189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98600"/>
        <c:axId val="281398992"/>
      </c:lineChart>
      <c:catAx>
        <c:axId val="28139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81398992"/>
        <c:crosses val="autoZero"/>
        <c:auto val="1"/>
        <c:lblAlgn val="ctr"/>
        <c:lblOffset val="100"/>
        <c:noMultiLvlLbl val="0"/>
      </c:catAx>
      <c:valAx>
        <c:axId val="2813989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81398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54460299806899"/>
          <c:y val="0.34057461979533099"/>
          <c:w val="0.24392799399793899"/>
          <c:h val="0.144931041612659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FF0000">
                  <a:alpha val="40000"/>
                </a:srgbClr>
              </a:solidFill>
              <a:ln>
                <a:noFill/>
              </a:ln>
              <a:effectLst/>
            </c:spPr>
          </c:dPt>
          <c:cat>
            <c:strRef>
              <c:f>AmecoCurrent!$A$59:$A$88</c:f>
              <c:strCache>
                <c:ptCount val="30"/>
                <c:pt idx="0">
                  <c:v>Slovenia</c:v>
                </c:pt>
                <c:pt idx="1">
                  <c:v>Croatia</c:v>
                </c:pt>
                <c:pt idx="2">
                  <c:v>France</c:v>
                </c:pt>
                <c:pt idx="3">
                  <c:v>Belgium</c:v>
                </c:pt>
                <c:pt idx="4">
                  <c:v>UK</c:v>
                </c:pt>
                <c:pt idx="5">
                  <c:v>Denmark</c:v>
                </c:pt>
                <c:pt idx="6">
                  <c:v>Netherlands</c:v>
                </c:pt>
                <c:pt idx="7">
                  <c:v>Bulgaria</c:v>
                </c:pt>
                <c:pt idx="8">
                  <c:v>Finland</c:v>
                </c:pt>
                <c:pt idx="9">
                  <c:v>EU15</c:v>
                </c:pt>
                <c:pt idx="10">
                  <c:v>Germany</c:v>
                </c:pt>
                <c:pt idx="11">
                  <c:v>EU28</c:v>
                </c:pt>
                <c:pt idx="12">
                  <c:v>Austria</c:v>
                </c:pt>
                <c:pt idx="13">
                  <c:v>Estonia</c:v>
                </c:pt>
                <c:pt idx="14">
                  <c:v>Sweden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Cyprus</c:v>
                </c:pt>
                <c:pt idx="19">
                  <c:v>Greece</c:v>
                </c:pt>
                <c:pt idx="20">
                  <c:v>Latvia</c:v>
                </c:pt>
                <c:pt idx="21">
                  <c:v>Malta</c:v>
                </c:pt>
                <c:pt idx="22">
                  <c:v>Luxembourg</c:v>
                </c:pt>
                <c:pt idx="23">
                  <c:v>Romania</c:v>
                </c:pt>
                <c:pt idx="24">
                  <c:v>Poland</c:v>
                </c:pt>
                <c:pt idx="25">
                  <c:v>Hungary</c:v>
                </c:pt>
                <c:pt idx="26">
                  <c:v>Lithuania</c:v>
                </c:pt>
                <c:pt idx="27">
                  <c:v>Czechia</c:v>
                </c:pt>
                <c:pt idx="28">
                  <c:v>Slovakia</c:v>
                </c:pt>
                <c:pt idx="29">
                  <c:v>Ireland</c:v>
                </c:pt>
              </c:strCache>
            </c:strRef>
          </c:cat>
          <c:val>
            <c:numRef>
              <c:f>AmecoCurrent!$B$59:$B$88</c:f>
              <c:numCache>
                <c:formatCode>General</c:formatCode>
                <c:ptCount val="30"/>
                <c:pt idx="0">
                  <c:v>69.506380699999994</c:v>
                </c:pt>
                <c:pt idx="1">
                  <c:v>68.403423599999996</c:v>
                </c:pt>
                <c:pt idx="2">
                  <c:v>66.402575400000003</c:v>
                </c:pt>
                <c:pt idx="3">
                  <c:v>66.252474199999995</c:v>
                </c:pt>
                <c:pt idx="4">
                  <c:v>65.966219899999999</c:v>
                </c:pt>
                <c:pt idx="5">
                  <c:v>65.574691299999998</c:v>
                </c:pt>
                <c:pt idx="6">
                  <c:v>65.269162399999999</c:v>
                </c:pt>
                <c:pt idx="7">
                  <c:v>65.209683299999995</c:v>
                </c:pt>
                <c:pt idx="8">
                  <c:v>63.831123400000003</c:v>
                </c:pt>
                <c:pt idx="9">
                  <c:v>63.700353100000001</c:v>
                </c:pt>
                <c:pt idx="10">
                  <c:v>63.179771199999998</c:v>
                </c:pt>
                <c:pt idx="11">
                  <c:v>63.119081899999998</c:v>
                </c:pt>
                <c:pt idx="12">
                  <c:v>62.892348599999998</c:v>
                </c:pt>
                <c:pt idx="13">
                  <c:v>62.602082799999998</c:v>
                </c:pt>
                <c:pt idx="14">
                  <c:v>62.134477099999998</c:v>
                </c:pt>
                <c:pt idx="15">
                  <c:v>60.807781200000001</c:v>
                </c:pt>
                <c:pt idx="16">
                  <c:v>60.333392799999999</c:v>
                </c:pt>
                <c:pt idx="17">
                  <c:v>58.704884999999997</c:v>
                </c:pt>
                <c:pt idx="18">
                  <c:v>58.426447600000003</c:v>
                </c:pt>
                <c:pt idx="19">
                  <c:v>56.338909700000002</c:v>
                </c:pt>
                <c:pt idx="20">
                  <c:v>56.007331200000003</c:v>
                </c:pt>
                <c:pt idx="21">
                  <c:v>55.6231273</c:v>
                </c:pt>
                <c:pt idx="22">
                  <c:v>54.138683299999997</c:v>
                </c:pt>
                <c:pt idx="23">
                  <c:v>53.648500300000002</c:v>
                </c:pt>
                <c:pt idx="24">
                  <c:v>53.595050800000003</c:v>
                </c:pt>
                <c:pt idx="25">
                  <c:v>53.363034599999999</c:v>
                </c:pt>
                <c:pt idx="26">
                  <c:v>53.082093499999999</c:v>
                </c:pt>
                <c:pt idx="27">
                  <c:v>51.300628400000001</c:v>
                </c:pt>
                <c:pt idx="28">
                  <c:v>49.335114799999999</c:v>
                </c:pt>
                <c:pt idx="29">
                  <c:v>46.529599500000003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1395856"/>
        <c:axId val="281399384"/>
      </c:barChart>
      <c:catAx>
        <c:axId val="2813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9384"/>
        <c:crosses val="autoZero"/>
        <c:auto val="1"/>
        <c:lblAlgn val="ctr"/>
        <c:lblOffset val="100"/>
        <c:noMultiLvlLbl val="0"/>
      </c:catAx>
      <c:valAx>
        <c:axId val="281399384"/>
        <c:scaling>
          <c:orientation val="minMax"/>
          <c:max val="69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'Mzdy+Produktivita'!$A$21</c:f>
              <c:strCache>
                <c:ptCount val="1"/>
                <c:pt idx="0">
                  <c:v>  Minimální mzda</c:v>
                </c:pt>
              </c:strCache>
            </c:strRef>
          </c:tx>
          <c:spPr>
            <a:ln w="12700" cap="rnd">
              <a:solidFill>
                <a:schemeClr val="accent1">
                  <a:shade val="65000"/>
                </a:schemeClr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'Mzdy+Produktivita'!$J$20:$T$20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'Mzdy+Produktivita'!$J$21:$T$21</c:f>
              <c:numCache>
                <c:formatCode>General</c:formatCode>
                <c:ptCount val="11"/>
                <c:pt idx="0">
                  <c:v>1</c:v>
                </c:pt>
                <c:pt idx="1">
                  <c:v>1.0523926011635121</c:v>
                </c:pt>
                <c:pt idx="2">
                  <c:v>1.081740344916976</c:v>
                </c:pt>
                <c:pt idx="3">
                  <c:v>1.1120492477587609</c:v>
                </c:pt>
                <c:pt idx="4">
                  <c:v>1.04614228340814</c:v>
                </c:pt>
                <c:pt idx="5">
                  <c:v>1.0357844390705271</c:v>
                </c:pt>
                <c:pt idx="6">
                  <c:v>1.0204772799999999</c:v>
                </c:pt>
                <c:pt idx="7">
                  <c:v>1.0011668331902699</c:v>
                </c:pt>
                <c:pt idx="8">
                  <c:v>0.968897819518452</c:v>
                </c:pt>
                <c:pt idx="9">
                  <c:v>0.95552053177780705</c:v>
                </c:pt>
                <c:pt idx="10">
                  <c:v>1.01119578182602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'Mzdy+Produktivita'!$A$22</c:f>
              <c:strCache>
                <c:ptCount val="1"/>
                <c:pt idx="0">
                  <c:v>  Průměrná mzda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'Mzdy+Produktivita'!$J$20:$T$20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'Mzdy+Produktivita'!$J$22:$T$22</c:f>
              <c:numCache>
                <c:formatCode>General</c:formatCode>
                <c:ptCount val="11"/>
                <c:pt idx="0">
                  <c:v>1</c:v>
                </c:pt>
                <c:pt idx="1">
                  <c:v>1.03068605996676</c:v>
                </c:pt>
                <c:pt idx="2">
                  <c:v>1.0714363822137041</c:v>
                </c:pt>
                <c:pt idx="3">
                  <c:v>1.117492183180024</c:v>
                </c:pt>
                <c:pt idx="4">
                  <c:v>1.133278879875687</c:v>
                </c:pt>
                <c:pt idx="5">
                  <c:v>1.1594072629389811</c:v>
                </c:pt>
                <c:pt idx="6">
                  <c:v>1.1677179071228669</c:v>
                </c:pt>
                <c:pt idx="7">
                  <c:v>1.173992928174566</c:v>
                </c:pt>
                <c:pt idx="8">
                  <c:v>1.1645863606472751</c:v>
                </c:pt>
                <c:pt idx="9">
                  <c:v>1.149011251164332</c:v>
                </c:pt>
                <c:pt idx="10">
                  <c:v>1.172179572468776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'Mzdy+Produktivita'!$A$23</c:f>
              <c:strCache>
                <c:ptCount val="1"/>
                <c:pt idx="0">
                  <c:v>  HDP na hlavu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'Mzdy+Produktivita'!$J$20:$T$20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'Mzdy+Produktivita'!$J$23:$T$23</c:f>
              <c:numCache>
                <c:formatCode>General</c:formatCode>
                <c:ptCount val="11"/>
                <c:pt idx="0">
                  <c:v>1</c:v>
                </c:pt>
                <c:pt idx="1">
                  <c:v>1.061596855905047</c:v>
                </c:pt>
                <c:pt idx="2">
                  <c:v>1.1309997214242129</c:v>
                </c:pt>
                <c:pt idx="3">
                  <c:v>1.187056048890516</c:v>
                </c:pt>
                <c:pt idx="4">
                  <c:v>1.206728333450569</c:v>
                </c:pt>
                <c:pt idx="5">
                  <c:v>1.1415372611383059</c:v>
                </c:pt>
                <c:pt idx="6">
                  <c:v>1.164876272377088</c:v>
                </c:pt>
                <c:pt idx="7">
                  <c:v>1.1900807188060969</c:v>
                </c:pt>
                <c:pt idx="8">
                  <c:v>1.1790424243964219</c:v>
                </c:pt>
                <c:pt idx="9">
                  <c:v>1.1706104714128249</c:v>
                </c:pt>
                <c:pt idx="10">
                  <c:v>1.19247107878241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45936"/>
        <c:axId val="281147112"/>
      </c:lineChart>
      <c:catAx>
        <c:axId val="28114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pPr>
            <a:endParaRPr lang="cs-CZ"/>
          </a:p>
        </c:txPr>
        <c:crossAx val="281147112"/>
        <c:crosses val="autoZero"/>
        <c:auto val="1"/>
        <c:lblAlgn val="ctr"/>
        <c:lblOffset val="100"/>
        <c:noMultiLvlLbl val="0"/>
      </c:catAx>
      <c:valAx>
        <c:axId val="281147112"/>
        <c:scaling>
          <c:orientation val="minMax"/>
          <c:max val="1.25"/>
          <c:min val="0.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pPr>
            <a:endParaRPr lang="cs-CZ"/>
          </a:p>
        </c:txPr>
        <c:crossAx val="28114593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charset="0"/>
              <a:ea typeface="Calibri Light" charset="0"/>
              <a:cs typeface="Calibri Light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AmecoCurrent!$A$59:$A$88</c:f>
              <c:strCache>
                <c:ptCount val="30"/>
                <c:pt idx="0">
                  <c:v>Slovenia</c:v>
                </c:pt>
                <c:pt idx="1">
                  <c:v>Croatia</c:v>
                </c:pt>
                <c:pt idx="2">
                  <c:v>France</c:v>
                </c:pt>
                <c:pt idx="3">
                  <c:v>Belgium</c:v>
                </c:pt>
                <c:pt idx="4">
                  <c:v>UK</c:v>
                </c:pt>
                <c:pt idx="5">
                  <c:v>Denmark</c:v>
                </c:pt>
                <c:pt idx="6">
                  <c:v>Netherlands</c:v>
                </c:pt>
                <c:pt idx="7">
                  <c:v>Bulgaria</c:v>
                </c:pt>
                <c:pt idx="8">
                  <c:v>Finland</c:v>
                </c:pt>
                <c:pt idx="9">
                  <c:v>EU15</c:v>
                </c:pt>
                <c:pt idx="10">
                  <c:v>Germany</c:v>
                </c:pt>
                <c:pt idx="11">
                  <c:v>EU28</c:v>
                </c:pt>
                <c:pt idx="12">
                  <c:v>Austria</c:v>
                </c:pt>
                <c:pt idx="13">
                  <c:v>Estonia</c:v>
                </c:pt>
                <c:pt idx="14">
                  <c:v>Sweden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Cyprus</c:v>
                </c:pt>
                <c:pt idx="19">
                  <c:v>Greece</c:v>
                </c:pt>
                <c:pt idx="20">
                  <c:v>Latvia</c:v>
                </c:pt>
                <c:pt idx="21">
                  <c:v>Malta</c:v>
                </c:pt>
                <c:pt idx="22">
                  <c:v>Luxembourg</c:v>
                </c:pt>
                <c:pt idx="23">
                  <c:v>Romania</c:v>
                </c:pt>
                <c:pt idx="24">
                  <c:v>Poland</c:v>
                </c:pt>
                <c:pt idx="25">
                  <c:v>Hungary</c:v>
                </c:pt>
                <c:pt idx="26">
                  <c:v>Lithuania</c:v>
                </c:pt>
                <c:pt idx="27">
                  <c:v>Czechia</c:v>
                </c:pt>
                <c:pt idx="28">
                  <c:v>Slovakia</c:v>
                </c:pt>
                <c:pt idx="29">
                  <c:v>Ireland</c:v>
                </c:pt>
              </c:strCache>
            </c:strRef>
          </c:cat>
          <c:val>
            <c:numRef>
              <c:f>AmecoCurrent!$B$59:$B$88</c:f>
              <c:numCache>
                <c:formatCode>General</c:formatCode>
                <c:ptCount val="30"/>
                <c:pt idx="0">
                  <c:v>69.50638069999998</c:v>
                </c:pt>
                <c:pt idx="1">
                  <c:v>68.403423599999996</c:v>
                </c:pt>
                <c:pt idx="2">
                  <c:v>66.402575400000003</c:v>
                </c:pt>
                <c:pt idx="3">
                  <c:v>66.252474199999895</c:v>
                </c:pt>
                <c:pt idx="4">
                  <c:v>65.966219899999999</c:v>
                </c:pt>
                <c:pt idx="5">
                  <c:v>65.574691299999998</c:v>
                </c:pt>
                <c:pt idx="6">
                  <c:v>65.269162399999999</c:v>
                </c:pt>
                <c:pt idx="7">
                  <c:v>65.209683299999995</c:v>
                </c:pt>
                <c:pt idx="8">
                  <c:v>63.831123400000003</c:v>
                </c:pt>
                <c:pt idx="9">
                  <c:v>63.700353100000001</c:v>
                </c:pt>
                <c:pt idx="10">
                  <c:v>63.179771199999998</c:v>
                </c:pt>
                <c:pt idx="11">
                  <c:v>63.119081899999998</c:v>
                </c:pt>
                <c:pt idx="12">
                  <c:v>62.892348599999998</c:v>
                </c:pt>
                <c:pt idx="13">
                  <c:v>62.602082799999998</c:v>
                </c:pt>
                <c:pt idx="14">
                  <c:v>62.134477099999998</c:v>
                </c:pt>
                <c:pt idx="15">
                  <c:v>60.807781199999987</c:v>
                </c:pt>
                <c:pt idx="16">
                  <c:v>60.333392799999999</c:v>
                </c:pt>
                <c:pt idx="17">
                  <c:v>58.704884999999997</c:v>
                </c:pt>
                <c:pt idx="18">
                  <c:v>58.426447600000003</c:v>
                </c:pt>
                <c:pt idx="19">
                  <c:v>56.338909700000002</c:v>
                </c:pt>
                <c:pt idx="20">
                  <c:v>56.007331200000003</c:v>
                </c:pt>
                <c:pt idx="21">
                  <c:v>55.6231273</c:v>
                </c:pt>
                <c:pt idx="22">
                  <c:v>54.138683299999997</c:v>
                </c:pt>
                <c:pt idx="23">
                  <c:v>53.648500300000002</c:v>
                </c:pt>
                <c:pt idx="24">
                  <c:v>53.595050800000003</c:v>
                </c:pt>
                <c:pt idx="25">
                  <c:v>53.363034599999999</c:v>
                </c:pt>
                <c:pt idx="26">
                  <c:v>53.082093499999999</c:v>
                </c:pt>
                <c:pt idx="27">
                  <c:v>51.300628400000001</c:v>
                </c:pt>
                <c:pt idx="28">
                  <c:v>49.335114799999999</c:v>
                </c:pt>
                <c:pt idx="29">
                  <c:v>46.529599500000003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1146328"/>
        <c:axId val="281146720"/>
      </c:barChart>
      <c:catAx>
        <c:axId val="28114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6720"/>
        <c:crosses val="autoZero"/>
        <c:auto val="1"/>
        <c:lblAlgn val="ctr"/>
        <c:lblOffset val="100"/>
        <c:noMultiLvlLbl val="0"/>
      </c:catAx>
      <c:valAx>
        <c:axId val="281146720"/>
        <c:scaling>
          <c:orientation val="minMax"/>
          <c:max val="69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1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3CBF-06BE-48A9-9F53-F3D407BC315C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27C2-572C-44D5-BE0B-1934334C8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97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7EF8-22C9-439C-957C-CA8BF4D16CC1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B879-5C37-4827-A36D-79E88368D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ternal_market/qualifications/regprof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ternal_market/qualifications/regprof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Středoevropský</a:t>
            </a:r>
            <a:r>
              <a:rPr lang="en-US" baseline="0" dirty="0" smtClean="0"/>
              <a:t> model (DME)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1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Poznámky: Údaje aktuální k 13.4.2015. Graf znázorňuje počet regulovaných profesí v jednotlivých státech EHP. Z uvedených údajů vyplývá, že nejvyšší počty regulovaných profesí mají země střední Evropy.</a:t>
            </a:r>
          </a:p>
          <a:p>
            <a:endParaRPr lang="cs-CZ" dirty="0" smtClean="0"/>
          </a:p>
          <a:p>
            <a:r>
              <a:rPr lang="cs-CZ" dirty="0"/>
              <a:t>Byť z těchto čísel vyplývá, že Česká republika má nejvyšší počet regulovaných profesí, toto agregované číslo je zavádějící a nutně neznamená, že jsme státem s nejvyšší mírou regulace v EU. Podrobněji k tomuto aspektu viz dále.</a:t>
            </a:r>
          </a:p>
          <a:p>
            <a:r>
              <a:rPr lang="cs-CZ" dirty="0"/>
              <a:t>   Zdroj – databáze regulovaných profesí spravovaná Evropskou komisí (</a:t>
            </a:r>
            <a:r>
              <a:rPr lang="cs-CZ" dirty="0" err="1"/>
              <a:t>viz</a:t>
            </a:r>
            <a:r>
              <a:rPr lang="cs-CZ" u="sng" dirty="0" err="1">
                <a:hlinkClick r:id="rId3"/>
              </a:rPr>
              <a:t>http</a:t>
            </a:r>
            <a:r>
              <a:rPr lang="cs-CZ" u="sng" dirty="0">
                <a:hlinkClick r:id="rId3"/>
              </a:rPr>
              <a:t>://ec.europa.eu/</a:t>
            </a:r>
            <a:r>
              <a:rPr lang="cs-CZ" u="sng" dirty="0" err="1">
                <a:hlinkClick r:id="rId3"/>
              </a:rPr>
              <a:t>internal_market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qualifications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regprof</a:t>
            </a:r>
            <a:r>
              <a:rPr lang="cs-CZ" u="sng" dirty="0">
                <a:hlinkClick r:id="rId3"/>
              </a:rPr>
              <a:t>/</a:t>
            </a:r>
            <a:r>
              <a:rPr lang="cs-CZ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1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Poznámky: Údaje aktuální k 13.4.2015. Graf znázorňuje počet regulovaných profesí v jednotlivých státech EHP. Z uvedených údajů vyplývá, že nejvyšší počty regulovaných profesí mají země střední Evropy.</a:t>
            </a:r>
          </a:p>
          <a:p>
            <a:endParaRPr lang="cs-CZ" dirty="0" smtClean="0"/>
          </a:p>
          <a:p>
            <a:r>
              <a:rPr lang="cs-CZ" dirty="0"/>
              <a:t>Byť z těchto čísel vyplývá, že Česká republika má nejvyšší počet regulovaných profesí, toto agregované číslo je zavádějící a nutně neznamená, že jsme státem s nejvyšší mírou regulace v EU. Podrobněji k tomuto aspektu viz dále.</a:t>
            </a:r>
          </a:p>
          <a:p>
            <a:r>
              <a:rPr lang="cs-CZ" dirty="0"/>
              <a:t>   Zdroj – databáze regulovaných profesí spravovaná Evropskou komisí (</a:t>
            </a:r>
            <a:r>
              <a:rPr lang="cs-CZ" dirty="0" err="1"/>
              <a:t>viz</a:t>
            </a:r>
            <a:r>
              <a:rPr lang="cs-CZ" u="sng" dirty="0" err="1">
                <a:hlinkClick r:id="rId3"/>
              </a:rPr>
              <a:t>http</a:t>
            </a:r>
            <a:r>
              <a:rPr lang="cs-CZ" u="sng" dirty="0">
                <a:hlinkClick r:id="rId3"/>
              </a:rPr>
              <a:t>://ec.europa.eu/</a:t>
            </a:r>
            <a:r>
              <a:rPr lang="cs-CZ" u="sng" dirty="0" err="1">
                <a:hlinkClick r:id="rId3"/>
              </a:rPr>
              <a:t>internal_market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qualifications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regprof</a:t>
            </a:r>
            <a:r>
              <a:rPr lang="cs-CZ" u="sng" dirty="0">
                <a:hlinkClick r:id="rId3"/>
              </a:rPr>
              <a:t>/</a:t>
            </a:r>
            <a:r>
              <a:rPr lang="cs-CZ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9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3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44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8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Německý</a:t>
            </a:r>
            <a:r>
              <a:rPr lang="en-US" baseline="0" dirty="0" smtClean="0"/>
              <a:t> model (CME)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2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Britský</a:t>
            </a:r>
            <a:r>
              <a:rPr lang="en-US" dirty="0" smtClean="0"/>
              <a:t> model (LME)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68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Středoevropský</a:t>
            </a:r>
            <a:r>
              <a:rPr lang="en-US" baseline="0" dirty="0" smtClean="0"/>
              <a:t> model (DME)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B879-5C37-4827-A36D-79E88368D86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1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16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5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1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9069-40EF-4D83-B2E3-3BC7F7D650EF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21E6-7287-4BBC-A411-03BA36298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2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037590" cy="109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1" y="1606064"/>
            <a:ext cx="765175" cy="23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21" y="476672"/>
            <a:ext cx="167447" cy="5198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22790" y="1628800"/>
            <a:ext cx="6766520" cy="4104456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cs-CZ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1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400" b="1" dirty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1400" b="1" dirty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400" dirty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>
                <a:solidFill>
                  <a:srgbClr val="262626"/>
                </a:solidFill>
                <a:ea typeface="Calibri"/>
                <a:cs typeface="Times New Roman"/>
              </a:rPr>
            </a:br>
            <a: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</a:br>
            <a:r>
              <a:rPr lang="cs-CZ" sz="1400" dirty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>
                <a:solidFill>
                  <a:srgbClr val="262626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>Perspektivy mzdové konvergence mezi ČR a EU</a:t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>v širší </a:t>
            </a: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>národohospodářské </a:t>
            </a: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>perspektivě</a:t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600" dirty="0" smtClean="0">
                <a:solidFill>
                  <a:srgbClr val="1F497D"/>
                </a:solidFill>
                <a:ea typeface="Calibri"/>
                <a:cs typeface="Times New Roman"/>
              </a:rPr>
              <a:t>Seminář Friedrich </a:t>
            </a:r>
            <a:r>
              <a:rPr lang="cs-CZ" sz="1600" dirty="0" err="1" smtClean="0">
                <a:solidFill>
                  <a:srgbClr val="1F497D"/>
                </a:solidFill>
                <a:ea typeface="Calibri"/>
                <a:cs typeface="Times New Roman"/>
              </a:rPr>
              <a:t>Ebert</a:t>
            </a:r>
            <a:r>
              <a:rPr lang="cs-CZ" sz="1600" dirty="0" smtClean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r>
              <a:rPr lang="cs-CZ" sz="1600" dirty="0" err="1" smtClean="0">
                <a:solidFill>
                  <a:srgbClr val="1F497D"/>
                </a:solidFill>
                <a:ea typeface="Calibri"/>
                <a:cs typeface="Times New Roman"/>
              </a:rPr>
              <a:t>Stiftung</a:t>
            </a:r>
            <a:r>
              <a:rPr lang="cs-CZ" sz="1600" dirty="0" smtClean="0">
                <a:solidFill>
                  <a:srgbClr val="1F497D"/>
                </a:solidFill>
                <a:ea typeface="Calibri"/>
                <a:cs typeface="Times New Roman"/>
              </a:rPr>
              <a:t> a ČMKOS</a:t>
            </a: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800" dirty="0" smtClean="0">
                <a:solidFill>
                  <a:srgbClr val="1F497D"/>
                </a:solidFill>
                <a:ea typeface="Calibri"/>
                <a:cs typeface="Times New Roman"/>
              </a:rPr>
              <a:t>6. duben 2016</a:t>
            </a:r>
            <a:r>
              <a:rPr lang="cs-CZ" sz="2400" dirty="0" smtClean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  <a:t>Aleš Chmelař, </a:t>
            </a:r>
            <a:r>
              <a:rPr lang="cs-CZ" sz="1800" b="1" dirty="0" err="1" smtClean="0">
                <a:solidFill>
                  <a:srgbClr val="1F497D"/>
                </a:solidFill>
                <a:ea typeface="Calibri"/>
                <a:cs typeface="Times New Roman"/>
              </a:rPr>
              <a:t>MSc</a:t>
            </a:r>
            <a: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  <a:t>.</a:t>
            </a:r>
            <a:br>
              <a:rPr lang="cs-CZ" sz="1800" b="1" dirty="0" smtClean="0">
                <a:solidFill>
                  <a:srgbClr val="1F497D"/>
                </a:solidFill>
                <a:ea typeface="Calibri"/>
                <a:cs typeface="Times New Roman"/>
              </a:rPr>
            </a:br>
            <a:r>
              <a:rPr lang="cs-CZ" sz="1800" dirty="0" err="1" smtClean="0">
                <a:solidFill>
                  <a:srgbClr val="1F497D"/>
                </a:solidFill>
                <a:ea typeface="Calibri"/>
                <a:cs typeface="Times New Roman"/>
              </a:rPr>
              <a:t>ales.chmelar@vlada.cz</a:t>
            </a:r>
            <a: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  <a:t/>
            </a:r>
            <a:br>
              <a:rPr lang="cs-CZ" sz="1400" dirty="0" smtClean="0">
                <a:solidFill>
                  <a:srgbClr val="262626"/>
                </a:solidFill>
                <a:ea typeface="Calibri"/>
                <a:cs typeface="Times New Roman"/>
              </a:rPr>
            </a:br>
            <a:endParaRPr lang="cs-CZ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1041"/>
            <a:ext cx="1981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chemeClr val="tx2"/>
                </a:solidFill>
              </a:rPr>
              <a:t>Potenciální</a:t>
            </a:r>
            <a:r>
              <a:rPr lang="en-US" sz="2800" b="1" dirty="0">
                <a:solidFill>
                  <a:schemeClr val="tx2"/>
                </a:solidFill>
              </a:rPr>
              <a:t> HDP v PPS  </a:t>
            </a:r>
            <a:r>
              <a:rPr lang="en-US" sz="2800" b="1" dirty="0" err="1">
                <a:solidFill>
                  <a:schemeClr val="tx2"/>
                </a:solidFill>
              </a:rPr>
              <a:t>na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hlavu</a:t>
            </a:r>
            <a:r>
              <a:rPr lang="en-US" sz="2800" b="1" dirty="0">
                <a:solidFill>
                  <a:schemeClr val="tx2"/>
                </a:solidFill>
              </a:rPr>
              <a:t> + </a:t>
            </a:r>
            <a:r>
              <a:rPr lang="en-US" sz="2800" b="1" dirty="0" err="1">
                <a:solidFill>
                  <a:schemeClr val="tx2"/>
                </a:solidFill>
              </a:rPr>
              <a:t>lineární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předpověď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63603"/>
              </p:ext>
            </p:extLst>
          </p:nvPr>
        </p:nvGraphicFramePr>
        <p:xfrm>
          <a:off x="611560" y="1196752"/>
          <a:ext cx="7972538" cy="497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8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chemeClr val="tx2"/>
                </a:solidFill>
              </a:rPr>
              <a:t>Konvergence</a:t>
            </a:r>
            <a:r>
              <a:rPr lang="en-US" sz="2800" b="1" dirty="0">
                <a:solidFill>
                  <a:schemeClr val="tx2"/>
                </a:solidFill>
              </a:rPr>
              <a:t> v </a:t>
            </a:r>
            <a:r>
              <a:rPr lang="cs-CZ" sz="2800" b="1" dirty="0">
                <a:solidFill>
                  <a:schemeClr val="tx2"/>
                </a:solidFill>
              </a:rPr>
              <a:t>kupní síle na hlavu</a:t>
            </a:r>
            <a:endParaRPr lang="en-US" sz="2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80257"/>
              </p:ext>
            </p:extLst>
          </p:nvPr>
        </p:nvGraphicFramePr>
        <p:xfrm>
          <a:off x="395535" y="1340768"/>
          <a:ext cx="837461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4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 smtClean="0">
                <a:solidFill>
                  <a:schemeClr val="tx2"/>
                </a:solidFill>
              </a:rPr>
              <a:t>Konvergence v běžných cenách na </a:t>
            </a:r>
            <a:r>
              <a:rPr lang="cs-CZ" sz="2800" b="1" dirty="0" smtClean="0">
                <a:solidFill>
                  <a:schemeClr val="tx2"/>
                </a:solidFill>
              </a:rPr>
              <a:t>hlavu k Německu</a:t>
            </a:r>
            <a:endParaRPr lang="en-US" sz="2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585888"/>
              </p:ext>
            </p:extLst>
          </p:nvPr>
        </p:nvGraphicFramePr>
        <p:xfrm>
          <a:off x="323528" y="1556792"/>
          <a:ext cx="850534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1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ČR a PZI přitažlivost v roce 1995</a:t>
            </a:r>
            <a:endParaRPr lang="cs-CZ" sz="2800" b="1" dirty="0">
              <a:solidFill>
                <a:schemeClr val="tx2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066999" y="1412776"/>
            <a:ext cx="6840760" cy="4752528"/>
            <a:chOff x="68770" y="230287"/>
            <a:chExt cx="3274932" cy="196377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" t="9781" r="-2257" b="6803"/>
            <a:stretch/>
          </p:blipFill>
          <p:spPr bwMode="auto">
            <a:xfrm>
              <a:off x="68770" y="230287"/>
              <a:ext cx="2952599" cy="1963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741" y="365820"/>
              <a:ext cx="388961" cy="1665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Podíly zahraničního vlastnictví na celkových veličinách pro českou ekonomiku, porovnání mezi rokem 1995 </a:t>
            </a:r>
            <a:r>
              <a:rPr lang="cs-CZ" sz="2800" b="1" dirty="0" smtClean="0">
                <a:solidFill>
                  <a:schemeClr val="tx2"/>
                </a:solidFill>
              </a:rPr>
              <a:t>a 2012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30859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Vývoj </a:t>
            </a:r>
            <a:r>
              <a:rPr lang="cs-CZ" sz="2800" b="1" dirty="0" smtClean="0">
                <a:solidFill>
                  <a:schemeClr val="tx2"/>
                </a:solidFill>
              </a:rPr>
              <a:t>zahraničních investic </a:t>
            </a:r>
            <a:r>
              <a:rPr lang="cs-CZ" sz="2800" b="1" dirty="0">
                <a:solidFill>
                  <a:schemeClr val="tx2"/>
                </a:solidFill>
              </a:rPr>
              <a:t>směřujících do české ekonomiky</a:t>
            </a:r>
          </a:p>
        </p:txBody>
      </p:sp>
      <p:pic>
        <p:nvPicPr>
          <p:cNvPr id="5" name="Obrázek 3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96944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64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Vývoj nových a reinvestovaných přímých zahraničních investic</a:t>
            </a:r>
          </a:p>
        </p:txBody>
      </p:sp>
      <p:pic>
        <p:nvPicPr>
          <p:cNvPr id="4" name="Obráze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8092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97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Pořadí </a:t>
            </a:r>
            <a:r>
              <a:rPr lang="cs-CZ" sz="2800" b="1" dirty="0">
                <a:solidFill>
                  <a:schemeClr val="tx2"/>
                </a:solidFill>
              </a:rPr>
              <a:t>ČR v rámci EU28 v relevantních inovačních kritériích (za rok 2013)</a:t>
            </a:r>
          </a:p>
        </p:txBody>
      </p:sp>
      <p:pic>
        <p:nvPicPr>
          <p:cNvPr id="3" name="Obráze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 bwMode="auto">
          <a:xfrm>
            <a:off x="683568" y="1628800"/>
            <a:ext cx="7668404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8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Poměr zásoby vstupních a výstupních přímých zahraničních investic ve střední Evropě (klouzavý průměr)</a:t>
            </a:r>
          </a:p>
        </p:txBody>
      </p:sp>
      <p:pic>
        <p:nvPicPr>
          <p:cNvPr id="3" name="Obráze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/>
          <a:stretch/>
        </p:blipFill>
        <p:spPr bwMode="auto">
          <a:xfrm>
            <a:off x="558517" y="1340768"/>
            <a:ext cx="8422151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28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Poměr zásoby vstupních a výstupních přímých zahraničních investic ve střední Evropě</a:t>
            </a: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118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724879" y="4561383"/>
            <a:ext cx="46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2,5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4080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1989</a:t>
            </a:r>
            <a:endParaRPr lang="cs-CZ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900" dirty="0" smtClean="0"/>
              <a:t>„Doženeme Rakousko za deset let.“</a:t>
            </a:r>
          </a:p>
          <a:p>
            <a:pPr marL="0" indent="0" algn="r">
              <a:buNone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 Valtr Komárek</a:t>
            </a:r>
          </a:p>
          <a:p>
            <a:pPr marL="0" indent="0">
              <a:buNone/>
            </a:pPr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„Za 2 až 3 roky bude růst reálného HDP zpět na úrovních 4-5%. Měli bychom dohnat Evropskou unii za zhruba 20 let.“</a:t>
            </a:r>
          </a:p>
          <a:p>
            <a:pPr marL="0" indent="0" algn="r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– Zdeněk Tůma</a:t>
            </a:r>
          </a:p>
          <a:p>
            <a:pPr marL="0" indent="0">
              <a:buNone/>
            </a:pPr>
            <a:r>
              <a:rPr lang="cs-CZ" dirty="0" smtClean="0"/>
              <a:t>„Mohli bychom dosáhnout úrovně EU ve střednědobém horizontu 10 až 15 let.“</a:t>
            </a:r>
          </a:p>
          <a:p>
            <a:pPr marL="0" indent="0" algn="r">
              <a:buNone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Eva Zamrazilová</a:t>
            </a:r>
          </a:p>
        </p:txBody>
      </p:sp>
    </p:spTree>
    <p:extLst>
      <p:ext uri="{BB962C8B-B14F-4D97-AF65-F5344CB8AC3E}">
        <p14:creationId xmlns:p14="http://schemas.microsoft.com/office/powerpoint/2010/main" val="3346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Struktura bilance </a:t>
            </a:r>
            <a:r>
              <a:rPr lang="cs-CZ" sz="2800" b="1" dirty="0" smtClean="0">
                <a:solidFill>
                  <a:schemeClr val="tx2"/>
                </a:solidFill>
              </a:rPr>
              <a:t>výnosů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3656"/>
            <a:ext cx="7488832" cy="553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1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Deficity výnosů v porovnání s ostatními státy EU v roce 2012</a:t>
            </a: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71353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63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Nejvyšší výnosnost ze všech vyspělých zemí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592" r="12222" b="15704"/>
          <a:stretch/>
        </p:blipFill>
        <p:spPr bwMode="auto">
          <a:xfrm>
            <a:off x="1763688" y="836712"/>
            <a:ext cx="51816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2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Vývoj odlivu výnosů v závislosti na investovaných zdrojích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" y="836712"/>
            <a:ext cx="900900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46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Struktura PZI a výnosů dle sektorů (mld. Kč)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/>
          <a:stretch/>
        </p:blipFill>
        <p:spPr bwMode="auto">
          <a:xfrm>
            <a:off x="206297" y="1268759"/>
            <a:ext cx="8693841" cy="488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5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Vývoj salda investičních výnosů k HDP v porovnání s ostatními státy regionu (klouzavý průměr)</a:t>
            </a: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36518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24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Poměr mezd k HDP (náklady výrobních faktorů)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h3.googleusercontent.com/sR1lz4PtDM3GZack3glDfPMf3vRA8P6hCcOHGXmXiuTYOuloEgoLXhaPVnZZ7PRQRYQ-TJCdjbNkLRpD--6J3_o96octDsz3-vTdwH_nKUoRPNxNUJgA36x-jO95ziBHCOdjSo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614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5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Mzdové náklady v EU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3794" t="10404" r="-33794" b="4644"/>
          <a:stretch/>
        </p:blipFill>
        <p:spPr>
          <a:xfrm>
            <a:off x="-1729209" y="1052736"/>
            <a:ext cx="12021795" cy="5616624"/>
          </a:xfrm>
        </p:spPr>
      </p:pic>
      <p:pic>
        <p:nvPicPr>
          <p:cNvPr id="4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857892"/>
            <a:ext cx="626982" cy="7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Reálné mzdy v ČR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857892"/>
            <a:ext cx="626982" cy="7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286148"/>
              </p:ext>
            </p:extLst>
          </p:nvPr>
        </p:nvGraphicFramePr>
        <p:xfrm>
          <a:off x="485804" y="980728"/>
          <a:ext cx="790261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4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Poměr mezd k HDP (běžné ceny)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Content Placeholder 6" descr="../../../../Screenshots/Screenshot%202015-12-02%2013.52.06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/>
          <a:stretch/>
        </p:blipFill>
        <p:spPr bwMode="auto">
          <a:xfrm>
            <a:off x="179512" y="1148895"/>
            <a:ext cx="8535892" cy="5077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1989</a:t>
            </a:r>
            <a:endParaRPr lang="cs-CZ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900" dirty="0" smtClean="0"/>
              <a:t>„Doženeme Rakousko za deset let.“</a:t>
            </a:r>
          </a:p>
          <a:p>
            <a:pPr marL="0" indent="0" algn="r">
              <a:buNone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 Valtr Komárek</a:t>
            </a:r>
          </a:p>
          <a:p>
            <a:pPr marL="0" indent="0">
              <a:buNone/>
            </a:pPr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1997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„Za 2 až 3 roky bude růst reálného HDP zpět na úrovních 4-5%. Měli bychom dohnat Evropskou unii za zhruba 20 let.“</a:t>
            </a:r>
          </a:p>
          <a:p>
            <a:pPr marL="0" indent="0" algn="r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– Zdeněk Tůma</a:t>
            </a:r>
          </a:p>
          <a:p>
            <a:pPr marL="0" indent="0">
              <a:buNone/>
            </a:pPr>
            <a:r>
              <a:rPr lang="cs-CZ" dirty="0" smtClean="0"/>
              <a:t>„Mohli bychom dosáhnout úrovně EU ve střednědobém horizontu 10 až 15 let.“</a:t>
            </a:r>
          </a:p>
          <a:p>
            <a:pPr marL="0" indent="0" algn="r">
              <a:buNone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Eva Zamrazilová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cs-CZ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„Pokud budeme v oblasti mezd konvergovat stejnou rychlostí jako dosud, tak úrovně německých mezd dosáhneme za sto let.“ </a:t>
            </a:r>
          </a:p>
          <a:p>
            <a:pPr marL="0" indent="0" algn="r">
              <a:buNone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– Vize ČMKOS</a:t>
            </a:r>
          </a:p>
        </p:txBody>
      </p:sp>
    </p:spTree>
    <p:extLst>
      <p:ext uri="{BB962C8B-B14F-4D97-AF65-F5344CB8AC3E}">
        <p14:creationId xmlns:p14="http://schemas.microsoft.com/office/powerpoint/2010/main" val="1307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Poměr mezd k HDP (</a:t>
            </a:r>
            <a:r>
              <a:rPr lang="cs-CZ" sz="3600" b="1" dirty="0" err="1" smtClean="0">
                <a:solidFill>
                  <a:schemeClr val="tx2"/>
                </a:solidFill>
              </a:rPr>
              <a:t>factor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cost</a:t>
            </a:r>
            <a:r>
              <a:rPr lang="cs-CZ" sz="3600" b="1" dirty="0" smtClean="0">
                <a:solidFill>
                  <a:schemeClr val="tx2"/>
                </a:solidFill>
              </a:rPr>
              <a:t>)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42101"/>
              </p:ext>
            </p:extLst>
          </p:nvPr>
        </p:nvGraphicFramePr>
        <p:xfrm>
          <a:off x="179512" y="1556792"/>
          <a:ext cx="8507288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7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Mzdy v závislosti na HDP na hlavu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 descr="../../../../Screenshots/Screenshot%202015-12-02%2014.52.27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899352"/>
            <a:ext cx="7886700" cy="420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9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Deficity výnosů v porovnání s ostatními státy EU v roce 2012</a:t>
            </a: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71353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314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Růst </a:t>
            </a:r>
            <a:r>
              <a:rPr lang="cs-CZ" sz="3600" b="1" dirty="0">
                <a:solidFill>
                  <a:schemeClr val="tx2"/>
                </a:solidFill>
              </a:rPr>
              <a:t>reálných nákladů práce v regionu V4 (v %)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84416"/>
            <a:ext cx="7992888" cy="48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Produktivita a mzdové náklady (od 2008)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7"/>
            <a:ext cx="6624736" cy="53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Produktivita a </a:t>
            </a:r>
            <a:r>
              <a:rPr lang="cs-CZ" sz="3600" b="1" smtClean="0">
                <a:solidFill>
                  <a:schemeClr val="tx2"/>
                </a:solidFill>
              </a:rPr>
              <a:t>mzdové náklady (od 2008)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59"/>
            <a:ext cx="6063074" cy="49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Růst </a:t>
            </a:r>
            <a:r>
              <a:rPr lang="cs-CZ" sz="3600" b="1" dirty="0">
                <a:solidFill>
                  <a:schemeClr val="tx2"/>
                </a:solidFill>
              </a:rPr>
              <a:t>produktivity práce ČR vs. EU28, 2009-2014 (v %)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17" y="1412776"/>
            <a:ext cx="8293739" cy="45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Růst </a:t>
            </a:r>
            <a:r>
              <a:rPr lang="cs-CZ" sz="3600" b="1" dirty="0">
                <a:solidFill>
                  <a:schemeClr val="tx2"/>
                </a:solidFill>
              </a:rPr>
              <a:t>reálných nákladů práce ČR vs. </a:t>
            </a:r>
            <a:r>
              <a:rPr lang="cs-CZ" sz="3600" b="1" dirty="0" smtClean="0">
                <a:solidFill>
                  <a:schemeClr val="tx2"/>
                </a:solidFill>
              </a:rPr>
              <a:t>EU28 (</a:t>
            </a:r>
            <a:r>
              <a:rPr lang="cs-CZ" sz="3600" b="1" dirty="0">
                <a:solidFill>
                  <a:schemeClr val="tx2"/>
                </a:solidFill>
              </a:rPr>
              <a:t>v %)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340768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Růst průměrné mzdy a HDP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5" name="Chart 53"/>
          <p:cNvGraphicFramePr/>
          <p:nvPr/>
        </p:nvGraphicFramePr>
        <p:xfrm>
          <a:off x="1708150" y="1281747"/>
          <a:ext cx="5727700" cy="429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5895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Poměr mezd k HDP (</a:t>
            </a:r>
            <a:r>
              <a:rPr lang="cs-CZ" sz="3600" b="1" dirty="0" err="1" smtClean="0">
                <a:solidFill>
                  <a:schemeClr val="tx2"/>
                </a:solidFill>
              </a:rPr>
              <a:t>factor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cost</a:t>
            </a:r>
            <a:r>
              <a:rPr lang="cs-CZ" sz="3600" b="1" dirty="0" smtClean="0">
                <a:solidFill>
                  <a:schemeClr val="tx2"/>
                </a:solidFill>
              </a:rPr>
              <a:t>)</a:t>
            </a:r>
            <a:endParaRPr lang="cs-CZ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507288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Macintosh HD:Users:aleschmelar:Desktop:Dropbox:Screenshots:Screenshot 2014-02-23 15.30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517011"/>
            <a:ext cx="167447" cy="51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1F497D"/>
                </a:solidFill>
              </a:rPr>
              <a:t>Československo a ČR a západní Evropa</a:t>
            </a:r>
            <a:endParaRPr lang="cs-CZ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2" t="13086" r="10054" b="26238"/>
          <a:stretch/>
        </p:blipFill>
        <p:spPr bwMode="auto">
          <a:xfrm>
            <a:off x="504825" y="1340767"/>
            <a:ext cx="7595567" cy="474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25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Poměr mezd k HDP (náklady výrobních faktorů)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h3.googleusercontent.com/sR1lz4PtDM3GZack3glDfPMf3vRA8P6hCcOHGXmXiuTYOuloEgoLXhaPVnZZ7PRQRYQ-TJCdjbNkLRpD--6J3_o96octDsz3-vTdwH_nKUoRPNxNUJgA36x-jO95ziBHCOdjSo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614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45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Deficity výnosů v porovnání s ostatními státy EU v roce 2012</a:t>
            </a: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71353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389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 smtClean="0">
                <a:solidFill>
                  <a:schemeClr val="tx2"/>
                </a:solidFill>
              </a:rPr>
              <a:t>HDP na hlavu v mezinárodních USD 1990</a:t>
            </a:r>
            <a:endParaRPr lang="en-US" sz="2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982901"/>
              </p:ext>
            </p:extLst>
          </p:nvPr>
        </p:nvGraphicFramePr>
        <p:xfrm>
          <a:off x="683568" y="1052736"/>
          <a:ext cx="6847262" cy="552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481"/>
            <a:ext cx="9144000" cy="60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1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236537" y="548640"/>
            <a:ext cx="867092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0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58"/>
            <a:ext cx="9144000" cy="60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5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58"/>
            <a:ext cx="9144000" cy="6033284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7452393" y="1700808"/>
            <a:ext cx="1656184" cy="100811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Nízké</a:t>
            </a:r>
            <a:r>
              <a:rPr lang="en-US" dirty="0" smtClean="0"/>
              <a:t> </a:t>
            </a:r>
            <a:r>
              <a:rPr lang="en-US" dirty="0" err="1" smtClean="0"/>
              <a:t>mzdy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10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 smtClean="0">
                <a:solidFill>
                  <a:schemeClr val="tx2"/>
                </a:solidFill>
              </a:rPr>
              <a:t>HDP na hlavu v mezinárodních USD 1990</a:t>
            </a:r>
            <a:endParaRPr lang="en-US" sz="2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/>
          </p:nvPr>
        </p:nvGraphicFramePr>
        <p:xfrm>
          <a:off x="683568" y="1052736"/>
          <a:ext cx="6847262" cy="552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1F497D"/>
                </a:solidFill>
              </a:rPr>
              <a:t>Vývoj </a:t>
            </a:r>
            <a:r>
              <a:rPr lang="cs-CZ" sz="2800" b="1" dirty="0">
                <a:solidFill>
                  <a:srgbClr val="1F497D"/>
                </a:solidFill>
              </a:rPr>
              <a:t>poměru zahraničního obchodu k HDP zemí V4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628800"/>
            <a:ext cx="69127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28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Odvětvová </a:t>
            </a:r>
            <a:r>
              <a:rPr lang="cs-CZ" sz="2800" b="1" dirty="0">
                <a:solidFill>
                  <a:schemeClr val="tx2"/>
                </a:solidFill>
              </a:rPr>
              <a:t>struktura zahraničního obchodu se zbožím v roce 2014 (přeshraniční pojetí)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84784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7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1F497D"/>
                </a:solidFill>
              </a:rPr>
              <a:t>Československo a ČR a západní Evropa</a:t>
            </a:r>
            <a:endParaRPr lang="cs-CZ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22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78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Podíl </a:t>
            </a:r>
            <a:r>
              <a:rPr lang="cs-CZ" sz="3600" b="1" dirty="0">
                <a:solidFill>
                  <a:schemeClr val="tx2"/>
                </a:solidFill>
              </a:rPr>
              <a:t>domácí přidané hodnoty na exportu vybraných zemí (v %)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2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Odhalená </a:t>
            </a:r>
            <a:r>
              <a:rPr lang="cs-CZ" sz="2800" b="1" dirty="0">
                <a:solidFill>
                  <a:schemeClr val="tx2"/>
                </a:solidFill>
              </a:rPr>
              <a:t>komparativní výhoda pro </a:t>
            </a:r>
            <a:r>
              <a:rPr lang="cs-CZ" sz="2800" b="1" dirty="0" smtClean="0">
                <a:solidFill>
                  <a:schemeClr val="tx2"/>
                </a:solidFill>
              </a:rPr>
              <a:t>zboží a služby (2014</a:t>
            </a:r>
            <a:r>
              <a:rPr lang="cs-CZ" sz="28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79571"/>
              </p:ext>
            </p:extLst>
          </p:nvPr>
        </p:nvGraphicFramePr>
        <p:xfrm>
          <a:off x="1259632" y="1556792"/>
          <a:ext cx="6264698" cy="1944215"/>
        </p:xfrm>
        <a:graphic>
          <a:graphicData uri="http://schemas.openxmlformats.org/drawingml/2006/table">
            <a:tbl>
              <a:tblPr firstRow="1" firstCol="1" bandRow="1"/>
              <a:tblGrid>
                <a:gridCol w="745657"/>
                <a:gridCol w="465953"/>
                <a:gridCol w="519261"/>
                <a:gridCol w="560723"/>
                <a:gridCol w="570595"/>
                <a:gridCol w="567304"/>
                <a:gridCol w="671946"/>
                <a:gridCol w="864119"/>
                <a:gridCol w="569937"/>
                <a:gridCol w="729203"/>
              </a:tblGrid>
              <a:tr h="214986"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Zboží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Země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Jídlo a živá zvířata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Nápoje a tabák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Suroviny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Pohonné látky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Oleje, tuky a vosky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Chemikálie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Zpracovatelské výrobky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Stroje a dopravní zařízení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Komodity a transakce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Česká republika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0,92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0,39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0,41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1,22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1,51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0,06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Německo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0,39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0,95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0,90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1,29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1,31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Maďarsko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0,94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0,32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1,38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0,66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0,77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1,47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Polsko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1,48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1,08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0,90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0,58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1,45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1,05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0,03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Slovensko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0,47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0,11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0,70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0,61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0,30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1,24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1,59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0,04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20477"/>
              </p:ext>
            </p:extLst>
          </p:nvPr>
        </p:nvGraphicFramePr>
        <p:xfrm>
          <a:off x="2123728" y="3717032"/>
          <a:ext cx="4680520" cy="1940348"/>
        </p:xfrm>
        <a:graphic>
          <a:graphicData uri="http://schemas.openxmlformats.org/drawingml/2006/table">
            <a:tbl>
              <a:tblPr firstRow="1" firstCol="1" bandRow="1"/>
              <a:tblGrid>
                <a:gridCol w="644895"/>
                <a:gridCol w="535140"/>
                <a:gridCol w="543582"/>
                <a:gridCol w="708540"/>
                <a:gridCol w="762443"/>
                <a:gridCol w="552674"/>
                <a:gridCol w="933246"/>
              </a:tblGrid>
              <a:tr h="173062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Služby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Země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Doprava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Cestovní ruch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Stavebnictví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Pojišťovnictví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Finanční služby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Telekomunikace, ICT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Česká republika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1,15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1,43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1,74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0,32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0,20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0,99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Německo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1,13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0,82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0,59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1,01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0,75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0,92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Maďarsko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1,32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1,24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0,82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0,03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0,09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0,68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Polsko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1,52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0,94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1,60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0,22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0,47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0,74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Slovensko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1,45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1,92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2,93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0,41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0,10</a:t>
                      </a:r>
                      <a:endParaRPr lang="cs-CZ" sz="105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900" dirty="0">
                          <a:solidFill>
                            <a:srgbClr val="262626"/>
                          </a:solidFill>
                          <a:effectLst/>
                          <a:latin typeface="Calibri Light"/>
                          <a:ea typeface="Calibri"/>
                          <a:cs typeface="Times New Roman"/>
                        </a:rPr>
                        <a:t>0,89</a:t>
                      </a:r>
                      <a:endParaRPr lang="cs-CZ" sz="1050" dirty="0">
                        <a:solidFill>
                          <a:srgbClr val="26262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3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Index </a:t>
            </a:r>
            <a:r>
              <a:rPr lang="it-IT" sz="3600" b="1" dirty="0" smtClean="0">
                <a:solidFill>
                  <a:schemeClr val="tx2"/>
                </a:solidFill>
              </a:rPr>
              <a:t>RCA </a:t>
            </a:r>
            <a:r>
              <a:rPr lang="it-IT" sz="3600" b="1" dirty="0">
                <a:solidFill>
                  <a:schemeClr val="tx2"/>
                </a:solidFill>
              </a:rPr>
              <a:t>VA (v přidané hodnotě) v roce 2011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40768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3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Lafayův </a:t>
            </a:r>
            <a:r>
              <a:rPr lang="cs-CZ" sz="3600" b="1" dirty="0">
                <a:solidFill>
                  <a:schemeClr val="tx2"/>
                </a:solidFill>
              </a:rPr>
              <a:t>index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6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1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Vztah </a:t>
            </a:r>
            <a:r>
              <a:rPr lang="cs-CZ" sz="3600" b="1" dirty="0">
                <a:solidFill>
                  <a:schemeClr val="tx2"/>
                </a:solidFill>
              </a:rPr>
              <a:t>mezi mírou dovozu, mírou indukovaného dovozu a poměru vývozu na produkci (v %)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588" y="2062327"/>
            <a:ext cx="4352217" cy="34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00" y="2054188"/>
            <a:ext cx="4392488" cy="345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0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Míra </a:t>
            </a:r>
            <a:r>
              <a:rPr lang="cs-CZ" sz="3600" b="1" dirty="0">
                <a:solidFill>
                  <a:schemeClr val="tx2"/>
                </a:solidFill>
              </a:rPr>
              <a:t>nutného dovozu k vývozu jednotky a její vývoj mezi 1995 a 2005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1152"/>
            <a:ext cx="7776864" cy="47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7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1F497D"/>
                </a:solidFill>
              </a:rPr>
              <a:t>Podíly </a:t>
            </a:r>
            <a:r>
              <a:rPr lang="cs-CZ" sz="2400" b="1" dirty="0">
                <a:solidFill>
                  <a:srgbClr val="1F497D"/>
                </a:solidFill>
              </a:rPr>
              <a:t>odvětví na hrubé přidané hodnotě ČR v běžných cenách </a:t>
            </a:r>
            <a:r>
              <a:rPr lang="cs-CZ" sz="2400" b="1" dirty="0" smtClean="0">
                <a:solidFill>
                  <a:srgbClr val="1F497D"/>
                </a:solidFill>
              </a:rPr>
              <a:t>v roce </a:t>
            </a:r>
            <a:r>
              <a:rPr lang="cs-CZ" sz="2400" b="1" dirty="0">
                <a:solidFill>
                  <a:srgbClr val="1F497D"/>
                </a:solidFill>
              </a:rPr>
              <a:t>2014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479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1F497D"/>
                </a:solidFill>
              </a:rPr>
              <a:t>Struktura </a:t>
            </a:r>
            <a:r>
              <a:rPr lang="cs-CZ" sz="2400" b="1" dirty="0">
                <a:solidFill>
                  <a:srgbClr val="1F497D"/>
                </a:solidFill>
              </a:rPr>
              <a:t>zpracovatelského průmyslu dle přidané hodnoty (běžné ceny) a zahraniční kontrola</a:t>
            </a:r>
            <a:endParaRPr lang="cs-CZ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" y="1408491"/>
            <a:ext cx="8879389" cy="50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85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HPH dle </a:t>
            </a:r>
            <a:r>
              <a:rPr lang="cs-CZ" sz="3600" b="1" smtClean="0">
                <a:solidFill>
                  <a:schemeClr val="tx2"/>
                </a:solidFill>
              </a:rPr>
              <a:t>velikosti podniku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2809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/>
          <p:cNvPicPr/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87624" y="663687"/>
            <a:ext cx="6912768" cy="5861657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5877272"/>
            <a:ext cx="8147248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1200" dirty="0" smtClean="0"/>
              <a:t>Zdroj: Model Pozn. Klasifikace dle  NUTS-2.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274638"/>
            <a:ext cx="8352928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b="1" smtClean="0"/>
              <a:t>Mapa EU dle indexu ohrožení profesí digitalizací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3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Hrubý domácí produkt na hlavu mezi roky 1980 a 2010</a:t>
            </a:r>
          </a:p>
        </p:txBody>
      </p:sp>
      <p:pic>
        <p:nvPicPr>
          <p:cNvPr id="8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7246"/>
            <a:ext cx="8492437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6655" y="116632"/>
            <a:ext cx="8229600" cy="936104"/>
          </a:xfrm>
        </p:spPr>
        <p:txBody>
          <a:bodyPr>
            <a:noAutofit/>
          </a:bodyPr>
          <a:lstStyle/>
          <a:p>
            <a:r>
              <a:rPr lang="cs-CZ" sz="2400" dirty="0" smtClean="0"/>
              <a:t>Mapa EU dle míry zvýšení potenciálu kreace v rámci digitalizace a souvisejících  procesů (NUTS-2)</a:t>
            </a:r>
            <a:endParaRPr lang="cs-CZ" sz="24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1646"/>
          <a:stretch/>
        </p:blipFill>
        <p:spPr bwMode="auto">
          <a:xfrm>
            <a:off x="1331640" y="980728"/>
            <a:ext cx="6696744" cy="573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877272"/>
            <a:ext cx="814724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1200" dirty="0"/>
              <a:t>Zdroj: </a:t>
            </a:r>
            <a:r>
              <a:rPr lang="cs-CZ" sz="1200" dirty="0" smtClean="0"/>
              <a:t>Model</a:t>
            </a:r>
            <a:r>
              <a:rPr lang="cs-CZ" sz="12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5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6655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>Celkové izolované dopady digitalizace na počet pracovních míst a objem mezd (bez započtení potenciálu kapitálového multiplikátoru)</a:t>
            </a:r>
            <a:r>
              <a:rPr lang="en-US" sz="2400" dirty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877272"/>
            <a:ext cx="814724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1200" dirty="0"/>
              <a:t>Zdroj: </a:t>
            </a:r>
            <a:r>
              <a:rPr lang="cs-CZ" sz="1200" dirty="0" smtClean="0"/>
              <a:t>Model</a:t>
            </a:r>
            <a:r>
              <a:rPr lang="cs-CZ" sz="12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 bwMode="auto">
          <a:xfrm>
            <a:off x="462090" y="1075034"/>
            <a:ext cx="8224709" cy="4802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0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Hrubý domácí produkt na hlavu mezi roky 1980 a 2010</a:t>
            </a:r>
          </a:p>
        </p:txBody>
      </p:sp>
      <p:pic>
        <p:nvPicPr>
          <p:cNvPr id="8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7246"/>
            <a:ext cx="8492437" cy="4752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99592" y="3573016"/>
            <a:ext cx="7056784" cy="5760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 smtClean="0">
                <a:solidFill>
                  <a:schemeClr val="tx2"/>
                </a:solidFill>
              </a:rPr>
              <a:t>Konvergence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ČR k EU15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v </a:t>
            </a:r>
            <a:r>
              <a:rPr lang="cs-CZ" sz="2800" b="1" dirty="0" smtClean="0">
                <a:solidFill>
                  <a:schemeClr val="tx2"/>
                </a:solidFill>
              </a:rPr>
              <a:t>kupní síle a běžných cenách</a:t>
            </a:r>
            <a:endParaRPr lang="en-US" sz="2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graphicFrame>
        <p:nvGraphicFramePr>
          <p:cNvPr id="6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70629"/>
              </p:ext>
            </p:extLst>
          </p:nvPr>
        </p:nvGraphicFramePr>
        <p:xfrm>
          <a:off x="467544" y="980728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3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Potenciální</a:t>
            </a:r>
            <a:r>
              <a:rPr lang="en-US" sz="2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HDP v PPS  </a:t>
            </a:r>
            <a:r>
              <a:rPr lang="en-US" sz="28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hlavu</a:t>
            </a:r>
            <a:endParaRPr lang="en-US" sz="2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463282"/>
              </p:ext>
            </p:extLst>
          </p:nvPr>
        </p:nvGraphicFramePr>
        <p:xfrm>
          <a:off x="467544" y="1340768"/>
          <a:ext cx="828092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75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845</Words>
  <Application>Microsoft Office PowerPoint</Application>
  <PresentationFormat>Předvádění na obrazovce (4:3)</PresentationFormat>
  <Paragraphs>213</Paragraphs>
  <Slides>61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Office Theme</vt:lpstr>
      <vt:lpstr>     Perspektivy mzdové konvergence mezi ČR a EU v širší národohospodářské perspektivě Seminář Friedrich Ebert Stiftung a ČMKOS   6. duben 2016   Aleš Chmelař, MSc. ales.chmelar@vlada.cz </vt:lpstr>
      <vt:lpstr>Prezentace aplikace PowerPoint</vt:lpstr>
      <vt:lpstr>Prezentace aplikace PowerPoint</vt:lpstr>
      <vt:lpstr>Československo a ČR a západní Evropa</vt:lpstr>
      <vt:lpstr>Československo a ČR a západní Evropa</vt:lpstr>
      <vt:lpstr>Hrubý domácí produkt na hlavu mezi roky 1980 a 2010</vt:lpstr>
      <vt:lpstr>Hrubý domácí produkt na hlavu mezi roky 1980 a 2010</vt:lpstr>
      <vt:lpstr>Konvergence ČR k EU15 v kupní síle a běžných cenách</vt:lpstr>
      <vt:lpstr>Potenciální HDP v PPS  na hlavu</vt:lpstr>
      <vt:lpstr>Potenciální HDP v PPS  na hlavu + lineární předpověď</vt:lpstr>
      <vt:lpstr>Konvergence v kupní síle na hlavu</vt:lpstr>
      <vt:lpstr>Konvergence v běžných cenách na hlavu k Německu</vt:lpstr>
      <vt:lpstr>ČR a PZI přitažlivost v roce 1995</vt:lpstr>
      <vt:lpstr>Podíly zahraničního vlastnictví na celkových veličinách pro českou ekonomiku, porovnání mezi rokem 1995 a 2012</vt:lpstr>
      <vt:lpstr>Vývoj zahraničních investic směřujících do české ekonomiky</vt:lpstr>
      <vt:lpstr>Vývoj nových a reinvestovaných přímých zahraničních investic</vt:lpstr>
      <vt:lpstr>Pořadí ČR v rámci EU28 v relevantních inovačních kritériích (za rok 2013)</vt:lpstr>
      <vt:lpstr>Poměr zásoby vstupních a výstupních přímých zahraničních investic ve střední Evropě (klouzavý průměr)</vt:lpstr>
      <vt:lpstr>Poměr zásoby vstupních a výstupních přímých zahraničních investic ve střední Evropě</vt:lpstr>
      <vt:lpstr>Struktura bilance výnosů</vt:lpstr>
      <vt:lpstr>Deficity výnosů v porovnání s ostatními státy EU v roce 2012</vt:lpstr>
      <vt:lpstr>Nejvyšší výnosnost ze všech vyspělých zemí</vt:lpstr>
      <vt:lpstr>Vývoj odlivu výnosů v závislosti na investovaných zdrojích</vt:lpstr>
      <vt:lpstr>Struktura PZI a výnosů dle sektorů (mld. Kč)</vt:lpstr>
      <vt:lpstr>Vývoj salda investičních výnosů k HDP v porovnání s ostatními státy regionu (klouzavý průměr)</vt:lpstr>
      <vt:lpstr>Poměr mezd k HDP (náklady výrobních faktorů)</vt:lpstr>
      <vt:lpstr>Mzdové náklady v EU</vt:lpstr>
      <vt:lpstr>Reálné mzdy v ČR</vt:lpstr>
      <vt:lpstr>Poměr mezd k HDP (běžné ceny)</vt:lpstr>
      <vt:lpstr>Poměr mezd k HDP (factor cost)</vt:lpstr>
      <vt:lpstr>Mzdy v závislosti na HDP na hlavu</vt:lpstr>
      <vt:lpstr>Deficity výnosů v porovnání s ostatními státy EU v roce 2012</vt:lpstr>
      <vt:lpstr>Růst reálných nákladů práce v regionu V4 (v %)</vt:lpstr>
      <vt:lpstr>Produktivita a mzdové náklady (od 2008)</vt:lpstr>
      <vt:lpstr>Produktivita a mzdové náklady (od 2008)</vt:lpstr>
      <vt:lpstr>Růst produktivity práce ČR vs. EU28, 2009-2014 (v %)</vt:lpstr>
      <vt:lpstr>Růst reálných nákladů práce ČR vs. EU28 (v %)</vt:lpstr>
      <vt:lpstr>Růst průměrné mzdy a HDP</vt:lpstr>
      <vt:lpstr>Poměr mezd k HDP (factor cost)</vt:lpstr>
      <vt:lpstr>Poměr mezd k HDP (náklady výrobních faktorů)</vt:lpstr>
      <vt:lpstr>Deficity výnosů v porovnání s ostatními státy EU v roce 2012</vt:lpstr>
      <vt:lpstr>HDP na hlavu v mezinárodních USD 1990</vt:lpstr>
      <vt:lpstr>Prezentace aplikace PowerPoint</vt:lpstr>
      <vt:lpstr>Prezentace aplikace PowerPoint</vt:lpstr>
      <vt:lpstr>Prezentace aplikace PowerPoint</vt:lpstr>
      <vt:lpstr>Prezentace aplikace PowerPoint</vt:lpstr>
      <vt:lpstr>HDP na hlavu v mezinárodních USD 1990</vt:lpstr>
      <vt:lpstr>Vývoj poměru zahraničního obchodu k HDP zemí V4</vt:lpstr>
      <vt:lpstr>Odvětvová struktura zahraničního obchodu se zbožím v roce 2014 (přeshraniční pojetí)</vt:lpstr>
      <vt:lpstr>Podíl domácí přidané hodnoty na exportu vybraných zemí (v %)</vt:lpstr>
      <vt:lpstr>Odhalená komparativní výhoda pro zboží a služby (2014)</vt:lpstr>
      <vt:lpstr>Index RCA VA (v přidané hodnotě) v roce 2011</vt:lpstr>
      <vt:lpstr>Lafayův index v ČR</vt:lpstr>
      <vt:lpstr>Vztah mezi mírou dovozu, mírou indukovaného dovozu a poměru vývozu na produkci (v %)</vt:lpstr>
      <vt:lpstr>Míra nutného dovozu k vývozu jednotky a její vývoj mezi 1995 a 2005</vt:lpstr>
      <vt:lpstr>Podíly odvětví na hrubé přidané hodnotě ČR v běžných cenách v roce 2014</vt:lpstr>
      <vt:lpstr>Struktura zpracovatelského průmyslu dle přidané hodnoty (běžné ceny) a zahraniční kontrola</vt:lpstr>
      <vt:lpstr>HPH dle velikosti podniku</vt:lpstr>
      <vt:lpstr>Prezentace aplikace PowerPoint</vt:lpstr>
      <vt:lpstr>Mapa EU dle míry zvýšení potenciálu kreace v rámci digitalizace a souvisejících  procesů (NUTS-2)</vt:lpstr>
      <vt:lpstr>Celkové izolované dopady digitalizace na počet pracovních míst a objem mezd (bez započtení potenciálu kapitálového multiplikátoru) </vt:lpstr>
    </vt:vector>
  </TitlesOfParts>
  <Company>Úřad vlády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Chmelař</dc:creator>
  <cp:lastModifiedBy>Václav Procházka</cp:lastModifiedBy>
  <cp:revision>71</cp:revision>
  <cp:lastPrinted>2014-10-22T14:49:02Z</cp:lastPrinted>
  <dcterms:created xsi:type="dcterms:W3CDTF">2014-09-24T13:33:39Z</dcterms:created>
  <dcterms:modified xsi:type="dcterms:W3CDTF">2016-04-06T12:39:26Z</dcterms:modified>
</cp:coreProperties>
</file>