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6" r:id="rId2"/>
    <p:sldId id="281" r:id="rId3"/>
    <p:sldId id="282" r:id="rId4"/>
    <p:sldId id="283" r:id="rId5"/>
    <p:sldId id="829" r:id="rId6"/>
    <p:sldId id="790" r:id="rId7"/>
    <p:sldId id="830" r:id="rId8"/>
    <p:sldId id="292" r:id="rId9"/>
    <p:sldId id="295" r:id="rId10"/>
    <p:sldId id="833" r:id="rId11"/>
    <p:sldId id="834" r:id="rId12"/>
    <p:sldId id="831" r:id="rId13"/>
    <p:sldId id="258" r:id="rId14"/>
    <p:sldId id="276" r:id="rId15"/>
    <p:sldId id="265" r:id="rId16"/>
    <p:sldId id="266" r:id="rId17"/>
    <p:sldId id="259" r:id="rId18"/>
    <p:sldId id="260" r:id="rId19"/>
    <p:sldId id="261" r:id="rId20"/>
    <p:sldId id="277" r:id="rId21"/>
    <p:sldId id="272" r:id="rId22"/>
    <p:sldId id="268" r:id="rId23"/>
    <p:sldId id="270" r:id="rId24"/>
    <p:sldId id="271" r:id="rId25"/>
    <p:sldId id="269" r:id="rId26"/>
    <p:sldId id="278" r:id="rId27"/>
    <p:sldId id="273" r:id="rId28"/>
    <p:sldId id="280" r:id="rId29"/>
    <p:sldId id="262" r:id="rId30"/>
    <p:sldId id="832" r:id="rId31"/>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6DEF96-8B46-4B0F-98B8-4B402C38F046}" v="62" dt="2023-03-27T12:47:16.5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546" autoAdjust="0"/>
  </p:normalViewPr>
  <p:slideViewPr>
    <p:cSldViewPr snapToGrid="0">
      <p:cViewPr varScale="1">
        <p:scale>
          <a:sx n="73" d="100"/>
          <a:sy n="73" d="100"/>
        </p:scale>
        <p:origin x="1070"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_rels/data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680255-42DE-475B-9D25-C37C3ECD4355}"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GB"/>
        </a:p>
      </dgm:t>
    </dgm:pt>
    <dgm:pt modelId="{D29BDCBD-973A-451C-AC59-617E8D7DA104}">
      <dgm:prSet/>
      <dgm:spPr/>
      <dgm:t>
        <a:bodyPr/>
        <a:lstStyle/>
        <a:p>
          <a:r>
            <a:rPr lang="en-IE"/>
            <a:t>Mission</a:t>
          </a:r>
          <a:endParaRPr lang="en-GB"/>
        </a:p>
      </dgm:t>
    </dgm:pt>
    <dgm:pt modelId="{D8856EEB-24C6-49AC-B0CB-D595666C6149}" type="parTrans" cxnId="{6D1D385C-6EA1-4307-8916-4DD0E20942DD}">
      <dgm:prSet/>
      <dgm:spPr/>
      <dgm:t>
        <a:bodyPr/>
        <a:lstStyle/>
        <a:p>
          <a:endParaRPr lang="en-GB"/>
        </a:p>
      </dgm:t>
    </dgm:pt>
    <dgm:pt modelId="{B3A20543-F51D-4678-98FB-D2B6DFDFEC71}" type="sibTrans" cxnId="{6D1D385C-6EA1-4307-8916-4DD0E20942DD}">
      <dgm:prSet/>
      <dgm:spPr/>
      <dgm:t>
        <a:bodyPr/>
        <a:lstStyle/>
        <a:p>
          <a:endParaRPr lang="en-GB"/>
        </a:p>
      </dgm:t>
    </dgm:pt>
    <dgm:pt modelId="{B9E54875-9772-484B-B740-F8991073BE6A}">
      <dgm:prSet/>
      <dgm:spPr/>
      <dgm:t>
        <a:bodyPr/>
        <a:lstStyle/>
        <a:p>
          <a:r>
            <a:rPr lang="en-GB" dirty="0"/>
            <a:t>Vision</a:t>
          </a:r>
        </a:p>
      </dgm:t>
    </dgm:pt>
    <dgm:pt modelId="{ED37602B-F6A0-437C-A8CD-B2A3402BE90C}" type="parTrans" cxnId="{6C5C6FD6-5D3E-46D2-AEB0-FD7B0E6C62DE}">
      <dgm:prSet/>
      <dgm:spPr/>
      <dgm:t>
        <a:bodyPr/>
        <a:lstStyle/>
        <a:p>
          <a:endParaRPr lang="en-GB"/>
        </a:p>
      </dgm:t>
    </dgm:pt>
    <dgm:pt modelId="{3871B37C-4889-4EA5-B2F7-E71458B78B54}" type="sibTrans" cxnId="{6C5C6FD6-5D3E-46D2-AEB0-FD7B0E6C62DE}">
      <dgm:prSet/>
      <dgm:spPr/>
      <dgm:t>
        <a:bodyPr/>
        <a:lstStyle/>
        <a:p>
          <a:endParaRPr lang="en-GB"/>
        </a:p>
      </dgm:t>
    </dgm:pt>
    <dgm:pt modelId="{DD213F70-D2FB-45D2-8454-8490955B5F09}">
      <dgm:prSet/>
      <dgm:spPr/>
      <dgm:t>
        <a:bodyPr/>
        <a:lstStyle/>
        <a:p>
          <a:r>
            <a:rPr lang="en-IE" dirty="0"/>
            <a:t>Strategic objective</a:t>
          </a:r>
          <a:endParaRPr lang="en-GB" dirty="0"/>
        </a:p>
      </dgm:t>
    </dgm:pt>
    <dgm:pt modelId="{6E19C273-FB37-47E1-B35B-EB4556CD4075}" type="parTrans" cxnId="{535F868B-1C39-4A35-BA56-D787FA351DEC}">
      <dgm:prSet/>
      <dgm:spPr/>
      <dgm:t>
        <a:bodyPr/>
        <a:lstStyle/>
        <a:p>
          <a:endParaRPr lang="en-GB"/>
        </a:p>
      </dgm:t>
    </dgm:pt>
    <dgm:pt modelId="{F0FA8F5F-7D13-4E52-A8A0-A89DA9CD2797}" type="sibTrans" cxnId="{535F868B-1C39-4A35-BA56-D787FA351DEC}">
      <dgm:prSet/>
      <dgm:spPr/>
      <dgm:t>
        <a:bodyPr/>
        <a:lstStyle/>
        <a:p>
          <a:endParaRPr lang="en-GB"/>
        </a:p>
      </dgm:t>
    </dgm:pt>
    <dgm:pt modelId="{038D2782-2E87-4095-97D2-2ECC7F93904B}">
      <dgm:prSet/>
      <dgm:spPr/>
      <dgm:t>
        <a:bodyPr/>
        <a:lstStyle/>
        <a:p>
          <a:r>
            <a:rPr lang="en-GB" dirty="0"/>
            <a:t>To provide knowledge to support the development of better informed social, employment and work-related policies</a:t>
          </a:r>
        </a:p>
      </dgm:t>
    </dgm:pt>
    <dgm:pt modelId="{73C47903-43FA-4FB7-9380-67F85D54D989}" type="parTrans" cxnId="{E30E24A5-A40A-4C4B-8165-3DF681A448CC}">
      <dgm:prSet/>
      <dgm:spPr/>
      <dgm:t>
        <a:bodyPr/>
        <a:lstStyle/>
        <a:p>
          <a:endParaRPr lang="en-GB"/>
        </a:p>
      </dgm:t>
    </dgm:pt>
    <dgm:pt modelId="{8D354691-CD50-4FE9-AE71-723FD913389C}" type="sibTrans" cxnId="{E30E24A5-A40A-4C4B-8165-3DF681A448CC}">
      <dgm:prSet/>
      <dgm:spPr/>
      <dgm:t>
        <a:bodyPr/>
        <a:lstStyle/>
        <a:p>
          <a:endParaRPr lang="en-GB"/>
        </a:p>
      </dgm:t>
    </dgm:pt>
    <dgm:pt modelId="{C48A4321-255D-4513-97A8-D0CAAE05D54E}">
      <dgm:prSet/>
      <dgm:spPr/>
      <dgm:t>
        <a:bodyPr/>
        <a:lstStyle/>
        <a:p>
          <a:r>
            <a:rPr lang="en-GB" dirty="0"/>
            <a:t>Being Europe’s leading knowledge source for better life and work</a:t>
          </a:r>
        </a:p>
      </dgm:t>
    </dgm:pt>
    <dgm:pt modelId="{0FE916DE-AF77-4025-B01C-1D64B86935BA}" type="parTrans" cxnId="{5795ECA2-038D-40B6-8400-6322950CF4C4}">
      <dgm:prSet/>
      <dgm:spPr/>
      <dgm:t>
        <a:bodyPr/>
        <a:lstStyle/>
        <a:p>
          <a:endParaRPr lang="en-GB"/>
        </a:p>
      </dgm:t>
    </dgm:pt>
    <dgm:pt modelId="{6796C7CE-7C20-4F57-B4C3-5975CDE81021}" type="sibTrans" cxnId="{5795ECA2-038D-40B6-8400-6322950CF4C4}">
      <dgm:prSet/>
      <dgm:spPr/>
      <dgm:t>
        <a:bodyPr/>
        <a:lstStyle/>
        <a:p>
          <a:endParaRPr lang="en-GB"/>
        </a:p>
      </dgm:t>
    </dgm:pt>
    <dgm:pt modelId="{CF0D9F41-FB54-478D-B6D5-70E605E7DA26}">
      <dgm:prSet/>
      <dgm:spPr/>
      <dgm:t>
        <a:bodyPr/>
        <a:lstStyle/>
        <a:p>
          <a:r>
            <a:rPr lang="en-IE" dirty="0"/>
            <a:t>To provide scientifically sound, unbiased, timely and policy relevant knowledge that contributes to better informed polices to improve living and working conditions and strengthen cohesion in a changing Europe</a:t>
          </a:r>
          <a:endParaRPr lang="en-GB" dirty="0"/>
        </a:p>
      </dgm:t>
    </dgm:pt>
    <dgm:pt modelId="{5F1A37F2-B47F-46A4-B1E0-7937B8AAA690}" type="parTrans" cxnId="{7724E4A7-5367-4BF7-83D7-84D46C39B0B1}">
      <dgm:prSet/>
      <dgm:spPr/>
      <dgm:t>
        <a:bodyPr/>
        <a:lstStyle/>
        <a:p>
          <a:endParaRPr lang="en-GB"/>
        </a:p>
      </dgm:t>
    </dgm:pt>
    <dgm:pt modelId="{AC1A1A39-F179-4C61-8209-0372D234314D}" type="sibTrans" cxnId="{7724E4A7-5367-4BF7-83D7-84D46C39B0B1}">
      <dgm:prSet/>
      <dgm:spPr/>
      <dgm:t>
        <a:bodyPr/>
        <a:lstStyle/>
        <a:p>
          <a:endParaRPr lang="en-GB"/>
        </a:p>
      </dgm:t>
    </dgm:pt>
    <dgm:pt modelId="{6187ACAD-C95D-453F-A65A-D18549BB1AFF}" type="pres">
      <dgm:prSet presAssocID="{17680255-42DE-475B-9D25-C37C3ECD4355}" presName="linear" presStyleCnt="0">
        <dgm:presLayoutVars>
          <dgm:dir/>
          <dgm:resizeHandles val="exact"/>
        </dgm:presLayoutVars>
      </dgm:prSet>
      <dgm:spPr/>
    </dgm:pt>
    <dgm:pt modelId="{D7CDFD57-29E2-4050-B391-83C4CC3881A8}" type="pres">
      <dgm:prSet presAssocID="{D29BDCBD-973A-451C-AC59-617E8D7DA104}" presName="comp" presStyleCnt="0"/>
      <dgm:spPr/>
    </dgm:pt>
    <dgm:pt modelId="{F57D0538-E3A9-46C5-8CDF-404C5AF9D601}" type="pres">
      <dgm:prSet presAssocID="{D29BDCBD-973A-451C-AC59-617E8D7DA104}" presName="box" presStyleLbl="node1" presStyleIdx="0" presStyleCnt="3"/>
      <dgm:spPr/>
    </dgm:pt>
    <dgm:pt modelId="{B5CFB6F4-BCCB-4E4E-8BFE-B5F4AE81C8FB}" type="pres">
      <dgm:prSet presAssocID="{D29BDCBD-973A-451C-AC59-617E8D7DA104}" presName="img" presStyleLbl="fgImgPlace1" presStyleIdx="0" presStyleCnt="3"/>
      <dgm:spPr>
        <a:blipFill rotWithShape="1">
          <a:blip xmlns:r="http://schemas.openxmlformats.org/officeDocument/2006/relationships" r:embed="rId1"/>
          <a:srcRect/>
          <a:stretch>
            <a:fillRect t="-11000" b="-11000"/>
          </a:stretch>
        </a:blipFill>
      </dgm:spPr>
    </dgm:pt>
    <dgm:pt modelId="{50A73FC0-1699-4C33-9573-57457E587EB9}" type="pres">
      <dgm:prSet presAssocID="{D29BDCBD-973A-451C-AC59-617E8D7DA104}" presName="text" presStyleLbl="node1" presStyleIdx="0" presStyleCnt="3">
        <dgm:presLayoutVars>
          <dgm:bulletEnabled val="1"/>
        </dgm:presLayoutVars>
      </dgm:prSet>
      <dgm:spPr/>
    </dgm:pt>
    <dgm:pt modelId="{45C1954E-9227-44D9-A0FA-2F59E0E23775}" type="pres">
      <dgm:prSet presAssocID="{B3A20543-F51D-4678-98FB-D2B6DFDFEC71}" presName="spacer" presStyleCnt="0"/>
      <dgm:spPr/>
    </dgm:pt>
    <dgm:pt modelId="{39C8ECD7-E2DE-42DB-838F-369F36D94F73}" type="pres">
      <dgm:prSet presAssocID="{B9E54875-9772-484B-B740-F8991073BE6A}" presName="comp" presStyleCnt="0"/>
      <dgm:spPr/>
    </dgm:pt>
    <dgm:pt modelId="{73304679-F667-41E1-AC73-C1CC6CEDDD0A}" type="pres">
      <dgm:prSet presAssocID="{B9E54875-9772-484B-B740-F8991073BE6A}" presName="box" presStyleLbl="node1" presStyleIdx="1" presStyleCnt="3"/>
      <dgm:spPr/>
    </dgm:pt>
    <dgm:pt modelId="{926B9718-8BD7-472A-942A-87C7089B8164}" type="pres">
      <dgm:prSet presAssocID="{B9E54875-9772-484B-B740-F8991073BE6A}" presName="img" presStyleLbl="fgImgPlace1" presStyleIdx="1" presStyleCnt="3"/>
      <dgm:spPr>
        <a:blipFill rotWithShape="1">
          <a:blip xmlns:r="http://schemas.openxmlformats.org/officeDocument/2006/relationships" r:embed="rId2"/>
          <a:srcRect/>
          <a:stretch>
            <a:fillRect t="-11000" b="-11000"/>
          </a:stretch>
        </a:blipFill>
      </dgm:spPr>
    </dgm:pt>
    <dgm:pt modelId="{B35185CE-B7B7-44E7-AC58-21CDF25A0A0F}" type="pres">
      <dgm:prSet presAssocID="{B9E54875-9772-484B-B740-F8991073BE6A}" presName="text" presStyleLbl="node1" presStyleIdx="1" presStyleCnt="3">
        <dgm:presLayoutVars>
          <dgm:bulletEnabled val="1"/>
        </dgm:presLayoutVars>
      </dgm:prSet>
      <dgm:spPr/>
    </dgm:pt>
    <dgm:pt modelId="{0E5D464C-088A-4117-9468-31CE7C8C6AAE}" type="pres">
      <dgm:prSet presAssocID="{3871B37C-4889-4EA5-B2F7-E71458B78B54}" presName="spacer" presStyleCnt="0"/>
      <dgm:spPr/>
    </dgm:pt>
    <dgm:pt modelId="{CC09B1F0-A671-4FCA-9919-68468B6E3954}" type="pres">
      <dgm:prSet presAssocID="{DD213F70-D2FB-45D2-8454-8490955B5F09}" presName="comp" presStyleCnt="0"/>
      <dgm:spPr/>
    </dgm:pt>
    <dgm:pt modelId="{EC7F1E98-AA63-45E2-8865-19F308249FD1}" type="pres">
      <dgm:prSet presAssocID="{DD213F70-D2FB-45D2-8454-8490955B5F09}" presName="box" presStyleLbl="node1" presStyleIdx="2" presStyleCnt="3"/>
      <dgm:spPr/>
    </dgm:pt>
    <dgm:pt modelId="{B41A9037-7453-4F34-9979-34EBEA8EC666}" type="pres">
      <dgm:prSet presAssocID="{DD213F70-D2FB-45D2-8454-8490955B5F09}" presName="img" presStyleLbl="fgImgPlace1" presStyleIdx="2" presStyleCnt="3"/>
      <dgm:spPr>
        <a:blipFill rotWithShape="1">
          <a:blip xmlns:r="http://schemas.openxmlformats.org/officeDocument/2006/relationships" r:embed="rId3"/>
          <a:srcRect/>
          <a:stretch>
            <a:fillRect t="-11000" b="-11000"/>
          </a:stretch>
        </a:blipFill>
      </dgm:spPr>
    </dgm:pt>
    <dgm:pt modelId="{E926CE33-C23A-4BEF-B005-219CE95FF076}" type="pres">
      <dgm:prSet presAssocID="{DD213F70-D2FB-45D2-8454-8490955B5F09}" presName="text" presStyleLbl="node1" presStyleIdx="2" presStyleCnt="3">
        <dgm:presLayoutVars>
          <dgm:bulletEnabled val="1"/>
        </dgm:presLayoutVars>
      </dgm:prSet>
      <dgm:spPr/>
    </dgm:pt>
  </dgm:ptLst>
  <dgm:cxnLst>
    <dgm:cxn modelId="{EBD87202-3A56-4B89-8996-2EBF55853C69}" type="presOf" srcId="{B9E54875-9772-484B-B740-F8991073BE6A}" destId="{73304679-F667-41E1-AC73-C1CC6CEDDD0A}" srcOrd="0" destOrd="0" presId="urn:microsoft.com/office/officeart/2005/8/layout/vList4"/>
    <dgm:cxn modelId="{7A6C8804-6D9F-49F2-B61E-00C2599A5595}" type="presOf" srcId="{17680255-42DE-475B-9D25-C37C3ECD4355}" destId="{6187ACAD-C95D-453F-A65A-D18549BB1AFF}" srcOrd="0" destOrd="0" presId="urn:microsoft.com/office/officeart/2005/8/layout/vList4"/>
    <dgm:cxn modelId="{86DDAF3D-D448-4F09-A835-ED994A037649}" type="presOf" srcId="{D29BDCBD-973A-451C-AC59-617E8D7DA104}" destId="{F57D0538-E3A9-46C5-8CDF-404C5AF9D601}" srcOrd="0" destOrd="0" presId="urn:microsoft.com/office/officeart/2005/8/layout/vList4"/>
    <dgm:cxn modelId="{6D1D385C-6EA1-4307-8916-4DD0E20942DD}" srcId="{17680255-42DE-475B-9D25-C37C3ECD4355}" destId="{D29BDCBD-973A-451C-AC59-617E8D7DA104}" srcOrd="0" destOrd="0" parTransId="{D8856EEB-24C6-49AC-B0CB-D595666C6149}" sibTransId="{B3A20543-F51D-4678-98FB-D2B6DFDFEC71}"/>
    <dgm:cxn modelId="{32868361-CFC6-4E00-AAE2-7336D8B1CAF8}" type="presOf" srcId="{CF0D9F41-FB54-478D-B6D5-70E605E7DA26}" destId="{EC7F1E98-AA63-45E2-8865-19F308249FD1}" srcOrd="0" destOrd="1" presId="urn:microsoft.com/office/officeart/2005/8/layout/vList4"/>
    <dgm:cxn modelId="{50EAE66E-ED41-47DB-AB16-681B894F0046}" type="presOf" srcId="{DD213F70-D2FB-45D2-8454-8490955B5F09}" destId="{EC7F1E98-AA63-45E2-8865-19F308249FD1}" srcOrd="0" destOrd="0" presId="urn:microsoft.com/office/officeart/2005/8/layout/vList4"/>
    <dgm:cxn modelId="{8C67E556-1F0F-48B7-B8C7-11C66FF5B302}" type="presOf" srcId="{D29BDCBD-973A-451C-AC59-617E8D7DA104}" destId="{50A73FC0-1699-4C33-9573-57457E587EB9}" srcOrd="1" destOrd="0" presId="urn:microsoft.com/office/officeart/2005/8/layout/vList4"/>
    <dgm:cxn modelId="{317B777B-019C-4D79-B6C8-CE876D86A62E}" type="presOf" srcId="{CF0D9F41-FB54-478D-B6D5-70E605E7DA26}" destId="{E926CE33-C23A-4BEF-B005-219CE95FF076}" srcOrd="1" destOrd="1" presId="urn:microsoft.com/office/officeart/2005/8/layout/vList4"/>
    <dgm:cxn modelId="{8BBABF85-98C7-45CE-B749-010EAD09E165}" type="presOf" srcId="{C48A4321-255D-4513-97A8-D0CAAE05D54E}" destId="{73304679-F667-41E1-AC73-C1CC6CEDDD0A}" srcOrd="0" destOrd="1" presId="urn:microsoft.com/office/officeart/2005/8/layout/vList4"/>
    <dgm:cxn modelId="{535F868B-1C39-4A35-BA56-D787FA351DEC}" srcId="{17680255-42DE-475B-9D25-C37C3ECD4355}" destId="{DD213F70-D2FB-45D2-8454-8490955B5F09}" srcOrd="2" destOrd="0" parTransId="{6E19C273-FB37-47E1-B35B-EB4556CD4075}" sibTransId="{F0FA8F5F-7D13-4E52-A8A0-A89DA9CD2797}"/>
    <dgm:cxn modelId="{84D20695-3914-406A-A05B-11D61A0D7FEB}" type="presOf" srcId="{038D2782-2E87-4095-97D2-2ECC7F93904B}" destId="{F57D0538-E3A9-46C5-8CDF-404C5AF9D601}" srcOrd="0" destOrd="1" presId="urn:microsoft.com/office/officeart/2005/8/layout/vList4"/>
    <dgm:cxn modelId="{5795ECA2-038D-40B6-8400-6322950CF4C4}" srcId="{B9E54875-9772-484B-B740-F8991073BE6A}" destId="{C48A4321-255D-4513-97A8-D0CAAE05D54E}" srcOrd="0" destOrd="0" parTransId="{0FE916DE-AF77-4025-B01C-1D64B86935BA}" sibTransId="{6796C7CE-7C20-4F57-B4C3-5975CDE81021}"/>
    <dgm:cxn modelId="{E30E24A5-A40A-4C4B-8165-3DF681A448CC}" srcId="{D29BDCBD-973A-451C-AC59-617E8D7DA104}" destId="{038D2782-2E87-4095-97D2-2ECC7F93904B}" srcOrd="0" destOrd="0" parTransId="{73C47903-43FA-4FB7-9380-67F85D54D989}" sibTransId="{8D354691-CD50-4FE9-AE71-723FD913389C}"/>
    <dgm:cxn modelId="{7724E4A7-5367-4BF7-83D7-84D46C39B0B1}" srcId="{DD213F70-D2FB-45D2-8454-8490955B5F09}" destId="{CF0D9F41-FB54-478D-B6D5-70E605E7DA26}" srcOrd="0" destOrd="0" parTransId="{5F1A37F2-B47F-46A4-B1E0-7937B8AAA690}" sibTransId="{AC1A1A39-F179-4C61-8209-0372D234314D}"/>
    <dgm:cxn modelId="{476D69AD-F381-493E-81D5-F6C9BBB53D89}" type="presOf" srcId="{DD213F70-D2FB-45D2-8454-8490955B5F09}" destId="{E926CE33-C23A-4BEF-B005-219CE95FF076}" srcOrd="1" destOrd="0" presId="urn:microsoft.com/office/officeart/2005/8/layout/vList4"/>
    <dgm:cxn modelId="{C0D9D3E8-5CB7-4923-8A61-650569FC3FF0}" type="presOf" srcId="{C48A4321-255D-4513-97A8-D0CAAE05D54E}" destId="{B35185CE-B7B7-44E7-AC58-21CDF25A0A0F}" srcOrd="1" destOrd="1" presId="urn:microsoft.com/office/officeart/2005/8/layout/vList4"/>
    <dgm:cxn modelId="{586589CE-6297-4EE9-98A3-AC2498242780}" type="presOf" srcId="{B9E54875-9772-484B-B740-F8991073BE6A}" destId="{B35185CE-B7B7-44E7-AC58-21CDF25A0A0F}" srcOrd="1" destOrd="0" presId="urn:microsoft.com/office/officeart/2005/8/layout/vList4"/>
    <dgm:cxn modelId="{B01471D3-3FF2-4C1F-B5EE-4332248E3D44}" type="presOf" srcId="{038D2782-2E87-4095-97D2-2ECC7F93904B}" destId="{50A73FC0-1699-4C33-9573-57457E587EB9}" srcOrd="1" destOrd="1" presId="urn:microsoft.com/office/officeart/2005/8/layout/vList4"/>
    <dgm:cxn modelId="{6C5C6FD6-5D3E-46D2-AEB0-FD7B0E6C62DE}" srcId="{17680255-42DE-475B-9D25-C37C3ECD4355}" destId="{B9E54875-9772-484B-B740-F8991073BE6A}" srcOrd="1" destOrd="0" parTransId="{ED37602B-F6A0-437C-A8CD-B2A3402BE90C}" sibTransId="{3871B37C-4889-4EA5-B2F7-E71458B78B54}"/>
    <dgm:cxn modelId="{94B76371-BBBE-4CAC-A13D-6853A71A1670}" type="presParOf" srcId="{6187ACAD-C95D-453F-A65A-D18549BB1AFF}" destId="{D7CDFD57-29E2-4050-B391-83C4CC3881A8}" srcOrd="0" destOrd="0" presId="urn:microsoft.com/office/officeart/2005/8/layout/vList4"/>
    <dgm:cxn modelId="{597B39CA-4584-4660-A28D-5E6952E5CF78}" type="presParOf" srcId="{D7CDFD57-29E2-4050-B391-83C4CC3881A8}" destId="{F57D0538-E3A9-46C5-8CDF-404C5AF9D601}" srcOrd="0" destOrd="0" presId="urn:microsoft.com/office/officeart/2005/8/layout/vList4"/>
    <dgm:cxn modelId="{FD395930-BE56-4295-B7A8-BFFC9FBEEB55}" type="presParOf" srcId="{D7CDFD57-29E2-4050-B391-83C4CC3881A8}" destId="{B5CFB6F4-BCCB-4E4E-8BFE-B5F4AE81C8FB}" srcOrd="1" destOrd="0" presId="urn:microsoft.com/office/officeart/2005/8/layout/vList4"/>
    <dgm:cxn modelId="{319F9073-5EB3-4A36-ADFD-FA44565EB920}" type="presParOf" srcId="{D7CDFD57-29E2-4050-B391-83C4CC3881A8}" destId="{50A73FC0-1699-4C33-9573-57457E587EB9}" srcOrd="2" destOrd="0" presId="urn:microsoft.com/office/officeart/2005/8/layout/vList4"/>
    <dgm:cxn modelId="{028D167E-474F-4660-8427-C2B7DDDDF47F}" type="presParOf" srcId="{6187ACAD-C95D-453F-A65A-D18549BB1AFF}" destId="{45C1954E-9227-44D9-A0FA-2F59E0E23775}" srcOrd="1" destOrd="0" presId="urn:microsoft.com/office/officeart/2005/8/layout/vList4"/>
    <dgm:cxn modelId="{E077CA7A-178C-40D0-BB57-A84B8788386F}" type="presParOf" srcId="{6187ACAD-C95D-453F-A65A-D18549BB1AFF}" destId="{39C8ECD7-E2DE-42DB-838F-369F36D94F73}" srcOrd="2" destOrd="0" presId="urn:microsoft.com/office/officeart/2005/8/layout/vList4"/>
    <dgm:cxn modelId="{96C25FA8-8EDA-4D95-B34A-608FEC9AF433}" type="presParOf" srcId="{39C8ECD7-E2DE-42DB-838F-369F36D94F73}" destId="{73304679-F667-41E1-AC73-C1CC6CEDDD0A}" srcOrd="0" destOrd="0" presId="urn:microsoft.com/office/officeart/2005/8/layout/vList4"/>
    <dgm:cxn modelId="{01503887-ABCE-4CAF-BE0B-1A83C0771F21}" type="presParOf" srcId="{39C8ECD7-E2DE-42DB-838F-369F36D94F73}" destId="{926B9718-8BD7-472A-942A-87C7089B8164}" srcOrd="1" destOrd="0" presId="urn:microsoft.com/office/officeart/2005/8/layout/vList4"/>
    <dgm:cxn modelId="{4FF05F45-B820-407C-827C-2862A380C696}" type="presParOf" srcId="{39C8ECD7-E2DE-42DB-838F-369F36D94F73}" destId="{B35185CE-B7B7-44E7-AC58-21CDF25A0A0F}" srcOrd="2" destOrd="0" presId="urn:microsoft.com/office/officeart/2005/8/layout/vList4"/>
    <dgm:cxn modelId="{2CAEC692-C989-4728-B49E-EC71DAFFD772}" type="presParOf" srcId="{6187ACAD-C95D-453F-A65A-D18549BB1AFF}" destId="{0E5D464C-088A-4117-9468-31CE7C8C6AAE}" srcOrd="3" destOrd="0" presId="urn:microsoft.com/office/officeart/2005/8/layout/vList4"/>
    <dgm:cxn modelId="{951EB6C5-9945-4D8A-9F52-0C1B483261FF}" type="presParOf" srcId="{6187ACAD-C95D-453F-A65A-D18549BB1AFF}" destId="{CC09B1F0-A671-4FCA-9919-68468B6E3954}" srcOrd="4" destOrd="0" presId="urn:microsoft.com/office/officeart/2005/8/layout/vList4"/>
    <dgm:cxn modelId="{5ECB91EB-8F8A-4608-9A96-1184B88B02AB}" type="presParOf" srcId="{CC09B1F0-A671-4FCA-9919-68468B6E3954}" destId="{EC7F1E98-AA63-45E2-8865-19F308249FD1}" srcOrd="0" destOrd="0" presId="urn:microsoft.com/office/officeart/2005/8/layout/vList4"/>
    <dgm:cxn modelId="{A0031BD3-A2BA-481A-AAD6-DABEC4F76ACF}" type="presParOf" srcId="{CC09B1F0-A671-4FCA-9919-68468B6E3954}" destId="{B41A9037-7453-4F34-9979-34EBEA8EC666}" srcOrd="1" destOrd="0" presId="urn:microsoft.com/office/officeart/2005/8/layout/vList4"/>
    <dgm:cxn modelId="{4A0E5E11-A2A7-4731-8E6C-D527EFE29FE8}" type="presParOf" srcId="{CC09B1F0-A671-4FCA-9919-68468B6E3954}" destId="{E926CE33-C23A-4BEF-B005-219CE95FF076}"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BA3EF0-E734-4BBA-BA96-2632DAF8F029}" type="doc">
      <dgm:prSet loTypeId="urn:microsoft.com/office/officeart/2008/layout/VerticalCurvedList" loCatId="list" qsTypeId="urn:microsoft.com/office/officeart/2005/8/quickstyle/simple1" qsCatId="simple" csTypeId="urn:microsoft.com/office/officeart/2005/8/colors/accent1_3" csCatId="accent1" phldr="1"/>
      <dgm:spPr/>
      <dgm:t>
        <a:bodyPr/>
        <a:lstStyle/>
        <a:p>
          <a:endParaRPr lang="en-IE"/>
        </a:p>
      </dgm:t>
    </dgm:pt>
    <dgm:pt modelId="{6D3D4C54-81E6-4D91-9574-7DAFFA80339B}">
      <dgm:prSet phldrT="[Text]"/>
      <dgm:spPr/>
      <dgm:t>
        <a:bodyPr/>
        <a:lstStyle/>
        <a:p>
          <a:r>
            <a:rPr lang="en-IE">
              <a:latin typeface="Arial" panose="020B0604020202020204" pitchFamily="34" charset="0"/>
              <a:cs typeface="Arial" panose="020B0604020202020204" pitchFamily="34" charset="0"/>
            </a:rPr>
            <a:t>100 </a:t>
          </a:r>
          <a:r>
            <a:rPr lang="en-IE" dirty="0">
              <a:latin typeface="Arial" panose="020B0604020202020204" pitchFamily="34" charset="0"/>
              <a:cs typeface="Arial" panose="020B0604020202020204" pitchFamily="34" charset="0"/>
            </a:rPr>
            <a:t>staff members</a:t>
          </a:r>
        </a:p>
      </dgm:t>
    </dgm:pt>
    <dgm:pt modelId="{46112DD2-3BDF-4FD8-ADBA-E52AC3F1025D}" type="parTrans" cxnId="{291219AD-FCE0-4FB4-927F-BB2FE506A479}">
      <dgm:prSet/>
      <dgm:spPr/>
      <dgm:t>
        <a:bodyPr/>
        <a:lstStyle/>
        <a:p>
          <a:endParaRPr lang="en-IE"/>
        </a:p>
      </dgm:t>
    </dgm:pt>
    <dgm:pt modelId="{4673CA55-7B45-42A9-90E0-A746598C79B4}" type="sibTrans" cxnId="{291219AD-FCE0-4FB4-927F-BB2FE506A479}">
      <dgm:prSet/>
      <dgm:spPr/>
      <dgm:t>
        <a:bodyPr/>
        <a:lstStyle/>
        <a:p>
          <a:endParaRPr lang="en-IE"/>
        </a:p>
      </dgm:t>
    </dgm:pt>
    <dgm:pt modelId="{21B9B229-8341-4A31-A52B-BC19FD42FF65}">
      <dgm:prSet phldrT="[Text]"/>
      <dgm:spPr/>
      <dgm:t>
        <a:bodyPr/>
        <a:lstStyle/>
        <a:p>
          <a:r>
            <a:rPr lang="en-IE" dirty="0">
              <a:latin typeface="Arial" panose="020B0604020202020204" pitchFamily="34" charset="0"/>
              <a:cs typeface="Arial" panose="020B0604020202020204" pitchFamily="34" charset="0"/>
            </a:rPr>
            <a:t>EU agency</a:t>
          </a:r>
        </a:p>
      </dgm:t>
    </dgm:pt>
    <dgm:pt modelId="{D849C17F-08DA-4FBF-BAB4-DD38F4D04756}" type="parTrans" cxnId="{817119E5-71BA-4645-8C46-30F2EAD8BA0E}">
      <dgm:prSet/>
      <dgm:spPr/>
      <dgm:t>
        <a:bodyPr/>
        <a:lstStyle/>
        <a:p>
          <a:endParaRPr lang="en-IE"/>
        </a:p>
      </dgm:t>
    </dgm:pt>
    <dgm:pt modelId="{F5EF0641-2588-4AB9-969F-A61F12D25E5F}" type="sibTrans" cxnId="{817119E5-71BA-4645-8C46-30F2EAD8BA0E}">
      <dgm:prSet/>
      <dgm:spPr/>
      <dgm:t>
        <a:bodyPr/>
        <a:lstStyle/>
        <a:p>
          <a:endParaRPr lang="en-IE"/>
        </a:p>
      </dgm:t>
    </dgm:pt>
    <dgm:pt modelId="{3E7B4A5E-F66A-4FF2-B17E-D5E90372388E}">
      <dgm:prSet/>
      <dgm:spPr/>
      <dgm:t>
        <a:bodyPr/>
        <a:lstStyle/>
        <a:p>
          <a:r>
            <a:rPr lang="en-IE" dirty="0">
              <a:latin typeface="Arial" panose="020B0604020202020204" pitchFamily="34" charset="0"/>
              <a:cs typeface="Arial" panose="020B0604020202020204" pitchFamily="34" charset="0"/>
            </a:rPr>
            <a:t>Budget of € 22.75 million (2021)</a:t>
          </a:r>
        </a:p>
      </dgm:t>
    </dgm:pt>
    <dgm:pt modelId="{A82A38C2-BD24-4240-925C-8D42D850C7D6}" type="parTrans" cxnId="{5804BF99-D862-4C0E-B710-19010856DF7F}">
      <dgm:prSet/>
      <dgm:spPr/>
      <dgm:t>
        <a:bodyPr/>
        <a:lstStyle/>
        <a:p>
          <a:endParaRPr lang="en-IE"/>
        </a:p>
      </dgm:t>
    </dgm:pt>
    <dgm:pt modelId="{2A0AC823-9134-450E-AF6F-EED3E1C6F12D}" type="sibTrans" cxnId="{5804BF99-D862-4C0E-B710-19010856DF7F}">
      <dgm:prSet/>
      <dgm:spPr/>
      <dgm:t>
        <a:bodyPr/>
        <a:lstStyle/>
        <a:p>
          <a:endParaRPr lang="en-IE"/>
        </a:p>
      </dgm:t>
    </dgm:pt>
    <dgm:pt modelId="{ADD891AB-56C3-4E1B-A9F5-8AEDE5565AFC}">
      <dgm:prSet phldrT="[Text]"/>
      <dgm:spPr/>
      <dgm:t>
        <a:bodyPr/>
        <a:lstStyle/>
        <a:p>
          <a:r>
            <a:rPr lang="en-IE" dirty="0">
              <a:latin typeface="Arial" panose="020B0604020202020204" pitchFamily="34" charset="0"/>
              <a:cs typeface="Arial" panose="020B0604020202020204" pitchFamily="34" charset="0"/>
            </a:rPr>
            <a:t>Established in 1975</a:t>
          </a:r>
        </a:p>
      </dgm:t>
    </dgm:pt>
    <dgm:pt modelId="{BD913BA4-211A-4F2D-9C51-B36CC5C0B559}" type="sibTrans" cxnId="{2446E27A-0A3C-4AAF-8BC2-24C063E3A996}">
      <dgm:prSet/>
      <dgm:spPr/>
      <dgm:t>
        <a:bodyPr/>
        <a:lstStyle/>
        <a:p>
          <a:endParaRPr lang="en-IE"/>
        </a:p>
      </dgm:t>
    </dgm:pt>
    <dgm:pt modelId="{B379323A-27FD-42F3-ABC9-9E619C415B0C}" type="parTrans" cxnId="{2446E27A-0A3C-4AAF-8BC2-24C063E3A996}">
      <dgm:prSet/>
      <dgm:spPr/>
      <dgm:t>
        <a:bodyPr/>
        <a:lstStyle/>
        <a:p>
          <a:endParaRPr lang="en-IE"/>
        </a:p>
      </dgm:t>
    </dgm:pt>
    <dgm:pt modelId="{3EEA68E6-29F0-41F6-83B6-49C780BF4970}">
      <dgm:prSet phldrT="[Text]"/>
      <dgm:spPr/>
      <dgm:t>
        <a:bodyPr/>
        <a:lstStyle/>
        <a:p>
          <a:r>
            <a:rPr lang="en-IE" dirty="0">
              <a:latin typeface="Arial" panose="020B0604020202020204" pitchFamily="34" charset="0"/>
              <a:cs typeface="Arial" panose="020B0604020202020204" pitchFamily="34" charset="0"/>
            </a:rPr>
            <a:t>Based in Dublin</a:t>
          </a:r>
        </a:p>
      </dgm:t>
    </dgm:pt>
    <dgm:pt modelId="{6592DAB7-C06A-451D-8DE7-D17E25FA6DFD}" type="parTrans" cxnId="{AACBA677-730D-41DB-BFC7-C83FFE5D9105}">
      <dgm:prSet/>
      <dgm:spPr/>
      <dgm:t>
        <a:bodyPr/>
        <a:lstStyle/>
        <a:p>
          <a:endParaRPr lang="en-IE"/>
        </a:p>
      </dgm:t>
    </dgm:pt>
    <dgm:pt modelId="{33880F6E-F521-45B7-A860-7B9244DF8BB3}" type="sibTrans" cxnId="{AACBA677-730D-41DB-BFC7-C83FFE5D9105}">
      <dgm:prSet/>
      <dgm:spPr/>
      <dgm:t>
        <a:bodyPr/>
        <a:lstStyle/>
        <a:p>
          <a:endParaRPr lang="en-IE"/>
        </a:p>
      </dgm:t>
    </dgm:pt>
    <dgm:pt modelId="{3D2E8ECE-51D5-4A3D-A7A3-729B3E75C6C2}">
      <dgm:prSet phldrT="[Text]"/>
      <dgm:spPr/>
      <dgm:t>
        <a:bodyPr/>
        <a:lstStyle/>
        <a:p>
          <a:r>
            <a:rPr lang="en-IE" dirty="0">
              <a:latin typeface="Arial" panose="020B0604020202020204" pitchFamily="34" charset="0"/>
              <a:cs typeface="Arial" panose="020B0604020202020204" pitchFamily="34" charset="0"/>
            </a:rPr>
            <a:t>Brussels Liaison Office </a:t>
          </a:r>
        </a:p>
      </dgm:t>
    </dgm:pt>
    <dgm:pt modelId="{CA5B163A-8C11-4350-92B4-B892C36443A9}" type="parTrans" cxnId="{E34C9056-CEDE-4EBF-89E3-2D59DBC51B70}">
      <dgm:prSet/>
      <dgm:spPr/>
      <dgm:t>
        <a:bodyPr/>
        <a:lstStyle/>
        <a:p>
          <a:endParaRPr lang="en-IE"/>
        </a:p>
      </dgm:t>
    </dgm:pt>
    <dgm:pt modelId="{B206FB12-B2CE-422B-80AE-010BADC029D5}" type="sibTrans" cxnId="{E34C9056-CEDE-4EBF-89E3-2D59DBC51B70}">
      <dgm:prSet/>
      <dgm:spPr/>
      <dgm:t>
        <a:bodyPr/>
        <a:lstStyle/>
        <a:p>
          <a:endParaRPr lang="en-IE"/>
        </a:p>
      </dgm:t>
    </dgm:pt>
    <dgm:pt modelId="{ECD7BCC0-C0A8-4113-910A-BBDFAE343E46}" type="pres">
      <dgm:prSet presAssocID="{0DBA3EF0-E734-4BBA-BA96-2632DAF8F029}" presName="Name0" presStyleCnt="0">
        <dgm:presLayoutVars>
          <dgm:chMax val="7"/>
          <dgm:chPref val="7"/>
          <dgm:dir/>
        </dgm:presLayoutVars>
      </dgm:prSet>
      <dgm:spPr/>
    </dgm:pt>
    <dgm:pt modelId="{DF9FBEE5-9A59-41FD-886F-B26881F98308}" type="pres">
      <dgm:prSet presAssocID="{0DBA3EF0-E734-4BBA-BA96-2632DAF8F029}" presName="Name1" presStyleCnt="0"/>
      <dgm:spPr/>
    </dgm:pt>
    <dgm:pt modelId="{3673988F-788C-42BF-B853-11B28E87B0DC}" type="pres">
      <dgm:prSet presAssocID="{0DBA3EF0-E734-4BBA-BA96-2632DAF8F029}" presName="cycle" presStyleCnt="0"/>
      <dgm:spPr/>
    </dgm:pt>
    <dgm:pt modelId="{723ADDEB-53E5-4E1E-98E7-8F242E1BE74F}" type="pres">
      <dgm:prSet presAssocID="{0DBA3EF0-E734-4BBA-BA96-2632DAF8F029}" presName="srcNode" presStyleLbl="node1" presStyleIdx="0" presStyleCnt="6"/>
      <dgm:spPr/>
    </dgm:pt>
    <dgm:pt modelId="{116FBE6F-0B1E-4B75-BB83-87FDA782DBE8}" type="pres">
      <dgm:prSet presAssocID="{0DBA3EF0-E734-4BBA-BA96-2632DAF8F029}" presName="conn" presStyleLbl="parChTrans1D2" presStyleIdx="0" presStyleCnt="1"/>
      <dgm:spPr/>
    </dgm:pt>
    <dgm:pt modelId="{B1265A6C-7486-44FE-AAF4-DDCB347BDD57}" type="pres">
      <dgm:prSet presAssocID="{0DBA3EF0-E734-4BBA-BA96-2632DAF8F029}" presName="extraNode" presStyleLbl="node1" presStyleIdx="0" presStyleCnt="6"/>
      <dgm:spPr/>
    </dgm:pt>
    <dgm:pt modelId="{6AB9E3E5-84E0-4806-8F7F-36F8B082E320}" type="pres">
      <dgm:prSet presAssocID="{0DBA3EF0-E734-4BBA-BA96-2632DAF8F029}" presName="dstNode" presStyleLbl="node1" presStyleIdx="0" presStyleCnt="6"/>
      <dgm:spPr/>
    </dgm:pt>
    <dgm:pt modelId="{834FADA3-AAC2-4E72-9F12-D6320221B410}" type="pres">
      <dgm:prSet presAssocID="{ADD891AB-56C3-4E1B-A9F5-8AEDE5565AFC}" presName="text_1" presStyleLbl="node1" presStyleIdx="0" presStyleCnt="6">
        <dgm:presLayoutVars>
          <dgm:bulletEnabled val="1"/>
        </dgm:presLayoutVars>
      </dgm:prSet>
      <dgm:spPr/>
    </dgm:pt>
    <dgm:pt modelId="{673A4AD9-14F9-4537-AC65-9EA36029CD37}" type="pres">
      <dgm:prSet presAssocID="{ADD891AB-56C3-4E1B-A9F5-8AEDE5565AFC}" presName="accent_1" presStyleCnt="0"/>
      <dgm:spPr/>
    </dgm:pt>
    <dgm:pt modelId="{873254E5-D8AF-4E79-90DA-E4BE4DE3AD36}" type="pres">
      <dgm:prSet presAssocID="{ADD891AB-56C3-4E1B-A9F5-8AEDE5565AFC}" presName="accentRepeatNode" presStyleLbl="solidFgAcc1" presStyleIdx="0" presStyleCnt="6"/>
      <dgm:spPr>
        <a:blipFill rotWithShape="0">
          <a:blip xmlns:r="http://schemas.openxmlformats.org/officeDocument/2006/relationships" r:embed="rId1"/>
          <a:stretch>
            <a:fillRect/>
          </a:stretch>
        </a:blipFill>
      </dgm:spPr>
    </dgm:pt>
    <dgm:pt modelId="{B17D7C30-D35D-4360-8808-137DF18C89D5}" type="pres">
      <dgm:prSet presAssocID="{3EEA68E6-29F0-41F6-83B6-49C780BF4970}" presName="text_2" presStyleLbl="node1" presStyleIdx="1" presStyleCnt="6">
        <dgm:presLayoutVars>
          <dgm:bulletEnabled val="1"/>
        </dgm:presLayoutVars>
      </dgm:prSet>
      <dgm:spPr/>
    </dgm:pt>
    <dgm:pt modelId="{21F7AA0A-C14B-4004-AE4F-825055298A42}" type="pres">
      <dgm:prSet presAssocID="{3EEA68E6-29F0-41F6-83B6-49C780BF4970}" presName="accent_2" presStyleCnt="0"/>
      <dgm:spPr/>
    </dgm:pt>
    <dgm:pt modelId="{CEB10067-2872-4F5C-93E0-4A57DFC3DF77}" type="pres">
      <dgm:prSet presAssocID="{3EEA68E6-29F0-41F6-83B6-49C780BF4970}" presName="accentRepeatNode" presStyleLbl="solidFgAcc1" presStyleIdx="1" presStyleCnt="6"/>
      <dgm:spPr>
        <a:blipFill dpi="0" rotWithShape="0">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6187FD6F-5475-496C-B919-634E80876BD3}" type="pres">
      <dgm:prSet presAssocID="{3D2E8ECE-51D5-4A3D-A7A3-729B3E75C6C2}" presName="text_3" presStyleLbl="node1" presStyleIdx="2" presStyleCnt="6">
        <dgm:presLayoutVars>
          <dgm:bulletEnabled val="1"/>
        </dgm:presLayoutVars>
      </dgm:prSet>
      <dgm:spPr/>
    </dgm:pt>
    <dgm:pt modelId="{B457DBF1-7B51-4755-A330-900EDBAF9FCF}" type="pres">
      <dgm:prSet presAssocID="{3D2E8ECE-51D5-4A3D-A7A3-729B3E75C6C2}" presName="accent_3" presStyleCnt="0"/>
      <dgm:spPr/>
    </dgm:pt>
    <dgm:pt modelId="{C3F0B1DF-B70D-453E-9481-01418123C76C}" type="pres">
      <dgm:prSet presAssocID="{3D2E8ECE-51D5-4A3D-A7A3-729B3E75C6C2}" presName="accentRepeatNode" presStyleLbl="solidFgAcc1" presStyleIdx="2" presStyleCnt="6"/>
      <dgm:spPr>
        <a:blipFill dpi="0" rotWithShape="0">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5A110B64-1B22-4C26-939A-8C5A31192C95}" type="pres">
      <dgm:prSet presAssocID="{3E7B4A5E-F66A-4FF2-B17E-D5E90372388E}" presName="text_4" presStyleLbl="node1" presStyleIdx="3" presStyleCnt="6">
        <dgm:presLayoutVars>
          <dgm:bulletEnabled val="1"/>
        </dgm:presLayoutVars>
      </dgm:prSet>
      <dgm:spPr/>
    </dgm:pt>
    <dgm:pt modelId="{C56F0841-F2F2-487B-9588-D69438AACBA1}" type="pres">
      <dgm:prSet presAssocID="{3E7B4A5E-F66A-4FF2-B17E-D5E90372388E}" presName="accent_4" presStyleCnt="0"/>
      <dgm:spPr/>
    </dgm:pt>
    <dgm:pt modelId="{325D2086-CD1A-4FA7-8B04-ED24328C53C9}" type="pres">
      <dgm:prSet presAssocID="{3E7B4A5E-F66A-4FF2-B17E-D5E90372388E}" presName="accentRepeatNode" presStyleLbl="solidFgAcc1" presStyleIdx="3" presStyleCnt="6"/>
      <dgm:spPr>
        <a:blipFill rotWithShape="0">
          <a:blip xmlns:r="http://schemas.openxmlformats.org/officeDocument/2006/relationships" r:embed="rId4"/>
          <a:stretch>
            <a:fillRect/>
          </a:stretch>
        </a:blipFill>
      </dgm:spPr>
    </dgm:pt>
    <dgm:pt modelId="{20CDBAC3-50D0-4E5E-8175-A0A9E36A4197}" type="pres">
      <dgm:prSet presAssocID="{6D3D4C54-81E6-4D91-9574-7DAFFA80339B}" presName="text_5" presStyleLbl="node1" presStyleIdx="4" presStyleCnt="6">
        <dgm:presLayoutVars>
          <dgm:bulletEnabled val="1"/>
        </dgm:presLayoutVars>
      </dgm:prSet>
      <dgm:spPr/>
    </dgm:pt>
    <dgm:pt modelId="{E0915DA4-2CEB-47D3-A1EB-73C74329ADC5}" type="pres">
      <dgm:prSet presAssocID="{6D3D4C54-81E6-4D91-9574-7DAFFA80339B}" presName="accent_5" presStyleCnt="0"/>
      <dgm:spPr/>
    </dgm:pt>
    <dgm:pt modelId="{1D2185D9-39BC-4036-A107-9BF55454BC3C}" type="pres">
      <dgm:prSet presAssocID="{6D3D4C54-81E6-4D91-9574-7DAFFA80339B}" presName="accentRepeatNode" presStyleLbl="solidFgAcc1" presStyleIdx="4" presStyleCnt="6" custLinFactNeighborX="-9472" custLinFactNeighborY="-7538"/>
      <dgm:spPr>
        <a:blipFill rotWithShape="0">
          <a:blip xmlns:r="http://schemas.openxmlformats.org/officeDocument/2006/relationships" r:embed="rId5"/>
          <a:stretch>
            <a:fillRect/>
          </a:stretch>
        </a:blipFill>
      </dgm:spPr>
    </dgm:pt>
    <dgm:pt modelId="{A958E2C6-0AD8-4AA7-A180-B0C85EEDD156}" type="pres">
      <dgm:prSet presAssocID="{21B9B229-8341-4A31-A52B-BC19FD42FF65}" presName="text_6" presStyleLbl="node1" presStyleIdx="5" presStyleCnt="6">
        <dgm:presLayoutVars>
          <dgm:bulletEnabled val="1"/>
        </dgm:presLayoutVars>
      </dgm:prSet>
      <dgm:spPr/>
    </dgm:pt>
    <dgm:pt modelId="{88D40E2F-6D8F-4712-A952-97D2BE60FFD9}" type="pres">
      <dgm:prSet presAssocID="{21B9B229-8341-4A31-A52B-BC19FD42FF65}" presName="accent_6" presStyleCnt="0"/>
      <dgm:spPr/>
    </dgm:pt>
    <dgm:pt modelId="{E3EF1B59-8C92-4C29-87D6-A9F92CA495B1}" type="pres">
      <dgm:prSet presAssocID="{21B9B229-8341-4A31-A52B-BC19FD42FF65}" presName="accentRepeatNode" presStyleLbl="solidFgAcc1" presStyleIdx="5" presStyleCnt="6"/>
      <dgm:spPr>
        <a:blipFill rotWithShape="0">
          <a:blip xmlns:r="http://schemas.openxmlformats.org/officeDocument/2006/relationships" r:embed="rId6"/>
          <a:stretch>
            <a:fillRect/>
          </a:stretch>
        </a:blipFill>
      </dgm:spPr>
    </dgm:pt>
  </dgm:ptLst>
  <dgm:cxnLst>
    <dgm:cxn modelId="{CEBDFF0D-45D8-4EA8-AE2F-B9DA7C459FF7}" type="presOf" srcId="{3EEA68E6-29F0-41F6-83B6-49C780BF4970}" destId="{B17D7C30-D35D-4360-8808-137DF18C89D5}" srcOrd="0" destOrd="0" presId="urn:microsoft.com/office/officeart/2008/layout/VerticalCurvedList"/>
    <dgm:cxn modelId="{39695219-D4B7-423A-AC8F-2840CEEEA87D}" type="presOf" srcId="{ADD891AB-56C3-4E1B-A9F5-8AEDE5565AFC}" destId="{834FADA3-AAC2-4E72-9F12-D6320221B410}" srcOrd="0" destOrd="0" presId="urn:microsoft.com/office/officeart/2008/layout/VerticalCurvedList"/>
    <dgm:cxn modelId="{7FB6B934-4644-4BB5-813E-019A476D3790}" type="presOf" srcId="{3E7B4A5E-F66A-4FF2-B17E-D5E90372388E}" destId="{5A110B64-1B22-4C26-939A-8C5A31192C95}" srcOrd="0" destOrd="0" presId="urn:microsoft.com/office/officeart/2008/layout/VerticalCurvedList"/>
    <dgm:cxn modelId="{65722643-7C41-4BFD-8955-67685C9720DB}" type="presOf" srcId="{3D2E8ECE-51D5-4A3D-A7A3-729B3E75C6C2}" destId="{6187FD6F-5475-496C-B919-634E80876BD3}" srcOrd="0" destOrd="0" presId="urn:microsoft.com/office/officeart/2008/layout/VerticalCurvedList"/>
    <dgm:cxn modelId="{54898F49-6198-4C2D-8F5E-1AFDF480D0D2}" type="presOf" srcId="{BD913BA4-211A-4F2D-9C51-B36CC5C0B559}" destId="{116FBE6F-0B1E-4B75-BB83-87FDA782DBE8}" srcOrd="0" destOrd="0" presId="urn:microsoft.com/office/officeart/2008/layout/VerticalCurvedList"/>
    <dgm:cxn modelId="{1423A84B-46DE-4F83-8413-F68547FCA371}" type="presOf" srcId="{21B9B229-8341-4A31-A52B-BC19FD42FF65}" destId="{A958E2C6-0AD8-4AA7-A180-B0C85EEDD156}" srcOrd="0" destOrd="0" presId="urn:microsoft.com/office/officeart/2008/layout/VerticalCurvedList"/>
    <dgm:cxn modelId="{E34C9056-CEDE-4EBF-89E3-2D59DBC51B70}" srcId="{0DBA3EF0-E734-4BBA-BA96-2632DAF8F029}" destId="{3D2E8ECE-51D5-4A3D-A7A3-729B3E75C6C2}" srcOrd="2" destOrd="0" parTransId="{CA5B163A-8C11-4350-92B4-B892C36443A9}" sibTransId="{B206FB12-B2CE-422B-80AE-010BADC029D5}"/>
    <dgm:cxn modelId="{AACBA677-730D-41DB-BFC7-C83FFE5D9105}" srcId="{0DBA3EF0-E734-4BBA-BA96-2632DAF8F029}" destId="{3EEA68E6-29F0-41F6-83B6-49C780BF4970}" srcOrd="1" destOrd="0" parTransId="{6592DAB7-C06A-451D-8DE7-D17E25FA6DFD}" sibTransId="{33880F6E-F521-45B7-A860-7B9244DF8BB3}"/>
    <dgm:cxn modelId="{2446E27A-0A3C-4AAF-8BC2-24C063E3A996}" srcId="{0DBA3EF0-E734-4BBA-BA96-2632DAF8F029}" destId="{ADD891AB-56C3-4E1B-A9F5-8AEDE5565AFC}" srcOrd="0" destOrd="0" parTransId="{B379323A-27FD-42F3-ABC9-9E619C415B0C}" sibTransId="{BD913BA4-211A-4F2D-9C51-B36CC5C0B559}"/>
    <dgm:cxn modelId="{5804BF99-D862-4C0E-B710-19010856DF7F}" srcId="{0DBA3EF0-E734-4BBA-BA96-2632DAF8F029}" destId="{3E7B4A5E-F66A-4FF2-B17E-D5E90372388E}" srcOrd="3" destOrd="0" parTransId="{A82A38C2-BD24-4240-925C-8D42D850C7D6}" sibTransId="{2A0AC823-9134-450E-AF6F-EED3E1C6F12D}"/>
    <dgm:cxn modelId="{C03A05A1-8D6E-42C5-8B33-AD040546343F}" type="presOf" srcId="{6D3D4C54-81E6-4D91-9574-7DAFFA80339B}" destId="{20CDBAC3-50D0-4E5E-8175-A0A9E36A4197}" srcOrd="0" destOrd="0" presId="urn:microsoft.com/office/officeart/2008/layout/VerticalCurvedList"/>
    <dgm:cxn modelId="{291219AD-FCE0-4FB4-927F-BB2FE506A479}" srcId="{0DBA3EF0-E734-4BBA-BA96-2632DAF8F029}" destId="{6D3D4C54-81E6-4D91-9574-7DAFFA80339B}" srcOrd="4" destOrd="0" parTransId="{46112DD2-3BDF-4FD8-ADBA-E52AC3F1025D}" sibTransId="{4673CA55-7B45-42A9-90E0-A746598C79B4}"/>
    <dgm:cxn modelId="{817119E5-71BA-4645-8C46-30F2EAD8BA0E}" srcId="{0DBA3EF0-E734-4BBA-BA96-2632DAF8F029}" destId="{21B9B229-8341-4A31-A52B-BC19FD42FF65}" srcOrd="5" destOrd="0" parTransId="{D849C17F-08DA-4FBF-BAB4-DD38F4D04756}" sibTransId="{F5EF0641-2588-4AB9-969F-A61F12D25E5F}"/>
    <dgm:cxn modelId="{B510CCFD-1EB2-44CE-B53C-A30912262E45}" type="presOf" srcId="{0DBA3EF0-E734-4BBA-BA96-2632DAF8F029}" destId="{ECD7BCC0-C0A8-4113-910A-BBDFAE343E46}" srcOrd="0" destOrd="0" presId="urn:microsoft.com/office/officeart/2008/layout/VerticalCurvedList"/>
    <dgm:cxn modelId="{CB86C5E3-B99F-453E-BF57-010F3DACEC85}" type="presParOf" srcId="{ECD7BCC0-C0A8-4113-910A-BBDFAE343E46}" destId="{DF9FBEE5-9A59-41FD-886F-B26881F98308}" srcOrd="0" destOrd="0" presId="urn:microsoft.com/office/officeart/2008/layout/VerticalCurvedList"/>
    <dgm:cxn modelId="{D5052B64-454B-4B56-8478-0E8F05EC3563}" type="presParOf" srcId="{DF9FBEE5-9A59-41FD-886F-B26881F98308}" destId="{3673988F-788C-42BF-B853-11B28E87B0DC}" srcOrd="0" destOrd="0" presId="urn:microsoft.com/office/officeart/2008/layout/VerticalCurvedList"/>
    <dgm:cxn modelId="{9C52B888-5FBB-4DD7-9057-EEF4B5049F05}" type="presParOf" srcId="{3673988F-788C-42BF-B853-11B28E87B0DC}" destId="{723ADDEB-53E5-4E1E-98E7-8F242E1BE74F}" srcOrd="0" destOrd="0" presId="urn:microsoft.com/office/officeart/2008/layout/VerticalCurvedList"/>
    <dgm:cxn modelId="{6D5086E4-B6A6-4065-A95B-D026918F82EE}" type="presParOf" srcId="{3673988F-788C-42BF-B853-11B28E87B0DC}" destId="{116FBE6F-0B1E-4B75-BB83-87FDA782DBE8}" srcOrd="1" destOrd="0" presId="urn:microsoft.com/office/officeart/2008/layout/VerticalCurvedList"/>
    <dgm:cxn modelId="{55CC13D9-D0B7-49E4-BD25-113FDB4F2C1B}" type="presParOf" srcId="{3673988F-788C-42BF-B853-11B28E87B0DC}" destId="{B1265A6C-7486-44FE-AAF4-DDCB347BDD57}" srcOrd="2" destOrd="0" presId="urn:microsoft.com/office/officeart/2008/layout/VerticalCurvedList"/>
    <dgm:cxn modelId="{20A7A464-CFC7-447F-85D5-620CD7720001}" type="presParOf" srcId="{3673988F-788C-42BF-B853-11B28E87B0DC}" destId="{6AB9E3E5-84E0-4806-8F7F-36F8B082E320}" srcOrd="3" destOrd="0" presId="urn:microsoft.com/office/officeart/2008/layout/VerticalCurvedList"/>
    <dgm:cxn modelId="{59DE9674-FE9F-44BA-831A-B8C2A008ADAA}" type="presParOf" srcId="{DF9FBEE5-9A59-41FD-886F-B26881F98308}" destId="{834FADA3-AAC2-4E72-9F12-D6320221B410}" srcOrd="1" destOrd="0" presId="urn:microsoft.com/office/officeart/2008/layout/VerticalCurvedList"/>
    <dgm:cxn modelId="{0511AD3D-F52B-4AFF-9407-31AD1B67D68C}" type="presParOf" srcId="{DF9FBEE5-9A59-41FD-886F-B26881F98308}" destId="{673A4AD9-14F9-4537-AC65-9EA36029CD37}" srcOrd="2" destOrd="0" presId="urn:microsoft.com/office/officeart/2008/layout/VerticalCurvedList"/>
    <dgm:cxn modelId="{D20B811C-A8F6-4851-95F3-BED2D7F6F00A}" type="presParOf" srcId="{673A4AD9-14F9-4537-AC65-9EA36029CD37}" destId="{873254E5-D8AF-4E79-90DA-E4BE4DE3AD36}" srcOrd="0" destOrd="0" presId="urn:microsoft.com/office/officeart/2008/layout/VerticalCurvedList"/>
    <dgm:cxn modelId="{B3BE18BD-0D5F-4D1A-9588-9D742653ABEC}" type="presParOf" srcId="{DF9FBEE5-9A59-41FD-886F-B26881F98308}" destId="{B17D7C30-D35D-4360-8808-137DF18C89D5}" srcOrd="3" destOrd="0" presId="urn:microsoft.com/office/officeart/2008/layout/VerticalCurvedList"/>
    <dgm:cxn modelId="{8CB79E60-1E08-444B-92FE-DDE2AFF58A42}" type="presParOf" srcId="{DF9FBEE5-9A59-41FD-886F-B26881F98308}" destId="{21F7AA0A-C14B-4004-AE4F-825055298A42}" srcOrd="4" destOrd="0" presId="urn:microsoft.com/office/officeart/2008/layout/VerticalCurvedList"/>
    <dgm:cxn modelId="{8CA3C84C-EF00-4722-9AFA-DEFC2A43255D}" type="presParOf" srcId="{21F7AA0A-C14B-4004-AE4F-825055298A42}" destId="{CEB10067-2872-4F5C-93E0-4A57DFC3DF77}" srcOrd="0" destOrd="0" presId="urn:microsoft.com/office/officeart/2008/layout/VerticalCurvedList"/>
    <dgm:cxn modelId="{3D0EF684-0178-44F3-907D-8A9B24EACCCB}" type="presParOf" srcId="{DF9FBEE5-9A59-41FD-886F-B26881F98308}" destId="{6187FD6F-5475-496C-B919-634E80876BD3}" srcOrd="5" destOrd="0" presId="urn:microsoft.com/office/officeart/2008/layout/VerticalCurvedList"/>
    <dgm:cxn modelId="{B106E3D0-23E5-47A7-A647-D92A05D36B43}" type="presParOf" srcId="{DF9FBEE5-9A59-41FD-886F-B26881F98308}" destId="{B457DBF1-7B51-4755-A330-900EDBAF9FCF}" srcOrd="6" destOrd="0" presId="urn:microsoft.com/office/officeart/2008/layout/VerticalCurvedList"/>
    <dgm:cxn modelId="{CD0C0642-6CF3-423C-A688-397B3BEA68D8}" type="presParOf" srcId="{B457DBF1-7B51-4755-A330-900EDBAF9FCF}" destId="{C3F0B1DF-B70D-453E-9481-01418123C76C}" srcOrd="0" destOrd="0" presId="urn:microsoft.com/office/officeart/2008/layout/VerticalCurvedList"/>
    <dgm:cxn modelId="{06A486CA-2D34-408F-B9EA-D498D195C984}" type="presParOf" srcId="{DF9FBEE5-9A59-41FD-886F-B26881F98308}" destId="{5A110B64-1B22-4C26-939A-8C5A31192C95}" srcOrd="7" destOrd="0" presId="urn:microsoft.com/office/officeart/2008/layout/VerticalCurvedList"/>
    <dgm:cxn modelId="{BC3AA46C-4218-4C5F-8467-B9980ED8EB75}" type="presParOf" srcId="{DF9FBEE5-9A59-41FD-886F-B26881F98308}" destId="{C56F0841-F2F2-487B-9588-D69438AACBA1}" srcOrd="8" destOrd="0" presId="urn:microsoft.com/office/officeart/2008/layout/VerticalCurvedList"/>
    <dgm:cxn modelId="{C04AFBC6-5387-4E85-9B00-41CE7762A45E}" type="presParOf" srcId="{C56F0841-F2F2-487B-9588-D69438AACBA1}" destId="{325D2086-CD1A-4FA7-8B04-ED24328C53C9}" srcOrd="0" destOrd="0" presId="urn:microsoft.com/office/officeart/2008/layout/VerticalCurvedList"/>
    <dgm:cxn modelId="{DED8AE5D-A6D7-46EB-8A33-CB6762667584}" type="presParOf" srcId="{DF9FBEE5-9A59-41FD-886F-B26881F98308}" destId="{20CDBAC3-50D0-4E5E-8175-A0A9E36A4197}" srcOrd="9" destOrd="0" presId="urn:microsoft.com/office/officeart/2008/layout/VerticalCurvedList"/>
    <dgm:cxn modelId="{228E3814-2278-464C-B39E-4CE65F0F6F54}" type="presParOf" srcId="{DF9FBEE5-9A59-41FD-886F-B26881F98308}" destId="{E0915DA4-2CEB-47D3-A1EB-73C74329ADC5}" srcOrd="10" destOrd="0" presId="urn:microsoft.com/office/officeart/2008/layout/VerticalCurvedList"/>
    <dgm:cxn modelId="{118FC153-D31C-498B-8D21-6D00537E75DE}" type="presParOf" srcId="{E0915DA4-2CEB-47D3-A1EB-73C74329ADC5}" destId="{1D2185D9-39BC-4036-A107-9BF55454BC3C}" srcOrd="0" destOrd="0" presId="urn:microsoft.com/office/officeart/2008/layout/VerticalCurvedList"/>
    <dgm:cxn modelId="{636CA5BC-68F2-4058-9889-080497B8C83D}" type="presParOf" srcId="{DF9FBEE5-9A59-41FD-886F-B26881F98308}" destId="{A958E2C6-0AD8-4AA7-A180-B0C85EEDD156}" srcOrd="11" destOrd="0" presId="urn:microsoft.com/office/officeart/2008/layout/VerticalCurvedList"/>
    <dgm:cxn modelId="{A8CCAE4C-5911-48AB-88A5-49EEEB62B064}" type="presParOf" srcId="{DF9FBEE5-9A59-41FD-886F-B26881F98308}" destId="{88D40E2F-6D8F-4712-A952-97D2BE60FFD9}" srcOrd="12" destOrd="0" presId="urn:microsoft.com/office/officeart/2008/layout/VerticalCurvedList"/>
    <dgm:cxn modelId="{211FC49A-65E6-4FEF-9A98-CE6A1890A856}" type="presParOf" srcId="{88D40E2F-6D8F-4712-A952-97D2BE60FFD9}" destId="{E3EF1B59-8C92-4C29-87D6-A9F92CA495B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A2961B-9825-47C9-A3D5-B2D6B35CB005}" type="doc">
      <dgm:prSet loTypeId="urn:microsoft.com/office/officeart/2005/8/layout/venn1" loCatId="relationship" qsTypeId="urn:microsoft.com/office/officeart/2005/8/quickstyle/simple1" qsCatId="simple" csTypeId="urn:microsoft.com/office/officeart/2005/8/colors/accent1_2" csCatId="accent1" phldr="1"/>
      <dgm:spPr/>
    </dgm:pt>
    <dgm:pt modelId="{35C68922-B6F4-41AF-9FCB-9B35CB438931}">
      <dgm:prSet phldrT="[Text]"/>
      <dgm:spPr/>
      <dgm:t>
        <a:bodyPr anchor="ctr"/>
        <a:lstStyle/>
        <a:p>
          <a:r>
            <a:rPr lang="en-IE" dirty="0"/>
            <a:t>National</a:t>
          </a:r>
          <a:br>
            <a:rPr lang="en-IE" dirty="0"/>
          </a:br>
          <a:r>
            <a:rPr lang="en-IE" dirty="0"/>
            <a:t>Governments</a:t>
          </a:r>
          <a:endParaRPr lang="en-GB" dirty="0"/>
        </a:p>
      </dgm:t>
    </dgm:pt>
    <dgm:pt modelId="{47FFF4B6-F0E4-4835-91F0-393FFCAF57BC}" type="parTrans" cxnId="{2699DE3C-F754-4455-8AD8-0E4BA1C1FB1C}">
      <dgm:prSet/>
      <dgm:spPr/>
      <dgm:t>
        <a:bodyPr/>
        <a:lstStyle/>
        <a:p>
          <a:endParaRPr lang="en-GB"/>
        </a:p>
      </dgm:t>
    </dgm:pt>
    <dgm:pt modelId="{83200044-A6FC-4A9B-B17E-67F347F48620}" type="sibTrans" cxnId="{2699DE3C-F754-4455-8AD8-0E4BA1C1FB1C}">
      <dgm:prSet/>
      <dgm:spPr/>
      <dgm:t>
        <a:bodyPr/>
        <a:lstStyle/>
        <a:p>
          <a:endParaRPr lang="en-GB"/>
        </a:p>
      </dgm:t>
    </dgm:pt>
    <dgm:pt modelId="{4E0EBBB2-2A0D-4078-9E00-2BA7E2C3FFE1}">
      <dgm:prSet phldrT="[Text]"/>
      <dgm:spPr/>
      <dgm:t>
        <a:bodyPr/>
        <a:lstStyle/>
        <a:p>
          <a:r>
            <a:rPr lang="en-IE" dirty="0"/>
            <a:t>  	Employers</a:t>
          </a:r>
        </a:p>
      </dgm:t>
    </dgm:pt>
    <dgm:pt modelId="{821F738E-2E15-4370-BCE0-EB69B997F05F}" type="parTrans" cxnId="{A9DEDF03-009B-4066-8CCA-061CB20E9712}">
      <dgm:prSet/>
      <dgm:spPr/>
      <dgm:t>
        <a:bodyPr/>
        <a:lstStyle/>
        <a:p>
          <a:endParaRPr lang="en-GB"/>
        </a:p>
      </dgm:t>
    </dgm:pt>
    <dgm:pt modelId="{0188F644-7668-4DFF-A6BC-8AFAE02F3CAC}" type="sibTrans" cxnId="{A9DEDF03-009B-4066-8CCA-061CB20E9712}">
      <dgm:prSet/>
      <dgm:spPr/>
      <dgm:t>
        <a:bodyPr/>
        <a:lstStyle/>
        <a:p>
          <a:endParaRPr lang="en-GB"/>
        </a:p>
      </dgm:t>
    </dgm:pt>
    <dgm:pt modelId="{D25C4320-BC34-426E-A3FE-6D28CD37660A}">
      <dgm:prSet phldrT="[Text]"/>
      <dgm:spPr/>
      <dgm:t>
        <a:bodyPr/>
        <a:lstStyle/>
        <a:p>
          <a:r>
            <a:rPr lang="en-IE" dirty="0"/>
            <a:t>Trade Unions</a:t>
          </a:r>
        </a:p>
      </dgm:t>
    </dgm:pt>
    <dgm:pt modelId="{972016DC-F899-425B-A11E-9E695D2BFE7A}" type="parTrans" cxnId="{29324FD2-4AB0-4E74-8787-5346BC2C3A70}">
      <dgm:prSet/>
      <dgm:spPr/>
      <dgm:t>
        <a:bodyPr/>
        <a:lstStyle/>
        <a:p>
          <a:endParaRPr lang="en-GB"/>
        </a:p>
      </dgm:t>
    </dgm:pt>
    <dgm:pt modelId="{96E6FA9B-1CA1-4E77-AAF4-29DCCBE45DC3}" type="sibTrans" cxnId="{29324FD2-4AB0-4E74-8787-5346BC2C3A70}">
      <dgm:prSet/>
      <dgm:spPr/>
      <dgm:t>
        <a:bodyPr/>
        <a:lstStyle/>
        <a:p>
          <a:endParaRPr lang="en-GB"/>
        </a:p>
      </dgm:t>
    </dgm:pt>
    <dgm:pt modelId="{B278AEB2-A69D-4FAC-995F-BAA2FD6907A0}" type="pres">
      <dgm:prSet presAssocID="{B8A2961B-9825-47C9-A3D5-B2D6B35CB005}" presName="compositeShape" presStyleCnt="0">
        <dgm:presLayoutVars>
          <dgm:chMax val="7"/>
          <dgm:dir/>
          <dgm:resizeHandles val="exact"/>
        </dgm:presLayoutVars>
      </dgm:prSet>
      <dgm:spPr/>
    </dgm:pt>
    <dgm:pt modelId="{3CAB864D-13F5-4113-8814-7298978678DD}" type="pres">
      <dgm:prSet presAssocID="{35C68922-B6F4-41AF-9FCB-9B35CB438931}" presName="circ1" presStyleLbl="vennNode1" presStyleIdx="0" presStyleCnt="3" custScaleX="135178" custScaleY="133276"/>
      <dgm:spPr/>
    </dgm:pt>
    <dgm:pt modelId="{1170B7EE-C525-4B88-94A5-E7867FF5DE3D}" type="pres">
      <dgm:prSet presAssocID="{35C68922-B6F4-41AF-9FCB-9B35CB438931}" presName="circ1Tx" presStyleLbl="revTx" presStyleIdx="0" presStyleCnt="0">
        <dgm:presLayoutVars>
          <dgm:chMax val="0"/>
          <dgm:chPref val="0"/>
          <dgm:bulletEnabled val="1"/>
        </dgm:presLayoutVars>
      </dgm:prSet>
      <dgm:spPr/>
    </dgm:pt>
    <dgm:pt modelId="{F7B5A4C6-4EEF-4440-B7AD-438D759C9C01}" type="pres">
      <dgm:prSet presAssocID="{4E0EBBB2-2A0D-4078-9E00-2BA7E2C3FFE1}" presName="circ2" presStyleLbl="vennNode1" presStyleIdx="1" presStyleCnt="3" custScaleX="126364" custScaleY="125749"/>
      <dgm:spPr/>
    </dgm:pt>
    <dgm:pt modelId="{7EC239EF-6AD5-48A8-B761-346B7D9226DC}" type="pres">
      <dgm:prSet presAssocID="{4E0EBBB2-2A0D-4078-9E00-2BA7E2C3FFE1}" presName="circ2Tx" presStyleLbl="revTx" presStyleIdx="0" presStyleCnt="0" custScaleX="121000" custScaleY="121000">
        <dgm:presLayoutVars>
          <dgm:chMax val="0"/>
          <dgm:chPref val="0"/>
          <dgm:bulletEnabled val="1"/>
        </dgm:presLayoutVars>
      </dgm:prSet>
      <dgm:spPr/>
    </dgm:pt>
    <dgm:pt modelId="{F63C6630-B9A4-4E2E-B568-25E4313C350C}" type="pres">
      <dgm:prSet presAssocID="{D25C4320-BC34-426E-A3FE-6D28CD37660A}" presName="circ3" presStyleLbl="vennNode1" presStyleIdx="2" presStyleCnt="3" custScaleX="126364" custScaleY="125749"/>
      <dgm:spPr/>
    </dgm:pt>
    <dgm:pt modelId="{9D65742B-E02A-4E40-90FD-1B932F9F5677}" type="pres">
      <dgm:prSet presAssocID="{D25C4320-BC34-426E-A3FE-6D28CD37660A}" presName="circ3Tx" presStyleLbl="revTx" presStyleIdx="0" presStyleCnt="0" custScaleX="131492" custScaleY="119788">
        <dgm:presLayoutVars>
          <dgm:chMax val="0"/>
          <dgm:chPref val="0"/>
          <dgm:bulletEnabled val="1"/>
        </dgm:presLayoutVars>
      </dgm:prSet>
      <dgm:spPr/>
    </dgm:pt>
  </dgm:ptLst>
  <dgm:cxnLst>
    <dgm:cxn modelId="{A9DEDF03-009B-4066-8CCA-061CB20E9712}" srcId="{B8A2961B-9825-47C9-A3D5-B2D6B35CB005}" destId="{4E0EBBB2-2A0D-4078-9E00-2BA7E2C3FFE1}" srcOrd="1" destOrd="0" parTransId="{821F738E-2E15-4370-BCE0-EB69B997F05F}" sibTransId="{0188F644-7668-4DFF-A6BC-8AFAE02F3CAC}"/>
    <dgm:cxn modelId="{9272A31D-5C43-4C06-977A-73257691E636}" type="presOf" srcId="{D25C4320-BC34-426E-A3FE-6D28CD37660A}" destId="{F63C6630-B9A4-4E2E-B568-25E4313C350C}" srcOrd="1" destOrd="0" presId="urn:microsoft.com/office/officeart/2005/8/layout/venn1"/>
    <dgm:cxn modelId="{D837732A-DA6C-4764-9695-DF13E29D4A96}" type="presOf" srcId="{4E0EBBB2-2A0D-4078-9E00-2BA7E2C3FFE1}" destId="{F7B5A4C6-4EEF-4440-B7AD-438D759C9C01}" srcOrd="1" destOrd="0" presId="urn:microsoft.com/office/officeart/2005/8/layout/venn1"/>
    <dgm:cxn modelId="{2699DE3C-F754-4455-8AD8-0E4BA1C1FB1C}" srcId="{B8A2961B-9825-47C9-A3D5-B2D6B35CB005}" destId="{35C68922-B6F4-41AF-9FCB-9B35CB438931}" srcOrd="0" destOrd="0" parTransId="{47FFF4B6-F0E4-4835-91F0-393FFCAF57BC}" sibTransId="{83200044-A6FC-4A9B-B17E-67F347F48620}"/>
    <dgm:cxn modelId="{023F5E73-6B01-4168-AB72-29DD94C8A2AB}" type="presOf" srcId="{4E0EBBB2-2A0D-4078-9E00-2BA7E2C3FFE1}" destId="{7EC239EF-6AD5-48A8-B761-346B7D9226DC}" srcOrd="0" destOrd="0" presId="urn:microsoft.com/office/officeart/2005/8/layout/venn1"/>
    <dgm:cxn modelId="{4C62699E-3DCE-4670-BB8C-006FC87A536C}" type="presOf" srcId="{35C68922-B6F4-41AF-9FCB-9B35CB438931}" destId="{3CAB864D-13F5-4113-8814-7298978678DD}" srcOrd="1" destOrd="0" presId="urn:microsoft.com/office/officeart/2005/8/layout/venn1"/>
    <dgm:cxn modelId="{F9494AC5-B932-4EE0-900E-91EA170897BB}" type="presOf" srcId="{35C68922-B6F4-41AF-9FCB-9B35CB438931}" destId="{1170B7EE-C525-4B88-94A5-E7867FF5DE3D}" srcOrd="0" destOrd="0" presId="urn:microsoft.com/office/officeart/2005/8/layout/venn1"/>
    <dgm:cxn modelId="{261347C8-C1F3-43C2-9B99-097A430CB8A9}" type="presOf" srcId="{B8A2961B-9825-47C9-A3D5-B2D6B35CB005}" destId="{B278AEB2-A69D-4FAC-995F-BAA2FD6907A0}" srcOrd="0" destOrd="0" presId="urn:microsoft.com/office/officeart/2005/8/layout/venn1"/>
    <dgm:cxn modelId="{D5681BD2-8522-45D6-8AC7-8C5B15E83B7E}" type="presOf" srcId="{D25C4320-BC34-426E-A3FE-6D28CD37660A}" destId="{9D65742B-E02A-4E40-90FD-1B932F9F5677}" srcOrd="0" destOrd="0" presId="urn:microsoft.com/office/officeart/2005/8/layout/venn1"/>
    <dgm:cxn modelId="{29324FD2-4AB0-4E74-8787-5346BC2C3A70}" srcId="{B8A2961B-9825-47C9-A3D5-B2D6B35CB005}" destId="{D25C4320-BC34-426E-A3FE-6D28CD37660A}" srcOrd="2" destOrd="0" parTransId="{972016DC-F899-425B-A11E-9E695D2BFE7A}" sibTransId="{96E6FA9B-1CA1-4E77-AAF4-29DCCBE45DC3}"/>
    <dgm:cxn modelId="{5C1DF991-734C-46CB-8093-643CAB956A77}" type="presParOf" srcId="{B278AEB2-A69D-4FAC-995F-BAA2FD6907A0}" destId="{3CAB864D-13F5-4113-8814-7298978678DD}" srcOrd="0" destOrd="0" presId="urn:microsoft.com/office/officeart/2005/8/layout/venn1"/>
    <dgm:cxn modelId="{44E9E977-78BA-47B7-A61C-207A9A5ECDAD}" type="presParOf" srcId="{B278AEB2-A69D-4FAC-995F-BAA2FD6907A0}" destId="{1170B7EE-C525-4B88-94A5-E7867FF5DE3D}" srcOrd="1" destOrd="0" presId="urn:microsoft.com/office/officeart/2005/8/layout/venn1"/>
    <dgm:cxn modelId="{87994E0F-BB1E-4B46-90A5-0314B2A72088}" type="presParOf" srcId="{B278AEB2-A69D-4FAC-995F-BAA2FD6907A0}" destId="{F7B5A4C6-4EEF-4440-B7AD-438D759C9C01}" srcOrd="2" destOrd="0" presId="urn:microsoft.com/office/officeart/2005/8/layout/venn1"/>
    <dgm:cxn modelId="{25A50312-3CCA-41DF-AA14-BBC06CFC6886}" type="presParOf" srcId="{B278AEB2-A69D-4FAC-995F-BAA2FD6907A0}" destId="{7EC239EF-6AD5-48A8-B761-346B7D9226DC}" srcOrd="3" destOrd="0" presId="urn:microsoft.com/office/officeart/2005/8/layout/venn1"/>
    <dgm:cxn modelId="{57FE55C2-5A39-49DA-AFB5-CFF5F10876F3}" type="presParOf" srcId="{B278AEB2-A69D-4FAC-995F-BAA2FD6907A0}" destId="{F63C6630-B9A4-4E2E-B568-25E4313C350C}" srcOrd="4" destOrd="0" presId="urn:microsoft.com/office/officeart/2005/8/layout/venn1"/>
    <dgm:cxn modelId="{4CA675E8-CEE9-4E70-9F75-28F8917F3F72}" type="presParOf" srcId="{B278AEB2-A69D-4FAC-995F-BAA2FD6907A0}" destId="{9D65742B-E02A-4E40-90FD-1B932F9F5677}"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FFE95E0-CE34-4169-BBC6-0760030A9958}"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en-GB"/>
        </a:p>
      </dgm:t>
    </dgm:pt>
    <dgm:pt modelId="{C77CC185-A019-404F-A25C-402248F5F5A1}">
      <dgm:prSet phldrT="[Text]" custT="1"/>
      <dgm:spPr/>
      <dgm:t>
        <a:bodyPr/>
        <a:lstStyle/>
        <a:p>
          <a:r>
            <a:rPr lang="en-IE" sz="2800"/>
            <a:t>Working conditions and sustainable work</a:t>
          </a:r>
          <a:endParaRPr lang="en-GB" sz="2800"/>
        </a:p>
      </dgm:t>
    </dgm:pt>
    <dgm:pt modelId="{3ECE5C5C-E03A-42C4-8195-9B60C4CF0303}" type="parTrans" cxnId="{0B998FA7-90EE-4C65-AB9F-603B8611E8E8}">
      <dgm:prSet/>
      <dgm:spPr/>
      <dgm:t>
        <a:bodyPr/>
        <a:lstStyle/>
        <a:p>
          <a:endParaRPr lang="en-GB"/>
        </a:p>
      </dgm:t>
    </dgm:pt>
    <dgm:pt modelId="{58A76514-C2EA-480B-8265-FB21C9E4410B}" type="sibTrans" cxnId="{0B998FA7-90EE-4C65-AB9F-603B8611E8E8}">
      <dgm:prSet/>
      <dgm:spPr/>
      <dgm:t>
        <a:bodyPr/>
        <a:lstStyle/>
        <a:p>
          <a:endParaRPr lang="en-GB"/>
        </a:p>
      </dgm:t>
    </dgm:pt>
    <dgm:pt modelId="{CC1ED61C-8C09-4FF9-ACDA-F6DF4004AB5C}">
      <dgm:prSet phldrT="[Text]" custT="1"/>
      <dgm:spPr/>
      <dgm:t>
        <a:bodyPr/>
        <a:lstStyle/>
        <a:p>
          <a:r>
            <a:rPr lang="en-IE" sz="2800" dirty="0"/>
            <a:t>Industrial relations and social dialogue</a:t>
          </a:r>
          <a:endParaRPr lang="en-GB" sz="2800" dirty="0"/>
        </a:p>
      </dgm:t>
    </dgm:pt>
    <dgm:pt modelId="{0EDBA363-80A7-43D2-9FC7-7B66FAA48AEE}" type="parTrans" cxnId="{13DE1064-2849-4294-ABF1-A1B3D9FE8117}">
      <dgm:prSet/>
      <dgm:spPr/>
      <dgm:t>
        <a:bodyPr/>
        <a:lstStyle/>
        <a:p>
          <a:endParaRPr lang="en-GB"/>
        </a:p>
      </dgm:t>
    </dgm:pt>
    <dgm:pt modelId="{80C018CA-9348-4927-ACD1-1D55F67D5925}" type="sibTrans" cxnId="{13DE1064-2849-4294-ABF1-A1B3D9FE8117}">
      <dgm:prSet/>
      <dgm:spPr/>
      <dgm:t>
        <a:bodyPr/>
        <a:lstStyle/>
        <a:p>
          <a:endParaRPr lang="en-GB"/>
        </a:p>
      </dgm:t>
    </dgm:pt>
    <dgm:pt modelId="{998BAB22-6193-4D7B-BEA3-C6AED684ABC2}">
      <dgm:prSet phldrT="[Text]" custT="1"/>
      <dgm:spPr/>
      <dgm:t>
        <a:bodyPr/>
        <a:lstStyle/>
        <a:p>
          <a:r>
            <a:rPr lang="en-IE" sz="2800"/>
            <a:t>Employment and labour markets</a:t>
          </a:r>
          <a:endParaRPr lang="en-GB" sz="2800"/>
        </a:p>
      </dgm:t>
    </dgm:pt>
    <dgm:pt modelId="{9484F502-3E22-4528-9BC9-9513DBDB6D5E}" type="parTrans" cxnId="{CD86C479-F76D-43DF-98D1-3746F509339B}">
      <dgm:prSet/>
      <dgm:spPr/>
      <dgm:t>
        <a:bodyPr/>
        <a:lstStyle/>
        <a:p>
          <a:endParaRPr lang="en-GB"/>
        </a:p>
      </dgm:t>
    </dgm:pt>
    <dgm:pt modelId="{4996C5F8-6D4B-46D1-9201-B5FFB68B61CB}" type="sibTrans" cxnId="{CD86C479-F76D-43DF-98D1-3746F509339B}">
      <dgm:prSet/>
      <dgm:spPr/>
      <dgm:t>
        <a:bodyPr/>
        <a:lstStyle/>
        <a:p>
          <a:endParaRPr lang="en-GB"/>
        </a:p>
      </dgm:t>
    </dgm:pt>
    <dgm:pt modelId="{78755793-8867-4E12-A963-381DCF9E9A62}">
      <dgm:prSet phldrT="[Text]" custT="1"/>
      <dgm:spPr/>
      <dgm:t>
        <a:bodyPr/>
        <a:lstStyle/>
        <a:p>
          <a:r>
            <a:rPr lang="en-IE" sz="2800"/>
            <a:t>Living conditions and quality of life</a:t>
          </a:r>
          <a:endParaRPr lang="en-GB" sz="2800"/>
        </a:p>
      </dgm:t>
    </dgm:pt>
    <dgm:pt modelId="{DB772A3B-3EBF-416A-B250-91114B2E10DD}" type="parTrans" cxnId="{4F09375A-BFC3-4B7C-8F17-B863661340A0}">
      <dgm:prSet/>
      <dgm:spPr/>
      <dgm:t>
        <a:bodyPr/>
        <a:lstStyle/>
        <a:p>
          <a:endParaRPr lang="en-GB"/>
        </a:p>
      </dgm:t>
    </dgm:pt>
    <dgm:pt modelId="{FDEDED31-AD1C-49CD-91C9-0F9EA9FF6B62}" type="sibTrans" cxnId="{4F09375A-BFC3-4B7C-8F17-B863661340A0}">
      <dgm:prSet/>
      <dgm:spPr/>
      <dgm:t>
        <a:bodyPr/>
        <a:lstStyle/>
        <a:p>
          <a:endParaRPr lang="en-GB"/>
        </a:p>
      </dgm:t>
    </dgm:pt>
    <dgm:pt modelId="{D908A1CA-53CE-431A-B668-6F155A235129}">
      <dgm:prSet phldrT="[Text]" custT="1"/>
      <dgm:spPr/>
      <dgm:t>
        <a:bodyPr/>
        <a:lstStyle/>
        <a:p>
          <a:r>
            <a:rPr lang="en-IE" sz="2800"/>
            <a:t>Anticipating and managing the impact of change</a:t>
          </a:r>
          <a:endParaRPr lang="en-GB" sz="2800"/>
        </a:p>
      </dgm:t>
    </dgm:pt>
    <dgm:pt modelId="{B4B14A8B-FFE7-4C74-8258-C59834613566}" type="parTrans" cxnId="{4240D3AF-5EE5-4986-AC4D-B03B0DD929B1}">
      <dgm:prSet/>
      <dgm:spPr/>
      <dgm:t>
        <a:bodyPr/>
        <a:lstStyle/>
        <a:p>
          <a:endParaRPr lang="en-GB"/>
        </a:p>
      </dgm:t>
    </dgm:pt>
    <dgm:pt modelId="{667B4CCA-88B1-48A8-9714-914FDCF77EEB}" type="sibTrans" cxnId="{4240D3AF-5EE5-4986-AC4D-B03B0DD929B1}">
      <dgm:prSet/>
      <dgm:spPr/>
      <dgm:t>
        <a:bodyPr/>
        <a:lstStyle/>
        <a:p>
          <a:endParaRPr lang="en-GB"/>
        </a:p>
      </dgm:t>
    </dgm:pt>
    <dgm:pt modelId="{02805E9C-561E-4BC1-B834-1F46F5D9FB3A}">
      <dgm:prSet phldrT="[Text]" custT="1"/>
      <dgm:spPr/>
      <dgm:t>
        <a:bodyPr/>
        <a:lstStyle/>
        <a:p>
          <a:r>
            <a:rPr lang="en-IE" sz="2800"/>
            <a:t>Promoting social cohesion and convergence</a:t>
          </a:r>
          <a:endParaRPr lang="en-GB" sz="2800"/>
        </a:p>
      </dgm:t>
    </dgm:pt>
    <dgm:pt modelId="{12462E95-AD8E-4B47-B9DB-95C75C68D6E1}" type="parTrans" cxnId="{BBF1D5A5-A7A3-411A-A46F-567CE694E3F6}">
      <dgm:prSet/>
      <dgm:spPr/>
      <dgm:t>
        <a:bodyPr/>
        <a:lstStyle/>
        <a:p>
          <a:endParaRPr lang="en-GB"/>
        </a:p>
      </dgm:t>
    </dgm:pt>
    <dgm:pt modelId="{3BE43B9F-B78C-4C3D-B2CB-52985225BB4B}" type="sibTrans" cxnId="{BBF1D5A5-A7A3-411A-A46F-567CE694E3F6}">
      <dgm:prSet/>
      <dgm:spPr/>
      <dgm:t>
        <a:bodyPr/>
        <a:lstStyle/>
        <a:p>
          <a:endParaRPr lang="en-GB"/>
        </a:p>
      </dgm:t>
    </dgm:pt>
    <dgm:pt modelId="{6CA7FF6C-2E0C-496A-8653-61DBA0538CCE}" type="pres">
      <dgm:prSet presAssocID="{FFFE95E0-CE34-4169-BBC6-0760030A9958}" presName="diagram" presStyleCnt="0">
        <dgm:presLayoutVars>
          <dgm:dir/>
          <dgm:resizeHandles val="exact"/>
        </dgm:presLayoutVars>
      </dgm:prSet>
      <dgm:spPr/>
    </dgm:pt>
    <dgm:pt modelId="{99EF46D4-5D89-405F-97E5-68B6930F4C4E}" type="pres">
      <dgm:prSet presAssocID="{C77CC185-A019-404F-A25C-402248F5F5A1}" presName="node" presStyleLbl="node1" presStyleIdx="0" presStyleCnt="6">
        <dgm:presLayoutVars>
          <dgm:bulletEnabled val="1"/>
        </dgm:presLayoutVars>
      </dgm:prSet>
      <dgm:spPr/>
    </dgm:pt>
    <dgm:pt modelId="{62E648F0-84B6-447A-9393-27BC368B00B5}" type="pres">
      <dgm:prSet presAssocID="{58A76514-C2EA-480B-8265-FB21C9E4410B}" presName="sibTrans" presStyleCnt="0"/>
      <dgm:spPr/>
    </dgm:pt>
    <dgm:pt modelId="{A574637F-4C50-4BA7-8CA0-EE205BBEAEE8}" type="pres">
      <dgm:prSet presAssocID="{CC1ED61C-8C09-4FF9-ACDA-F6DF4004AB5C}" presName="node" presStyleLbl="node1" presStyleIdx="1" presStyleCnt="6">
        <dgm:presLayoutVars>
          <dgm:bulletEnabled val="1"/>
        </dgm:presLayoutVars>
      </dgm:prSet>
      <dgm:spPr/>
    </dgm:pt>
    <dgm:pt modelId="{A083F567-4A8D-4B39-81E0-02F86194B742}" type="pres">
      <dgm:prSet presAssocID="{80C018CA-9348-4927-ACD1-1D55F67D5925}" presName="sibTrans" presStyleCnt="0"/>
      <dgm:spPr/>
    </dgm:pt>
    <dgm:pt modelId="{A5949EF9-57B2-47B9-96E9-559DFF3F10AA}" type="pres">
      <dgm:prSet presAssocID="{998BAB22-6193-4D7B-BEA3-C6AED684ABC2}" presName="node" presStyleLbl="node1" presStyleIdx="2" presStyleCnt="6">
        <dgm:presLayoutVars>
          <dgm:bulletEnabled val="1"/>
        </dgm:presLayoutVars>
      </dgm:prSet>
      <dgm:spPr/>
    </dgm:pt>
    <dgm:pt modelId="{D959F364-5B6A-43FB-80B2-EFC68839E12C}" type="pres">
      <dgm:prSet presAssocID="{4996C5F8-6D4B-46D1-9201-B5FFB68B61CB}" presName="sibTrans" presStyleCnt="0"/>
      <dgm:spPr/>
    </dgm:pt>
    <dgm:pt modelId="{BF5BE5D4-CA63-400B-88C7-81F193BCD3D9}" type="pres">
      <dgm:prSet presAssocID="{78755793-8867-4E12-A963-381DCF9E9A62}" presName="node" presStyleLbl="node1" presStyleIdx="3" presStyleCnt="6">
        <dgm:presLayoutVars>
          <dgm:bulletEnabled val="1"/>
        </dgm:presLayoutVars>
      </dgm:prSet>
      <dgm:spPr/>
    </dgm:pt>
    <dgm:pt modelId="{AEB9499F-5090-4784-A433-8C69C314FD60}" type="pres">
      <dgm:prSet presAssocID="{FDEDED31-AD1C-49CD-91C9-0F9EA9FF6B62}" presName="sibTrans" presStyleCnt="0"/>
      <dgm:spPr/>
    </dgm:pt>
    <dgm:pt modelId="{CD48BD74-29F1-4807-A774-AD00B85EE2D4}" type="pres">
      <dgm:prSet presAssocID="{D908A1CA-53CE-431A-B668-6F155A235129}" presName="node" presStyleLbl="node1" presStyleIdx="4" presStyleCnt="6">
        <dgm:presLayoutVars>
          <dgm:bulletEnabled val="1"/>
        </dgm:presLayoutVars>
      </dgm:prSet>
      <dgm:spPr/>
    </dgm:pt>
    <dgm:pt modelId="{D8556B74-643A-4F18-A32F-7A4345324692}" type="pres">
      <dgm:prSet presAssocID="{667B4CCA-88B1-48A8-9714-914FDCF77EEB}" presName="sibTrans" presStyleCnt="0"/>
      <dgm:spPr/>
    </dgm:pt>
    <dgm:pt modelId="{15527DA1-94E8-4797-8ACC-9F54A7E7E62D}" type="pres">
      <dgm:prSet presAssocID="{02805E9C-561E-4BC1-B834-1F46F5D9FB3A}" presName="node" presStyleLbl="node1" presStyleIdx="5" presStyleCnt="6">
        <dgm:presLayoutVars>
          <dgm:bulletEnabled val="1"/>
        </dgm:presLayoutVars>
      </dgm:prSet>
      <dgm:spPr/>
    </dgm:pt>
  </dgm:ptLst>
  <dgm:cxnLst>
    <dgm:cxn modelId="{33275324-8EC2-426C-BC68-FBDEEDEF116A}" type="presOf" srcId="{FFFE95E0-CE34-4169-BBC6-0760030A9958}" destId="{6CA7FF6C-2E0C-496A-8653-61DBA0538CCE}" srcOrd="0" destOrd="0" presId="urn:microsoft.com/office/officeart/2005/8/layout/default"/>
    <dgm:cxn modelId="{A4C9CB29-D7A9-4E24-9E1E-5C79B5E98884}" type="presOf" srcId="{02805E9C-561E-4BC1-B834-1F46F5D9FB3A}" destId="{15527DA1-94E8-4797-8ACC-9F54A7E7E62D}" srcOrd="0" destOrd="0" presId="urn:microsoft.com/office/officeart/2005/8/layout/default"/>
    <dgm:cxn modelId="{26AECD5B-D7A7-4AA5-BED4-CC6FC8DC3125}" type="presOf" srcId="{CC1ED61C-8C09-4FF9-ACDA-F6DF4004AB5C}" destId="{A574637F-4C50-4BA7-8CA0-EE205BBEAEE8}" srcOrd="0" destOrd="0" presId="urn:microsoft.com/office/officeart/2005/8/layout/default"/>
    <dgm:cxn modelId="{13DE1064-2849-4294-ABF1-A1B3D9FE8117}" srcId="{FFFE95E0-CE34-4169-BBC6-0760030A9958}" destId="{CC1ED61C-8C09-4FF9-ACDA-F6DF4004AB5C}" srcOrd="1" destOrd="0" parTransId="{0EDBA363-80A7-43D2-9FC7-7B66FAA48AEE}" sibTransId="{80C018CA-9348-4927-ACD1-1D55F67D5925}"/>
    <dgm:cxn modelId="{E803D873-DFF2-434E-9135-A310403E0DE2}" type="presOf" srcId="{998BAB22-6193-4D7B-BEA3-C6AED684ABC2}" destId="{A5949EF9-57B2-47B9-96E9-559DFF3F10AA}" srcOrd="0" destOrd="0" presId="urn:microsoft.com/office/officeart/2005/8/layout/default"/>
    <dgm:cxn modelId="{CD86C479-F76D-43DF-98D1-3746F509339B}" srcId="{FFFE95E0-CE34-4169-BBC6-0760030A9958}" destId="{998BAB22-6193-4D7B-BEA3-C6AED684ABC2}" srcOrd="2" destOrd="0" parTransId="{9484F502-3E22-4528-9BC9-9513DBDB6D5E}" sibTransId="{4996C5F8-6D4B-46D1-9201-B5FFB68B61CB}"/>
    <dgm:cxn modelId="{4F09375A-BFC3-4B7C-8F17-B863661340A0}" srcId="{FFFE95E0-CE34-4169-BBC6-0760030A9958}" destId="{78755793-8867-4E12-A963-381DCF9E9A62}" srcOrd="3" destOrd="0" parTransId="{DB772A3B-3EBF-416A-B250-91114B2E10DD}" sibTransId="{FDEDED31-AD1C-49CD-91C9-0F9EA9FF6B62}"/>
    <dgm:cxn modelId="{BBF1D5A5-A7A3-411A-A46F-567CE694E3F6}" srcId="{FFFE95E0-CE34-4169-BBC6-0760030A9958}" destId="{02805E9C-561E-4BC1-B834-1F46F5D9FB3A}" srcOrd="5" destOrd="0" parTransId="{12462E95-AD8E-4B47-B9DB-95C75C68D6E1}" sibTransId="{3BE43B9F-B78C-4C3D-B2CB-52985225BB4B}"/>
    <dgm:cxn modelId="{0B998FA7-90EE-4C65-AB9F-603B8611E8E8}" srcId="{FFFE95E0-CE34-4169-BBC6-0760030A9958}" destId="{C77CC185-A019-404F-A25C-402248F5F5A1}" srcOrd="0" destOrd="0" parTransId="{3ECE5C5C-E03A-42C4-8195-9B60C4CF0303}" sibTransId="{58A76514-C2EA-480B-8265-FB21C9E4410B}"/>
    <dgm:cxn modelId="{4240D3AF-5EE5-4986-AC4D-B03B0DD929B1}" srcId="{FFFE95E0-CE34-4169-BBC6-0760030A9958}" destId="{D908A1CA-53CE-431A-B668-6F155A235129}" srcOrd="4" destOrd="0" parTransId="{B4B14A8B-FFE7-4C74-8258-C59834613566}" sibTransId="{667B4CCA-88B1-48A8-9714-914FDCF77EEB}"/>
    <dgm:cxn modelId="{1D0229BE-4535-4933-A1E8-6AA7D6C34043}" type="presOf" srcId="{78755793-8867-4E12-A963-381DCF9E9A62}" destId="{BF5BE5D4-CA63-400B-88C7-81F193BCD3D9}" srcOrd="0" destOrd="0" presId="urn:microsoft.com/office/officeart/2005/8/layout/default"/>
    <dgm:cxn modelId="{03F771FB-8A88-4065-8963-4B6C7FD3C670}" type="presOf" srcId="{C77CC185-A019-404F-A25C-402248F5F5A1}" destId="{99EF46D4-5D89-405F-97E5-68B6930F4C4E}" srcOrd="0" destOrd="0" presId="urn:microsoft.com/office/officeart/2005/8/layout/default"/>
    <dgm:cxn modelId="{851E3CFE-92B4-472F-8AD5-60B61BD3376C}" type="presOf" srcId="{D908A1CA-53CE-431A-B668-6F155A235129}" destId="{CD48BD74-29F1-4807-A774-AD00B85EE2D4}" srcOrd="0" destOrd="0" presId="urn:microsoft.com/office/officeart/2005/8/layout/default"/>
    <dgm:cxn modelId="{349574C0-85D7-451C-9794-02E6789636B2}" type="presParOf" srcId="{6CA7FF6C-2E0C-496A-8653-61DBA0538CCE}" destId="{99EF46D4-5D89-405F-97E5-68B6930F4C4E}" srcOrd="0" destOrd="0" presId="urn:microsoft.com/office/officeart/2005/8/layout/default"/>
    <dgm:cxn modelId="{DCA78BCD-668D-4A15-9ACB-9380504F8479}" type="presParOf" srcId="{6CA7FF6C-2E0C-496A-8653-61DBA0538CCE}" destId="{62E648F0-84B6-447A-9393-27BC368B00B5}" srcOrd="1" destOrd="0" presId="urn:microsoft.com/office/officeart/2005/8/layout/default"/>
    <dgm:cxn modelId="{8D0C5808-EC81-4358-B9AF-37DF438A7537}" type="presParOf" srcId="{6CA7FF6C-2E0C-496A-8653-61DBA0538CCE}" destId="{A574637F-4C50-4BA7-8CA0-EE205BBEAEE8}" srcOrd="2" destOrd="0" presId="urn:microsoft.com/office/officeart/2005/8/layout/default"/>
    <dgm:cxn modelId="{1614997E-DFEB-40E9-A84E-126DFF7D236A}" type="presParOf" srcId="{6CA7FF6C-2E0C-496A-8653-61DBA0538CCE}" destId="{A083F567-4A8D-4B39-81E0-02F86194B742}" srcOrd="3" destOrd="0" presId="urn:microsoft.com/office/officeart/2005/8/layout/default"/>
    <dgm:cxn modelId="{C05FCBC7-4B91-4625-961D-E5E5E63DBE88}" type="presParOf" srcId="{6CA7FF6C-2E0C-496A-8653-61DBA0538CCE}" destId="{A5949EF9-57B2-47B9-96E9-559DFF3F10AA}" srcOrd="4" destOrd="0" presId="urn:microsoft.com/office/officeart/2005/8/layout/default"/>
    <dgm:cxn modelId="{84797DC8-1069-44AE-8A89-91C57BB275AE}" type="presParOf" srcId="{6CA7FF6C-2E0C-496A-8653-61DBA0538CCE}" destId="{D959F364-5B6A-43FB-80B2-EFC68839E12C}" srcOrd="5" destOrd="0" presId="urn:microsoft.com/office/officeart/2005/8/layout/default"/>
    <dgm:cxn modelId="{DAF16C70-2019-4D0E-9873-12D22CCE99CA}" type="presParOf" srcId="{6CA7FF6C-2E0C-496A-8653-61DBA0538CCE}" destId="{BF5BE5D4-CA63-400B-88C7-81F193BCD3D9}" srcOrd="6" destOrd="0" presId="urn:microsoft.com/office/officeart/2005/8/layout/default"/>
    <dgm:cxn modelId="{FE955946-4D7C-410D-845D-382BDB7AF99A}" type="presParOf" srcId="{6CA7FF6C-2E0C-496A-8653-61DBA0538CCE}" destId="{AEB9499F-5090-4784-A433-8C69C314FD60}" srcOrd="7" destOrd="0" presId="urn:microsoft.com/office/officeart/2005/8/layout/default"/>
    <dgm:cxn modelId="{DF8988CD-B94D-47D1-930C-8CAE8D814A01}" type="presParOf" srcId="{6CA7FF6C-2E0C-496A-8653-61DBA0538CCE}" destId="{CD48BD74-29F1-4807-A774-AD00B85EE2D4}" srcOrd="8" destOrd="0" presId="urn:microsoft.com/office/officeart/2005/8/layout/default"/>
    <dgm:cxn modelId="{5DB80DFF-E1B2-41A2-9DB4-DAFEEE95D05E}" type="presParOf" srcId="{6CA7FF6C-2E0C-496A-8653-61DBA0538CCE}" destId="{D8556B74-643A-4F18-A32F-7A4345324692}" srcOrd="9" destOrd="0" presId="urn:microsoft.com/office/officeart/2005/8/layout/default"/>
    <dgm:cxn modelId="{FE269C1C-9885-42EB-9A6E-78A95AD6AD7E}" type="presParOf" srcId="{6CA7FF6C-2E0C-496A-8653-61DBA0538CCE}" destId="{15527DA1-94E8-4797-8ACC-9F54A7E7E62D}"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785C431-5995-4342-9E03-4D2BB29569BA}"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IE"/>
        </a:p>
      </dgm:t>
    </dgm:pt>
    <dgm:pt modelId="{DA7D85CA-F75A-40C1-9524-CDB39ACD05BD}">
      <dgm:prSet phldrT="[Text]" custT="1"/>
      <dgm:spPr/>
      <dgm:t>
        <a:bodyPr/>
        <a:lstStyle/>
        <a:p>
          <a:r>
            <a:rPr lang="en-IE" sz="1600" dirty="0"/>
            <a:t>Training</a:t>
          </a:r>
        </a:p>
      </dgm:t>
    </dgm:pt>
    <dgm:pt modelId="{5B42CA98-F60F-4194-902C-0C2AC9D35FF0}" type="parTrans" cxnId="{2A7BB1DD-0279-4B9B-BE4D-1D31C36C1711}">
      <dgm:prSet/>
      <dgm:spPr/>
      <dgm:t>
        <a:bodyPr/>
        <a:lstStyle/>
        <a:p>
          <a:endParaRPr lang="en-IE" sz="1600"/>
        </a:p>
      </dgm:t>
    </dgm:pt>
    <dgm:pt modelId="{24BA38FC-E264-4A6A-9225-0D3335B36598}" type="sibTrans" cxnId="{2A7BB1DD-0279-4B9B-BE4D-1D31C36C1711}">
      <dgm:prSet/>
      <dgm:spPr/>
      <dgm:t>
        <a:bodyPr/>
        <a:lstStyle/>
        <a:p>
          <a:endParaRPr lang="en-IE" sz="1600"/>
        </a:p>
      </dgm:t>
    </dgm:pt>
    <dgm:pt modelId="{0CAC9E74-F252-432F-A308-E52DD9B1F7FB}">
      <dgm:prSet phldrT="[Text]" custT="1"/>
      <dgm:spPr/>
      <dgm:t>
        <a:bodyPr/>
        <a:lstStyle/>
        <a:p>
          <a:r>
            <a:rPr lang="en-IE" sz="1600" dirty="0"/>
            <a:t>Recruiting members </a:t>
          </a:r>
        </a:p>
      </dgm:t>
    </dgm:pt>
    <dgm:pt modelId="{AEC83B9D-0D16-42C2-A08D-B539065F1492}" type="parTrans" cxnId="{A706C62E-5AA9-4E2C-BD5D-490C26C3EB60}">
      <dgm:prSet/>
      <dgm:spPr/>
      <dgm:t>
        <a:bodyPr/>
        <a:lstStyle/>
        <a:p>
          <a:endParaRPr lang="en-IE" sz="1600"/>
        </a:p>
      </dgm:t>
    </dgm:pt>
    <dgm:pt modelId="{6406058F-72D9-48C0-84FB-B14E9F2631F9}" type="sibTrans" cxnId="{A706C62E-5AA9-4E2C-BD5D-490C26C3EB60}">
      <dgm:prSet/>
      <dgm:spPr/>
      <dgm:t>
        <a:bodyPr/>
        <a:lstStyle/>
        <a:p>
          <a:endParaRPr lang="en-IE" sz="1600"/>
        </a:p>
      </dgm:t>
    </dgm:pt>
    <dgm:pt modelId="{9062C226-4309-49C4-9F21-3B5BB8E727E5}">
      <dgm:prSet phldrT="[Text]" custT="1"/>
      <dgm:spPr/>
      <dgm:t>
        <a:bodyPr/>
        <a:lstStyle/>
        <a:p>
          <a:r>
            <a:rPr lang="en-IE" sz="1600" dirty="0"/>
            <a:t>Optimising admin processes </a:t>
          </a:r>
        </a:p>
      </dgm:t>
    </dgm:pt>
    <dgm:pt modelId="{0FE11AD5-8218-48AC-B823-71D1D4AF5CA0}" type="parTrans" cxnId="{407BBCA4-78BA-4E45-BFCD-36D5B37051D9}">
      <dgm:prSet/>
      <dgm:spPr/>
      <dgm:t>
        <a:bodyPr/>
        <a:lstStyle/>
        <a:p>
          <a:endParaRPr lang="en-IE" sz="1600"/>
        </a:p>
      </dgm:t>
    </dgm:pt>
    <dgm:pt modelId="{9A1F6D98-8EF6-46D9-AE1C-A3F54306FB73}" type="sibTrans" cxnId="{407BBCA4-78BA-4E45-BFCD-36D5B37051D9}">
      <dgm:prSet/>
      <dgm:spPr/>
      <dgm:t>
        <a:bodyPr/>
        <a:lstStyle/>
        <a:p>
          <a:endParaRPr lang="en-IE" sz="1600"/>
        </a:p>
      </dgm:t>
    </dgm:pt>
    <dgm:pt modelId="{FCBE2314-F27A-470E-8C01-8D391713A636}">
      <dgm:prSet phldrT="[Text]" custT="1"/>
      <dgm:spPr/>
      <dgm:t>
        <a:bodyPr/>
        <a:lstStyle/>
        <a:p>
          <a:r>
            <a:rPr lang="en-IE" sz="1600" dirty="0"/>
            <a:t>Capturing members’ views </a:t>
          </a:r>
        </a:p>
      </dgm:t>
    </dgm:pt>
    <dgm:pt modelId="{28FC2034-3BE0-437C-B6B0-CAB658BBC1DC}" type="parTrans" cxnId="{6C663DA4-153E-4D8F-9B88-EA5378E0AEDC}">
      <dgm:prSet/>
      <dgm:spPr/>
      <dgm:t>
        <a:bodyPr/>
        <a:lstStyle/>
        <a:p>
          <a:endParaRPr lang="en-IE" sz="1600"/>
        </a:p>
      </dgm:t>
    </dgm:pt>
    <dgm:pt modelId="{0119ABB3-5A4E-4094-A91D-35C73B0322F4}" type="sibTrans" cxnId="{6C663DA4-153E-4D8F-9B88-EA5378E0AEDC}">
      <dgm:prSet/>
      <dgm:spPr/>
      <dgm:t>
        <a:bodyPr/>
        <a:lstStyle/>
        <a:p>
          <a:endParaRPr lang="en-IE" sz="1600"/>
        </a:p>
      </dgm:t>
    </dgm:pt>
    <dgm:pt modelId="{20E5331E-051D-4CB1-8EA1-7704EB81080E}">
      <dgm:prSet phldrT="[Text]" custT="1"/>
      <dgm:spPr/>
      <dgm:t>
        <a:bodyPr/>
        <a:lstStyle/>
        <a:p>
          <a:r>
            <a:rPr lang="en-IE" sz="1600" dirty="0"/>
            <a:t>Information sharing </a:t>
          </a:r>
        </a:p>
      </dgm:t>
    </dgm:pt>
    <dgm:pt modelId="{D0557C6C-2063-413D-AB97-0939CAB8B4C7}" type="parTrans" cxnId="{BDA6AB5D-CB57-4AC1-B8DC-7DFBF8EA0989}">
      <dgm:prSet/>
      <dgm:spPr/>
      <dgm:t>
        <a:bodyPr/>
        <a:lstStyle/>
        <a:p>
          <a:endParaRPr lang="en-IE" sz="1600"/>
        </a:p>
      </dgm:t>
    </dgm:pt>
    <dgm:pt modelId="{FE6A19C3-9206-4DFD-8E55-3FDBDB50D957}" type="sibTrans" cxnId="{BDA6AB5D-CB57-4AC1-B8DC-7DFBF8EA0989}">
      <dgm:prSet/>
      <dgm:spPr/>
      <dgm:t>
        <a:bodyPr/>
        <a:lstStyle/>
        <a:p>
          <a:endParaRPr lang="en-IE" sz="1600"/>
        </a:p>
      </dgm:t>
    </dgm:pt>
    <dgm:pt modelId="{FA922F99-E7F3-42D1-847E-78FAF7B2DFBC}">
      <dgm:prSet custT="1"/>
      <dgm:spPr/>
      <dgm:t>
        <a:bodyPr/>
        <a:lstStyle/>
        <a:p>
          <a:r>
            <a:rPr lang="en-IE" sz="1600" dirty="0"/>
            <a:t>Guidance, advice, counselling </a:t>
          </a:r>
        </a:p>
      </dgm:t>
    </dgm:pt>
    <dgm:pt modelId="{65A5123E-E698-41AB-97E1-EDFC3EA2FCE4}" type="parTrans" cxnId="{EE37F67C-B9C9-48A9-BECD-19F8B5FBF145}">
      <dgm:prSet/>
      <dgm:spPr/>
      <dgm:t>
        <a:bodyPr/>
        <a:lstStyle/>
        <a:p>
          <a:endParaRPr lang="en-IE" sz="1600"/>
        </a:p>
      </dgm:t>
    </dgm:pt>
    <dgm:pt modelId="{E757AE57-93EF-4C25-80BF-67BE390E1C40}" type="sibTrans" cxnId="{EE37F67C-B9C9-48A9-BECD-19F8B5FBF145}">
      <dgm:prSet/>
      <dgm:spPr/>
      <dgm:t>
        <a:bodyPr/>
        <a:lstStyle/>
        <a:p>
          <a:endParaRPr lang="en-IE" sz="1600"/>
        </a:p>
      </dgm:t>
    </dgm:pt>
    <dgm:pt modelId="{012CF1A2-449F-4A48-97BA-A2B892E88A38}">
      <dgm:prSet custT="1"/>
      <dgm:spPr/>
      <dgm:t>
        <a:bodyPr/>
        <a:lstStyle/>
        <a:p>
          <a:r>
            <a:rPr lang="en-GB" sz="1600" dirty="0"/>
            <a:t>Electronic voting and online protesting </a:t>
          </a:r>
          <a:endParaRPr lang="en-IE" sz="1600" dirty="0"/>
        </a:p>
      </dgm:t>
    </dgm:pt>
    <dgm:pt modelId="{63C185A6-2AD3-4E3D-8ACD-0AC4746E3033}" type="parTrans" cxnId="{880912CF-C25C-4FC6-90A6-147F74EEDC0D}">
      <dgm:prSet/>
      <dgm:spPr/>
      <dgm:t>
        <a:bodyPr/>
        <a:lstStyle/>
        <a:p>
          <a:endParaRPr lang="en-IE" sz="1600"/>
        </a:p>
      </dgm:t>
    </dgm:pt>
    <dgm:pt modelId="{B8EED760-120E-41F9-A851-C40204E9C7D8}" type="sibTrans" cxnId="{880912CF-C25C-4FC6-90A6-147F74EEDC0D}">
      <dgm:prSet/>
      <dgm:spPr/>
      <dgm:t>
        <a:bodyPr/>
        <a:lstStyle/>
        <a:p>
          <a:endParaRPr lang="en-IE" sz="1600"/>
        </a:p>
      </dgm:t>
    </dgm:pt>
    <dgm:pt modelId="{C4557C1A-A961-4655-ADF7-EB3ED26DDCC1}">
      <dgm:prSet phldrT="[Text]" custT="1"/>
      <dgm:spPr/>
      <dgm:t>
        <a:bodyPr/>
        <a:lstStyle/>
        <a:p>
          <a:r>
            <a:rPr lang="en-IE" sz="1600" dirty="0"/>
            <a:t>Virtual meetings</a:t>
          </a:r>
        </a:p>
      </dgm:t>
    </dgm:pt>
    <dgm:pt modelId="{877A3B2B-5C5A-4818-B57C-E48670658175}" type="sibTrans" cxnId="{DD871CF5-F3DA-476C-B69A-7B7A9BF7AA68}">
      <dgm:prSet/>
      <dgm:spPr/>
      <dgm:t>
        <a:bodyPr/>
        <a:lstStyle/>
        <a:p>
          <a:endParaRPr lang="en-IE" sz="1600"/>
        </a:p>
      </dgm:t>
    </dgm:pt>
    <dgm:pt modelId="{A9143FD3-33FB-4507-9239-A46284D5BFE7}" type="parTrans" cxnId="{DD871CF5-F3DA-476C-B69A-7B7A9BF7AA68}">
      <dgm:prSet/>
      <dgm:spPr/>
      <dgm:t>
        <a:bodyPr/>
        <a:lstStyle/>
        <a:p>
          <a:endParaRPr lang="en-IE" sz="1600"/>
        </a:p>
      </dgm:t>
    </dgm:pt>
    <dgm:pt modelId="{0C2BA367-984B-4B91-8C32-05D33741C538}" type="pres">
      <dgm:prSet presAssocID="{7785C431-5995-4342-9E03-4D2BB29569BA}" presName="cycle" presStyleCnt="0">
        <dgm:presLayoutVars>
          <dgm:dir/>
          <dgm:resizeHandles val="exact"/>
        </dgm:presLayoutVars>
      </dgm:prSet>
      <dgm:spPr/>
    </dgm:pt>
    <dgm:pt modelId="{77C1B05C-64C7-4EA2-A704-CCC2CB996809}" type="pres">
      <dgm:prSet presAssocID="{DA7D85CA-F75A-40C1-9524-CDB39ACD05BD}" presName="node" presStyleLbl="node1" presStyleIdx="0" presStyleCnt="8">
        <dgm:presLayoutVars>
          <dgm:bulletEnabled val="1"/>
        </dgm:presLayoutVars>
      </dgm:prSet>
      <dgm:spPr/>
    </dgm:pt>
    <dgm:pt modelId="{FA5A685F-2C62-49DC-BFE2-CE43D2A18F4F}" type="pres">
      <dgm:prSet presAssocID="{DA7D85CA-F75A-40C1-9524-CDB39ACD05BD}" presName="spNode" presStyleCnt="0"/>
      <dgm:spPr/>
    </dgm:pt>
    <dgm:pt modelId="{B872EB8C-CF5B-479C-8AEE-99F6134EB9BC}" type="pres">
      <dgm:prSet presAssocID="{24BA38FC-E264-4A6A-9225-0D3335B36598}" presName="sibTrans" presStyleLbl="sibTrans1D1" presStyleIdx="0" presStyleCnt="8"/>
      <dgm:spPr/>
    </dgm:pt>
    <dgm:pt modelId="{171BC9CE-0734-462A-AEC2-B68BC1E81C82}" type="pres">
      <dgm:prSet presAssocID="{0CAC9E74-F252-432F-A308-E52DD9B1F7FB}" presName="node" presStyleLbl="node1" presStyleIdx="1" presStyleCnt="8" custScaleX="149616" custScaleY="194509">
        <dgm:presLayoutVars>
          <dgm:bulletEnabled val="1"/>
        </dgm:presLayoutVars>
      </dgm:prSet>
      <dgm:spPr/>
    </dgm:pt>
    <dgm:pt modelId="{FC9836F3-BEF1-4C14-96A1-B4352434886D}" type="pres">
      <dgm:prSet presAssocID="{0CAC9E74-F252-432F-A308-E52DD9B1F7FB}" presName="spNode" presStyleCnt="0"/>
      <dgm:spPr/>
    </dgm:pt>
    <dgm:pt modelId="{B08578F5-8EAC-48E3-95B7-FC17597FA65B}" type="pres">
      <dgm:prSet presAssocID="{6406058F-72D9-48C0-84FB-B14E9F2631F9}" presName="sibTrans" presStyleLbl="sibTrans1D1" presStyleIdx="1" presStyleCnt="8"/>
      <dgm:spPr/>
    </dgm:pt>
    <dgm:pt modelId="{82891ABC-715B-49BF-8F3F-4845F2121634}" type="pres">
      <dgm:prSet presAssocID="{FA922F99-E7F3-42D1-847E-78FAF7B2DFBC}" presName="node" presStyleLbl="node1" presStyleIdx="2" presStyleCnt="8" custScaleX="131931" custScaleY="179376">
        <dgm:presLayoutVars>
          <dgm:bulletEnabled val="1"/>
        </dgm:presLayoutVars>
      </dgm:prSet>
      <dgm:spPr/>
    </dgm:pt>
    <dgm:pt modelId="{4DB9BA42-EBED-416F-9B8D-E7277964A217}" type="pres">
      <dgm:prSet presAssocID="{FA922F99-E7F3-42D1-847E-78FAF7B2DFBC}" presName="spNode" presStyleCnt="0"/>
      <dgm:spPr/>
    </dgm:pt>
    <dgm:pt modelId="{3414A13D-F0A3-40EF-92B9-DA0765C15BF0}" type="pres">
      <dgm:prSet presAssocID="{E757AE57-93EF-4C25-80BF-67BE390E1C40}" presName="sibTrans" presStyleLbl="sibTrans1D1" presStyleIdx="2" presStyleCnt="8"/>
      <dgm:spPr/>
    </dgm:pt>
    <dgm:pt modelId="{13E05B91-ADE7-48BB-8049-462CB9EFBEA2}" type="pres">
      <dgm:prSet presAssocID="{9062C226-4309-49C4-9F21-3B5BB8E727E5}" presName="node" presStyleLbl="node1" presStyleIdx="3" presStyleCnt="8" custScaleX="168683" custScaleY="159286" custRadScaleRad="94164" custRadScaleInc="-32363">
        <dgm:presLayoutVars>
          <dgm:bulletEnabled val="1"/>
        </dgm:presLayoutVars>
      </dgm:prSet>
      <dgm:spPr/>
    </dgm:pt>
    <dgm:pt modelId="{E3B47F1B-5281-4C63-8616-C51EB7E533BC}" type="pres">
      <dgm:prSet presAssocID="{9062C226-4309-49C4-9F21-3B5BB8E727E5}" presName="spNode" presStyleCnt="0"/>
      <dgm:spPr/>
    </dgm:pt>
    <dgm:pt modelId="{64D11682-A958-4560-9295-1D0554866301}" type="pres">
      <dgm:prSet presAssocID="{9A1F6D98-8EF6-46D9-AE1C-A3F54306FB73}" presName="sibTrans" presStyleLbl="sibTrans1D1" presStyleIdx="3" presStyleCnt="8"/>
      <dgm:spPr/>
    </dgm:pt>
    <dgm:pt modelId="{1A571B4A-2865-46F6-9A89-04BFE0FF7062}" type="pres">
      <dgm:prSet presAssocID="{012CF1A2-449F-4A48-97BA-A2B892E88A38}" presName="node" presStyleLbl="node1" presStyleIdx="4" presStyleCnt="8" custScaleX="156440" custScaleY="151291" custRadScaleRad="95929" custRadScaleInc="15936">
        <dgm:presLayoutVars>
          <dgm:bulletEnabled val="1"/>
        </dgm:presLayoutVars>
      </dgm:prSet>
      <dgm:spPr/>
    </dgm:pt>
    <dgm:pt modelId="{FAAEE8AA-CDEA-4E82-A68E-F14FAE1F5DA6}" type="pres">
      <dgm:prSet presAssocID="{012CF1A2-449F-4A48-97BA-A2B892E88A38}" presName="spNode" presStyleCnt="0"/>
      <dgm:spPr/>
    </dgm:pt>
    <dgm:pt modelId="{1F42F6FB-F353-43FF-B532-258F2CAEAC73}" type="pres">
      <dgm:prSet presAssocID="{B8EED760-120E-41F9-A851-C40204E9C7D8}" presName="sibTrans" presStyleLbl="sibTrans1D1" presStyleIdx="4" presStyleCnt="8"/>
      <dgm:spPr/>
    </dgm:pt>
    <dgm:pt modelId="{E298BFA5-3AE8-4B05-AF68-950E5284479D}" type="pres">
      <dgm:prSet presAssocID="{FCBE2314-F27A-470E-8C01-8D391713A636}" presName="node" presStyleLbl="node1" presStyleIdx="5" presStyleCnt="8" custScaleX="137916" custScaleY="155191" custRadScaleRad="97606" custRadScaleInc="43587">
        <dgm:presLayoutVars>
          <dgm:bulletEnabled val="1"/>
        </dgm:presLayoutVars>
      </dgm:prSet>
      <dgm:spPr/>
    </dgm:pt>
    <dgm:pt modelId="{CC4C5B92-A94C-439D-8F49-63E77D4E567C}" type="pres">
      <dgm:prSet presAssocID="{FCBE2314-F27A-470E-8C01-8D391713A636}" presName="spNode" presStyleCnt="0"/>
      <dgm:spPr/>
    </dgm:pt>
    <dgm:pt modelId="{1A69CD82-268E-4FDF-A43C-48B5F2F8F6E0}" type="pres">
      <dgm:prSet presAssocID="{0119ABB3-5A4E-4094-A91D-35C73B0322F4}" presName="sibTrans" presStyleLbl="sibTrans1D1" presStyleIdx="5" presStyleCnt="8"/>
      <dgm:spPr/>
    </dgm:pt>
    <dgm:pt modelId="{7890E900-47DC-4025-903F-7CDBA6613368}" type="pres">
      <dgm:prSet presAssocID="{C4557C1A-A961-4655-ADF7-EB3ED26DDCC1}" presName="node" presStyleLbl="node1" presStyleIdx="6" presStyleCnt="8" custScaleX="125126" custScaleY="120230">
        <dgm:presLayoutVars>
          <dgm:bulletEnabled val="1"/>
        </dgm:presLayoutVars>
      </dgm:prSet>
      <dgm:spPr/>
    </dgm:pt>
    <dgm:pt modelId="{DD085658-F226-4895-A913-CB736683C5FA}" type="pres">
      <dgm:prSet presAssocID="{C4557C1A-A961-4655-ADF7-EB3ED26DDCC1}" presName="spNode" presStyleCnt="0"/>
      <dgm:spPr/>
    </dgm:pt>
    <dgm:pt modelId="{6CD39A12-836B-4B2F-A70D-869762605468}" type="pres">
      <dgm:prSet presAssocID="{877A3B2B-5C5A-4818-B57C-E48670658175}" presName="sibTrans" presStyleLbl="sibTrans1D1" presStyleIdx="6" presStyleCnt="8"/>
      <dgm:spPr/>
    </dgm:pt>
    <dgm:pt modelId="{437D3F21-C749-445B-B633-0512DCE4464E}" type="pres">
      <dgm:prSet presAssocID="{20E5331E-051D-4CB1-8EA1-7704EB81080E}" presName="node" presStyleLbl="node1" presStyleIdx="7" presStyleCnt="8" custScaleX="146839" custScaleY="125113" custRadScaleRad="99150" custRadScaleInc="3290">
        <dgm:presLayoutVars>
          <dgm:bulletEnabled val="1"/>
        </dgm:presLayoutVars>
      </dgm:prSet>
      <dgm:spPr/>
    </dgm:pt>
    <dgm:pt modelId="{2F82D117-32B7-4517-B071-7257F7D0EC96}" type="pres">
      <dgm:prSet presAssocID="{20E5331E-051D-4CB1-8EA1-7704EB81080E}" presName="spNode" presStyleCnt="0"/>
      <dgm:spPr/>
    </dgm:pt>
    <dgm:pt modelId="{1AD807BC-F318-4938-A534-62CCA10A7E1C}" type="pres">
      <dgm:prSet presAssocID="{FE6A19C3-9206-4DFD-8E55-3FDBDB50D957}" presName="sibTrans" presStyleLbl="sibTrans1D1" presStyleIdx="7" presStyleCnt="8"/>
      <dgm:spPr/>
    </dgm:pt>
  </dgm:ptLst>
  <dgm:cxnLst>
    <dgm:cxn modelId="{FFF2F60E-EC10-428E-BA2D-5B166D99115E}" type="presOf" srcId="{012CF1A2-449F-4A48-97BA-A2B892E88A38}" destId="{1A571B4A-2865-46F6-9A89-04BFE0FF7062}" srcOrd="0" destOrd="0" presId="urn:microsoft.com/office/officeart/2005/8/layout/cycle6"/>
    <dgm:cxn modelId="{CB591324-8FE4-40BD-BA54-29AFE597BD6B}" type="presOf" srcId="{9A1F6D98-8EF6-46D9-AE1C-A3F54306FB73}" destId="{64D11682-A958-4560-9295-1D0554866301}" srcOrd="0" destOrd="0" presId="urn:microsoft.com/office/officeart/2005/8/layout/cycle6"/>
    <dgm:cxn modelId="{FBC53A28-53FF-41AC-8904-536C6FB6FF9D}" type="presOf" srcId="{FE6A19C3-9206-4DFD-8E55-3FDBDB50D957}" destId="{1AD807BC-F318-4938-A534-62CCA10A7E1C}" srcOrd="0" destOrd="0" presId="urn:microsoft.com/office/officeart/2005/8/layout/cycle6"/>
    <dgm:cxn modelId="{C8630A2C-9CE5-4BE0-A819-7416539A0B8C}" type="presOf" srcId="{877A3B2B-5C5A-4818-B57C-E48670658175}" destId="{6CD39A12-836B-4B2F-A70D-869762605468}" srcOrd="0" destOrd="0" presId="urn:microsoft.com/office/officeart/2005/8/layout/cycle6"/>
    <dgm:cxn modelId="{CDD2622D-11AA-4BFB-A368-6F3E8F9F4208}" type="presOf" srcId="{7785C431-5995-4342-9E03-4D2BB29569BA}" destId="{0C2BA367-984B-4B91-8C32-05D33741C538}" srcOrd="0" destOrd="0" presId="urn:microsoft.com/office/officeart/2005/8/layout/cycle6"/>
    <dgm:cxn modelId="{A706C62E-5AA9-4E2C-BD5D-490C26C3EB60}" srcId="{7785C431-5995-4342-9E03-4D2BB29569BA}" destId="{0CAC9E74-F252-432F-A308-E52DD9B1F7FB}" srcOrd="1" destOrd="0" parTransId="{AEC83B9D-0D16-42C2-A08D-B539065F1492}" sibTransId="{6406058F-72D9-48C0-84FB-B14E9F2631F9}"/>
    <dgm:cxn modelId="{3918C43D-3D4D-49CC-97F9-A71596015CFC}" type="presOf" srcId="{0119ABB3-5A4E-4094-A91D-35C73B0322F4}" destId="{1A69CD82-268E-4FDF-A43C-48B5F2F8F6E0}" srcOrd="0" destOrd="0" presId="urn:microsoft.com/office/officeart/2005/8/layout/cycle6"/>
    <dgm:cxn modelId="{F724053E-23B0-41C9-A8A0-60937527C8DF}" type="presOf" srcId="{FA922F99-E7F3-42D1-847E-78FAF7B2DFBC}" destId="{82891ABC-715B-49BF-8F3F-4845F2121634}" srcOrd="0" destOrd="0" presId="urn:microsoft.com/office/officeart/2005/8/layout/cycle6"/>
    <dgm:cxn modelId="{BDA6AB5D-CB57-4AC1-B8DC-7DFBF8EA0989}" srcId="{7785C431-5995-4342-9E03-4D2BB29569BA}" destId="{20E5331E-051D-4CB1-8EA1-7704EB81080E}" srcOrd="7" destOrd="0" parTransId="{D0557C6C-2063-413D-AB97-0939CAB8B4C7}" sibTransId="{FE6A19C3-9206-4DFD-8E55-3FDBDB50D957}"/>
    <dgm:cxn modelId="{ABC1D141-B501-499D-A215-5599E072D231}" type="presOf" srcId="{24BA38FC-E264-4A6A-9225-0D3335B36598}" destId="{B872EB8C-CF5B-479C-8AEE-99F6134EB9BC}" srcOrd="0" destOrd="0" presId="urn:microsoft.com/office/officeart/2005/8/layout/cycle6"/>
    <dgm:cxn modelId="{9BC9ED71-B8C1-4E24-B2AD-9A3E2BEBF0E8}" type="presOf" srcId="{B8EED760-120E-41F9-A851-C40204E9C7D8}" destId="{1F42F6FB-F353-43FF-B532-258F2CAEAC73}" srcOrd="0" destOrd="0" presId="urn:microsoft.com/office/officeart/2005/8/layout/cycle6"/>
    <dgm:cxn modelId="{C3C7BB72-C3FE-4C31-904B-CCD5A48D9626}" type="presOf" srcId="{0CAC9E74-F252-432F-A308-E52DD9B1F7FB}" destId="{171BC9CE-0734-462A-AEC2-B68BC1E81C82}" srcOrd="0" destOrd="0" presId="urn:microsoft.com/office/officeart/2005/8/layout/cycle6"/>
    <dgm:cxn modelId="{D139BC54-6979-4DFE-8B65-C3DAE4D020C5}" type="presOf" srcId="{DA7D85CA-F75A-40C1-9524-CDB39ACD05BD}" destId="{77C1B05C-64C7-4EA2-A704-CCC2CB996809}" srcOrd="0" destOrd="0" presId="urn:microsoft.com/office/officeart/2005/8/layout/cycle6"/>
    <dgm:cxn modelId="{8C2A0A57-D9B3-4010-B2C7-C3E3286BA5EA}" type="presOf" srcId="{9062C226-4309-49C4-9F21-3B5BB8E727E5}" destId="{13E05B91-ADE7-48BB-8049-462CB9EFBEA2}" srcOrd="0" destOrd="0" presId="urn:microsoft.com/office/officeart/2005/8/layout/cycle6"/>
    <dgm:cxn modelId="{B057FF5A-E939-4410-BA0D-AC09A37F34D5}" type="presOf" srcId="{E757AE57-93EF-4C25-80BF-67BE390E1C40}" destId="{3414A13D-F0A3-40EF-92B9-DA0765C15BF0}" srcOrd="0" destOrd="0" presId="urn:microsoft.com/office/officeart/2005/8/layout/cycle6"/>
    <dgm:cxn modelId="{EE37F67C-B9C9-48A9-BECD-19F8B5FBF145}" srcId="{7785C431-5995-4342-9E03-4D2BB29569BA}" destId="{FA922F99-E7F3-42D1-847E-78FAF7B2DFBC}" srcOrd="2" destOrd="0" parTransId="{65A5123E-E698-41AB-97E1-EDFC3EA2FCE4}" sibTransId="{E757AE57-93EF-4C25-80BF-67BE390E1C40}"/>
    <dgm:cxn modelId="{BA7D6092-F61A-4AF1-B0A9-B431113D3F72}" type="presOf" srcId="{FCBE2314-F27A-470E-8C01-8D391713A636}" destId="{E298BFA5-3AE8-4B05-AF68-950E5284479D}" srcOrd="0" destOrd="0" presId="urn:microsoft.com/office/officeart/2005/8/layout/cycle6"/>
    <dgm:cxn modelId="{E8C7CBA1-E40A-470A-9832-12FB3950106D}" type="presOf" srcId="{6406058F-72D9-48C0-84FB-B14E9F2631F9}" destId="{B08578F5-8EAC-48E3-95B7-FC17597FA65B}" srcOrd="0" destOrd="0" presId="urn:microsoft.com/office/officeart/2005/8/layout/cycle6"/>
    <dgm:cxn modelId="{6C663DA4-153E-4D8F-9B88-EA5378E0AEDC}" srcId="{7785C431-5995-4342-9E03-4D2BB29569BA}" destId="{FCBE2314-F27A-470E-8C01-8D391713A636}" srcOrd="5" destOrd="0" parTransId="{28FC2034-3BE0-437C-B6B0-CAB658BBC1DC}" sibTransId="{0119ABB3-5A4E-4094-A91D-35C73B0322F4}"/>
    <dgm:cxn modelId="{407BBCA4-78BA-4E45-BFCD-36D5B37051D9}" srcId="{7785C431-5995-4342-9E03-4D2BB29569BA}" destId="{9062C226-4309-49C4-9F21-3B5BB8E727E5}" srcOrd="3" destOrd="0" parTransId="{0FE11AD5-8218-48AC-B823-71D1D4AF5CA0}" sibTransId="{9A1F6D98-8EF6-46D9-AE1C-A3F54306FB73}"/>
    <dgm:cxn modelId="{5BDFA5AB-CA85-4541-84FC-BE2F2BF21FD5}" type="presOf" srcId="{C4557C1A-A961-4655-ADF7-EB3ED26DDCC1}" destId="{7890E900-47DC-4025-903F-7CDBA6613368}" srcOrd="0" destOrd="0" presId="urn:microsoft.com/office/officeart/2005/8/layout/cycle6"/>
    <dgm:cxn modelId="{880912CF-C25C-4FC6-90A6-147F74EEDC0D}" srcId="{7785C431-5995-4342-9E03-4D2BB29569BA}" destId="{012CF1A2-449F-4A48-97BA-A2B892E88A38}" srcOrd="4" destOrd="0" parTransId="{63C185A6-2AD3-4E3D-8ACD-0AC4746E3033}" sibTransId="{B8EED760-120E-41F9-A851-C40204E9C7D8}"/>
    <dgm:cxn modelId="{DD871CF5-F3DA-476C-B69A-7B7A9BF7AA68}" srcId="{7785C431-5995-4342-9E03-4D2BB29569BA}" destId="{C4557C1A-A961-4655-ADF7-EB3ED26DDCC1}" srcOrd="6" destOrd="0" parTransId="{A9143FD3-33FB-4507-9239-A46284D5BFE7}" sibTransId="{877A3B2B-5C5A-4818-B57C-E48670658175}"/>
    <dgm:cxn modelId="{F3BB36FD-15A3-4258-BF8E-EBBBB0C7DAAF}" type="presOf" srcId="{20E5331E-051D-4CB1-8EA1-7704EB81080E}" destId="{437D3F21-C749-445B-B633-0512DCE4464E}" srcOrd="0" destOrd="0" presId="urn:microsoft.com/office/officeart/2005/8/layout/cycle6"/>
    <dgm:cxn modelId="{2A7BB1DD-0279-4B9B-BE4D-1D31C36C1711}" srcId="{7785C431-5995-4342-9E03-4D2BB29569BA}" destId="{DA7D85CA-F75A-40C1-9524-CDB39ACD05BD}" srcOrd="0" destOrd="0" parTransId="{5B42CA98-F60F-4194-902C-0C2AC9D35FF0}" sibTransId="{24BA38FC-E264-4A6A-9225-0D3335B36598}"/>
    <dgm:cxn modelId="{562310E5-99B3-4B18-9080-2C19C71E37B1}" type="presParOf" srcId="{0C2BA367-984B-4B91-8C32-05D33741C538}" destId="{77C1B05C-64C7-4EA2-A704-CCC2CB996809}" srcOrd="0" destOrd="0" presId="urn:microsoft.com/office/officeart/2005/8/layout/cycle6"/>
    <dgm:cxn modelId="{853F3B31-058B-4C6B-AC89-D36A62E32138}" type="presParOf" srcId="{0C2BA367-984B-4B91-8C32-05D33741C538}" destId="{FA5A685F-2C62-49DC-BFE2-CE43D2A18F4F}" srcOrd="1" destOrd="0" presId="urn:microsoft.com/office/officeart/2005/8/layout/cycle6"/>
    <dgm:cxn modelId="{F4D0CD60-7EB8-4602-A20F-66CA52C9A7A8}" type="presParOf" srcId="{0C2BA367-984B-4B91-8C32-05D33741C538}" destId="{B872EB8C-CF5B-479C-8AEE-99F6134EB9BC}" srcOrd="2" destOrd="0" presId="urn:microsoft.com/office/officeart/2005/8/layout/cycle6"/>
    <dgm:cxn modelId="{C9C1271C-7F24-4C50-AA8C-129627E3AFF1}" type="presParOf" srcId="{0C2BA367-984B-4B91-8C32-05D33741C538}" destId="{171BC9CE-0734-462A-AEC2-B68BC1E81C82}" srcOrd="3" destOrd="0" presId="urn:microsoft.com/office/officeart/2005/8/layout/cycle6"/>
    <dgm:cxn modelId="{5B877F5B-6BD9-49DD-ADF5-F0B0D86F3880}" type="presParOf" srcId="{0C2BA367-984B-4B91-8C32-05D33741C538}" destId="{FC9836F3-BEF1-4C14-96A1-B4352434886D}" srcOrd="4" destOrd="0" presId="urn:microsoft.com/office/officeart/2005/8/layout/cycle6"/>
    <dgm:cxn modelId="{EA58C337-BD3D-421A-BBFE-62784D4470C6}" type="presParOf" srcId="{0C2BA367-984B-4B91-8C32-05D33741C538}" destId="{B08578F5-8EAC-48E3-95B7-FC17597FA65B}" srcOrd="5" destOrd="0" presId="urn:microsoft.com/office/officeart/2005/8/layout/cycle6"/>
    <dgm:cxn modelId="{444C38F1-5B60-461C-BDB4-B8E5AE10443A}" type="presParOf" srcId="{0C2BA367-984B-4B91-8C32-05D33741C538}" destId="{82891ABC-715B-49BF-8F3F-4845F2121634}" srcOrd="6" destOrd="0" presId="urn:microsoft.com/office/officeart/2005/8/layout/cycle6"/>
    <dgm:cxn modelId="{2766F6EB-FED6-4BBA-86B4-5E89481C4B9D}" type="presParOf" srcId="{0C2BA367-984B-4B91-8C32-05D33741C538}" destId="{4DB9BA42-EBED-416F-9B8D-E7277964A217}" srcOrd="7" destOrd="0" presId="urn:microsoft.com/office/officeart/2005/8/layout/cycle6"/>
    <dgm:cxn modelId="{C1474886-6877-47AD-8EE1-CC9BE644DA8D}" type="presParOf" srcId="{0C2BA367-984B-4B91-8C32-05D33741C538}" destId="{3414A13D-F0A3-40EF-92B9-DA0765C15BF0}" srcOrd="8" destOrd="0" presId="urn:microsoft.com/office/officeart/2005/8/layout/cycle6"/>
    <dgm:cxn modelId="{7A1972C3-9B74-4E04-B058-F57C4C084481}" type="presParOf" srcId="{0C2BA367-984B-4B91-8C32-05D33741C538}" destId="{13E05B91-ADE7-48BB-8049-462CB9EFBEA2}" srcOrd="9" destOrd="0" presId="urn:microsoft.com/office/officeart/2005/8/layout/cycle6"/>
    <dgm:cxn modelId="{4A0C01ED-29F0-422A-A493-6E5530F0AA7F}" type="presParOf" srcId="{0C2BA367-984B-4B91-8C32-05D33741C538}" destId="{E3B47F1B-5281-4C63-8616-C51EB7E533BC}" srcOrd="10" destOrd="0" presId="urn:microsoft.com/office/officeart/2005/8/layout/cycle6"/>
    <dgm:cxn modelId="{458F3FF8-EEF1-4151-BA85-F684926F5C82}" type="presParOf" srcId="{0C2BA367-984B-4B91-8C32-05D33741C538}" destId="{64D11682-A958-4560-9295-1D0554866301}" srcOrd="11" destOrd="0" presId="urn:microsoft.com/office/officeart/2005/8/layout/cycle6"/>
    <dgm:cxn modelId="{AFAC66C4-0C3A-4FEF-9F18-2BE62E3ABEE4}" type="presParOf" srcId="{0C2BA367-984B-4B91-8C32-05D33741C538}" destId="{1A571B4A-2865-46F6-9A89-04BFE0FF7062}" srcOrd="12" destOrd="0" presId="urn:microsoft.com/office/officeart/2005/8/layout/cycle6"/>
    <dgm:cxn modelId="{98F83A76-BE21-4221-A368-C7A821AC6453}" type="presParOf" srcId="{0C2BA367-984B-4B91-8C32-05D33741C538}" destId="{FAAEE8AA-CDEA-4E82-A68E-F14FAE1F5DA6}" srcOrd="13" destOrd="0" presId="urn:microsoft.com/office/officeart/2005/8/layout/cycle6"/>
    <dgm:cxn modelId="{D5D52FCA-DBED-469F-80CA-DF4457C48DED}" type="presParOf" srcId="{0C2BA367-984B-4B91-8C32-05D33741C538}" destId="{1F42F6FB-F353-43FF-B532-258F2CAEAC73}" srcOrd="14" destOrd="0" presId="urn:microsoft.com/office/officeart/2005/8/layout/cycle6"/>
    <dgm:cxn modelId="{82520F0C-BFFC-48FB-BACE-58B9231DDD32}" type="presParOf" srcId="{0C2BA367-984B-4B91-8C32-05D33741C538}" destId="{E298BFA5-3AE8-4B05-AF68-950E5284479D}" srcOrd="15" destOrd="0" presId="urn:microsoft.com/office/officeart/2005/8/layout/cycle6"/>
    <dgm:cxn modelId="{48FB9933-C517-4187-8D7A-07EE68217D3E}" type="presParOf" srcId="{0C2BA367-984B-4B91-8C32-05D33741C538}" destId="{CC4C5B92-A94C-439D-8F49-63E77D4E567C}" srcOrd="16" destOrd="0" presId="urn:microsoft.com/office/officeart/2005/8/layout/cycle6"/>
    <dgm:cxn modelId="{ED0E1A44-242C-4E15-9448-C27549CBDECF}" type="presParOf" srcId="{0C2BA367-984B-4B91-8C32-05D33741C538}" destId="{1A69CD82-268E-4FDF-A43C-48B5F2F8F6E0}" srcOrd="17" destOrd="0" presId="urn:microsoft.com/office/officeart/2005/8/layout/cycle6"/>
    <dgm:cxn modelId="{3BBB4144-AEF9-4A78-ABDE-91D7FA8B0844}" type="presParOf" srcId="{0C2BA367-984B-4B91-8C32-05D33741C538}" destId="{7890E900-47DC-4025-903F-7CDBA6613368}" srcOrd="18" destOrd="0" presId="urn:microsoft.com/office/officeart/2005/8/layout/cycle6"/>
    <dgm:cxn modelId="{995DB11E-0409-46F1-B4CE-21EED2171736}" type="presParOf" srcId="{0C2BA367-984B-4B91-8C32-05D33741C538}" destId="{DD085658-F226-4895-A913-CB736683C5FA}" srcOrd="19" destOrd="0" presId="urn:microsoft.com/office/officeart/2005/8/layout/cycle6"/>
    <dgm:cxn modelId="{116C7560-7E79-4ED2-9A63-A70650E382FF}" type="presParOf" srcId="{0C2BA367-984B-4B91-8C32-05D33741C538}" destId="{6CD39A12-836B-4B2F-A70D-869762605468}" srcOrd="20" destOrd="0" presId="urn:microsoft.com/office/officeart/2005/8/layout/cycle6"/>
    <dgm:cxn modelId="{5CC7CBBA-A89B-4D40-AC7E-8D8FD2A4A67B}" type="presParOf" srcId="{0C2BA367-984B-4B91-8C32-05D33741C538}" destId="{437D3F21-C749-445B-B633-0512DCE4464E}" srcOrd="21" destOrd="0" presId="urn:microsoft.com/office/officeart/2005/8/layout/cycle6"/>
    <dgm:cxn modelId="{58D7C25A-C1AD-4B90-A2B6-C9EF80E16849}" type="presParOf" srcId="{0C2BA367-984B-4B91-8C32-05D33741C538}" destId="{2F82D117-32B7-4517-B071-7257F7D0EC96}" srcOrd="22" destOrd="0" presId="urn:microsoft.com/office/officeart/2005/8/layout/cycle6"/>
    <dgm:cxn modelId="{255A7F71-F0CF-4E23-93BB-93707E7BF008}" type="presParOf" srcId="{0C2BA367-984B-4B91-8C32-05D33741C538}" destId="{1AD807BC-F318-4938-A534-62CCA10A7E1C}" srcOrd="23" destOrd="0" presId="urn:microsoft.com/office/officeart/2005/8/layout/cycle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3C2F912-2E68-40D2-9E0B-A02CC806E366}" type="doc">
      <dgm:prSet loTypeId="urn:microsoft.com/office/officeart/2005/8/layout/cycle8" loCatId="cycle" qsTypeId="urn:microsoft.com/office/officeart/2005/8/quickstyle/simple1" qsCatId="simple" csTypeId="urn:microsoft.com/office/officeart/2005/8/colors/accent1_2" csCatId="accent1" phldr="1"/>
      <dgm:spPr/>
    </dgm:pt>
    <dgm:pt modelId="{5F9B9B36-A474-440A-88DD-A7FFEC582183}">
      <dgm:prSet phldrT="[Text]"/>
      <dgm:spPr/>
      <dgm:t>
        <a:bodyPr/>
        <a:lstStyle/>
        <a:p>
          <a:r>
            <a:rPr lang="en-IE" dirty="0"/>
            <a:t>Company level</a:t>
          </a:r>
        </a:p>
      </dgm:t>
    </dgm:pt>
    <dgm:pt modelId="{B99EC4B1-A392-4C90-8797-BF86D1C974CF}" type="parTrans" cxnId="{20D542D9-A0E6-46E9-910E-7FF131B5E043}">
      <dgm:prSet/>
      <dgm:spPr/>
      <dgm:t>
        <a:bodyPr/>
        <a:lstStyle/>
        <a:p>
          <a:endParaRPr lang="en-IE"/>
        </a:p>
      </dgm:t>
    </dgm:pt>
    <dgm:pt modelId="{552EC520-B9B9-4DDD-9B15-41801B0A1E23}" type="sibTrans" cxnId="{20D542D9-A0E6-46E9-910E-7FF131B5E043}">
      <dgm:prSet/>
      <dgm:spPr/>
      <dgm:t>
        <a:bodyPr/>
        <a:lstStyle/>
        <a:p>
          <a:endParaRPr lang="en-IE"/>
        </a:p>
      </dgm:t>
    </dgm:pt>
    <dgm:pt modelId="{4C12FCB0-7A90-42A6-8190-924A10EC2074}">
      <dgm:prSet phldrT="[Text]"/>
      <dgm:spPr/>
      <dgm:t>
        <a:bodyPr/>
        <a:lstStyle/>
        <a:p>
          <a:r>
            <a:rPr lang="en-IE" dirty="0"/>
            <a:t>Sectoral level</a:t>
          </a:r>
        </a:p>
      </dgm:t>
    </dgm:pt>
    <dgm:pt modelId="{ECCE0B2C-B9D5-4247-BA50-14C52376D40C}" type="parTrans" cxnId="{51F60F28-CB77-4A4A-93AE-26335DD403EF}">
      <dgm:prSet/>
      <dgm:spPr/>
      <dgm:t>
        <a:bodyPr/>
        <a:lstStyle/>
        <a:p>
          <a:endParaRPr lang="en-IE"/>
        </a:p>
      </dgm:t>
    </dgm:pt>
    <dgm:pt modelId="{EB1B018D-A47E-4A16-AC03-96C992218763}" type="sibTrans" cxnId="{51F60F28-CB77-4A4A-93AE-26335DD403EF}">
      <dgm:prSet/>
      <dgm:spPr/>
      <dgm:t>
        <a:bodyPr/>
        <a:lstStyle/>
        <a:p>
          <a:endParaRPr lang="en-IE"/>
        </a:p>
      </dgm:t>
    </dgm:pt>
    <dgm:pt modelId="{B9F69D5F-AFF8-404A-8964-8AA273BC0BC4}">
      <dgm:prSet phldrT="[Text]"/>
      <dgm:spPr/>
      <dgm:t>
        <a:bodyPr/>
        <a:lstStyle/>
        <a:p>
          <a:r>
            <a:rPr lang="en-IE" dirty="0"/>
            <a:t> Cross sector</a:t>
          </a:r>
        </a:p>
      </dgm:t>
    </dgm:pt>
    <dgm:pt modelId="{474E0007-B557-43B4-8084-6E04788938F9}" type="parTrans" cxnId="{2EE2FFF7-2467-4C70-BB6A-CD92D7210F2B}">
      <dgm:prSet/>
      <dgm:spPr/>
      <dgm:t>
        <a:bodyPr/>
        <a:lstStyle/>
        <a:p>
          <a:endParaRPr lang="en-IE"/>
        </a:p>
      </dgm:t>
    </dgm:pt>
    <dgm:pt modelId="{8735E54B-AD2F-4FF9-B5C0-83C966AA780C}" type="sibTrans" cxnId="{2EE2FFF7-2467-4C70-BB6A-CD92D7210F2B}">
      <dgm:prSet/>
      <dgm:spPr/>
      <dgm:t>
        <a:bodyPr/>
        <a:lstStyle/>
        <a:p>
          <a:endParaRPr lang="en-IE"/>
        </a:p>
      </dgm:t>
    </dgm:pt>
    <dgm:pt modelId="{3D3722DB-5D95-4334-807A-D0B06EFC344B}" type="pres">
      <dgm:prSet presAssocID="{33C2F912-2E68-40D2-9E0B-A02CC806E366}" presName="compositeShape" presStyleCnt="0">
        <dgm:presLayoutVars>
          <dgm:chMax val="7"/>
          <dgm:dir/>
          <dgm:resizeHandles val="exact"/>
        </dgm:presLayoutVars>
      </dgm:prSet>
      <dgm:spPr/>
    </dgm:pt>
    <dgm:pt modelId="{B8EFF857-C4D7-40A2-AD0B-48F4A82EB149}" type="pres">
      <dgm:prSet presAssocID="{33C2F912-2E68-40D2-9E0B-A02CC806E366}" presName="wedge1" presStyleLbl="node1" presStyleIdx="0" presStyleCnt="3" custScaleX="82788" custScaleY="80774" custLinFactNeighborX="-2329" custLinFactNeighborY="1746"/>
      <dgm:spPr/>
    </dgm:pt>
    <dgm:pt modelId="{BAD6046B-EF9D-48C7-807A-3E5B5385C579}" type="pres">
      <dgm:prSet presAssocID="{33C2F912-2E68-40D2-9E0B-A02CC806E366}" presName="dummy1a" presStyleCnt="0"/>
      <dgm:spPr/>
    </dgm:pt>
    <dgm:pt modelId="{B4EF2A3B-31CA-4986-8549-60426336CCF0}" type="pres">
      <dgm:prSet presAssocID="{33C2F912-2E68-40D2-9E0B-A02CC806E366}" presName="dummy1b" presStyleCnt="0"/>
      <dgm:spPr/>
    </dgm:pt>
    <dgm:pt modelId="{BEAB9F41-0EF6-45EC-A92F-85DEF3290827}" type="pres">
      <dgm:prSet presAssocID="{33C2F912-2E68-40D2-9E0B-A02CC806E366}" presName="wedge1Tx" presStyleLbl="node1" presStyleIdx="0" presStyleCnt="3">
        <dgm:presLayoutVars>
          <dgm:chMax val="0"/>
          <dgm:chPref val="0"/>
          <dgm:bulletEnabled val="1"/>
        </dgm:presLayoutVars>
      </dgm:prSet>
      <dgm:spPr/>
    </dgm:pt>
    <dgm:pt modelId="{CA4665CC-F7AF-4358-B06A-7439F69ABF8C}" type="pres">
      <dgm:prSet presAssocID="{33C2F912-2E68-40D2-9E0B-A02CC806E366}" presName="wedge2" presStyleLbl="node1" presStyleIdx="1" presStyleCnt="3" custScaleX="77715" custScaleY="76920"/>
      <dgm:spPr/>
    </dgm:pt>
    <dgm:pt modelId="{73AF2BC2-23A7-47FB-8257-4C8D8668FF92}" type="pres">
      <dgm:prSet presAssocID="{33C2F912-2E68-40D2-9E0B-A02CC806E366}" presName="dummy2a" presStyleCnt="0"/>
      <dgm:spPr/>
    </dgm:pt>
    <dgm:pt modelId="{EC25A5DC-3D00-4967-BA8C-59052C0FDD49}" type="pres">
      <dgm:prSet presAssocID="{33C2F912-2E68-40D2-9E0B-A02CC806E366}" presName="dummy2b" presStyleCnt="0"/>
      <dgm:spPr/>
    </dgm:pt>
    <dgm:pt modelId="{B03CAC75-DE02-4674-9AD8-97F0D703EB4D}" type="pres">
      <dgm:prSet presAssocID="{33C2F912-2E68-40D2-9E0B-A02CC806E366}" presName="wedge2Tx" presStyleLbl="node1" presStyleIdx="1" presStyleCnt="3">
        <dgm:presLayoutVars>
          <dgm:chMax val="0"/>
          <dgm:chPref val="0"/>
          <dgm:bulletEnabled val="1"/>
        </dgm:presLayoutVars>
      </dgm:prSet>
      <dgm:spPr/>
    </dgm:pt>
    <dgm:pt modelId="{070EF6D4-B37C-4641-8F14-C94B18985169}" type="pres">
      <dgm:prSet presAssocID="{33C2F912-2E68-40D2-9E0B-A02CC806E366}" presName="wedge3" presStyleLbl="node1" presStyleIdx="2" presStyleCnt="3" custScaleX="59308" custScaleY="58375"/>
      <dgm:spPr/>
    </dgm:pt>
    <dgm:pt modelId="{121CD819-C94F-4D89-91A0-C3EB6DE1F101}" type="pres">
      <dgm:prSet presAssocID="{33C2F912-2E68-40D2-9E0B-A02CC806E366}" presName="dummy3a" presStyleCnt="0"/>
      <dgm:spPr/>
    </dgm:pt>
    <dgm:pt modelId="{3BE2216A-4763-4337-A625-F8FA97AA55E1}" type="pres">
      <dgm:prSet presAssocID="{33C2F912-2E68-40D2-9E0B-A02CC806E366}" presName="dummy3b" presStyleCnt="0"/>
      <dgm:spPr/>
    </dgm:pt>
    <dgm:pt modelId="{880A4962-69C0-4791-B905-5588E4053CFB}" type="pres">
      <dgm:prSet presAssocID="{33C2F912-2E68-40D2-9E0B-A02CC806E366}" presName="wedge3Tx" presStyleLbl="node1" presStyleIdx="2" presStyleCnt="3">
        <dgm:presLayoutVars>
          <dgm:chMax val="0"/>
          <dgm:chPref val="0"/>
          <dgm:bulletEnabled val="1"/>
        </dgm:presLayoutVars>
      </dgm:prSet>
      <dgm:spPr/>
    </dgm:pt>
    <dgm:pt modelId="{171623B6-55B3-4C3C-8E3E-45C9DF0BCF6E}" type="pres">
      <dgm:prSet presAssocID="{552EC520-B9B9-4DDD-9B15-41801B0A1E23}" presName="arrowWedge1" presStyleLbl="fgSibTrans2D1" presStyleIdx="0" presStyleCnt="3"/>
      <dgm:spPr/>
    </dgm:pt>
    <dgm:pt modelId="{18A1FF2C-93C6-4213-8710-FFF3A03125F9}" type="pres">
      <dgm:prSet presAssocID="{EB1B018D-A47E-4A16-AC03-96C992218763}" presName="arrowWedge2" presStyleLbl="fgSibTrans2D1" presStyleIdx="1" presStyleCnt="3"/>
      <dgm:spPr/>
    </dgm:pt>
    <dgm:pt modelId="{765B9055-C664-47FB-A019-422128650D87}" type="pres">
      <dgm:prSet presAssocID="{8735E54B-AD2F-4FF9-B5C0-83C966AA780C}" presName="arrowWedge3" presStyleLbl="fgSibTrans2D1" presStyleIdx="2" presStyleCnt="3"/>
      <dgm:spPr/>
    </dgm:pt>
  </dgm:ptLst>
  <dgm:cxnLst>
    <dgm:cxn modelId="{62A1AB16-B044-411D-9658-06F4F03E3064}" type="presOf" srcId="{4C12FCB0-7A90-42A6-8190-924A10EC2074}" destId="{CA4665CC-F7AF-4358-B06A-7439F69ABF8C}" srcOrd="0" destOrd="0" presId="urn:microsoft.com/office/officeart/2005/8/layout/cycle8"/>
    <dgm:cxn modelId="{C7676D1C-1CD9-4EAD-93E2-865E523FE903}" type="presOf" srcId="{5F9B9B36-A474-440A-88DD-A7FFEC582183}" destId="{B8EFF857-C4D7-40A2-AD0B-48F4A82EB149}" srcOrd="0" destOrd="0" presId="urn:microsoft.com/office/officeart/2005/8/layout/cycle8"/>
    <dgm:cxn modelId="{51F60F28-CB77-4A4A-93AE-26335DD403EF}" srcId="{33C2F912-2E68-40D2-9E0B-A02CC806E366}" destId="{4C12FCB0-7A90-42A6-8190-924A10EC2074}" srcOrd="1" destOrd="0" parTransId="{ECCE0B2C-B9D5-4247-BA50-14C52376D40C}" sibTransId="{EB1B018D-A47E-4A16-AC03-96C992218763}"/>
    <dgm:cxn modelId="{4E0D3D50-81CA-46EC-A251-94AF9C9EC91D}" type="presOf" srcId="{5F9B9B36-A474-440A-88DD-A7FFEC582183}" destId="{BEAB9F41-0EF6-45EC-A92F-85DEF3290827}" srcOrd="1" destOrd="0" presId="urn:microsoft.com/office/officeart/2005/8/layout/cycle8"/>
    <dgm:cxn modelId="{FE1C4870-3E76-4151-A59F-904BB8869249}" type="presOf" srcId="{4C12FCB0-7A90-42A6-8190-924A10EC2074}" destId="{B03CAC75-DE02-4674-9AD8-97F0D703EB4D}" srcOrd="1" destOrd="0" presId="urn:microsoft.com/office/officeart/2005/8/layout/cycle8"/>
    <dgm:cxn modelId="{D9BED289-13A3-440E-915B-3E0AD41EB471}" type="presOf" srcId="{B9F69D5F-AFF8-404A-8964-8AA273BC0BC4}" destId="{880A4962-69C0-4791-B905-5588E4053CFB}" srcOrd="1" destOrd="0" presId="urn:microsoft.com/office/officeart/2005/8/layout/cycle8"/>
    <dgm:cxn modelId="{9FF6C0A0-188E-4CB1-B716-ADFE60B0C74F}" type="presOf" srcId="{33C2F912-2E68-40D2-9E0B-A02CC806E366}" destId="{3D3722DB-5D95-4334-807A-D0B06EFC344B}" srcOrd="0" destOrd="0" presId="urn:microsoft.com/office/officeart/2005/8/layout/cycle8"/>
    <dgm:cxn modelId="{46B5C6E7-8224-4152-8D16-5C65EFEFFF8C}" type="presOf" srcId="{B9F69D5F-AFF8-404A-8964-8AA273BC0BC4}" destId="{070EF6D4-B37C-4641-8F14-C94B18985169}" srcOrd="0" destOrd="0" presId="urn:microsoft.com/office/officeart/2005/8/layout/cycle8"/>
    <dgm:cxn modelId="{2EE2FFF7-2467-4C70-BB6A-CD92D7210F2B}" srcId="{33C2F912-2E68-40D2-9E0B-A02CC806E366}" destId="{B9F69D5F-AFF8-404A-8964-8AA273BC0BC4}" srcOrd="2" destOrd="0" parTransId="{474E0007-B557-43B4-8084-6E04788938F9}" sibTransId="{8735E54B-AD2F-4FF9-B5C0-83C966AA780C}"/>
    <dgm:cxn modelId="{20D542D9-A0E6-46E9-910E-7FF131B5E043}" srcId="{33C2F912-2E68-40D2-9E0B-A02CC806E366}" destId="{5F9B9B36-A474-440A-88DD-A7FFEC582183}" srcOrd="0" destOrd="0" parTransId="{B99EC4B1-A392-4C90-8797-BF86D1C974CF}" sibTransId="{552EC520-B9B9-4DDD-9B15-41801B0A1E23}"/>
    <dgm:cxn modelId="{EA7D0460-8B22-49BD-862E-2BD57E8CA0E2}" type="presParOf" srcId="{3D3722DB-5D95-4334-807A-D0B06EFC344B}" destId="{B8EFF857-C4D7-40A2-AD0B-48F4A82EB149}" srcOrd="0" destOrd="0" presId="urn:microsoft.com/office/officeart/2005/8/layout/cycle8"/>
    <dgm:cxn modelId="{78CF4B96-A1EE-4073-A86C-758E6DEA804F}" type="presParOf" srcId="{3D3722DB-5D95-4334-807A-D0B06EFC344B}" destId="{BAD6046B-EF9D-48C7-807A-3E5B5385C579}" srcOrd="1" destOrd="0" presId="urn:microsoft.com/office/officeart/2005/8/layout/cycle8"/>
    <dgm:cxn modelId="{15EC8D4E-ED7B-4EA8-8F96-B1538D14C7F3}" type="presParOf" srcId="{3D3722DB-5D95-4334-807A-D0B06EFC344B}" destId="{B4EF2A3B-31CA-4986-8549-60426336CCF0}" srcOrd="2" destOrd="0" presId="urn:microsoft.com/office/officeart/2005/8/layout/cycle8"/>
    <dgm:cxn modelId="{3851DEEE-865D-4C3A-A6A2-45DB8284483A}" type="presParOf" srcId="{3D3722DB-5D95-4334-807A-D0B06EFC344B}" destId="{BEAB9F41-0EF6-45EC-A92F-85DEF3290827}" srcOrd="3" destOrd="0" presId="urn:microsoft.com/office/officeart/2005/8/layout/cycle8"/>
    <dgm:cxn modelId="{7E03C1FB-83D9-4373-B765-A47F8AF58F01}" type="presParOf" srcId="{3D3722DB-5D95-4334-807A-D0B06EFC344B}" destId="{CA4665CC-F7AF-4358-B06A-7439F69ABF8C}" srcOrd="4" destOrd="0" presId="urn:microsoft.com/office/officeart/2005/8/layout/cycle8"/>
    <dgm:cxn modelId="{BA5AE4B5-81BF-42D2-BF55-53CF4AC1E514}" type="presParOf" srcId="{3D3722DB-5D95-4334-807A-D0B06EFC344B}" destId="{73AF2BC2-23A7-47FB-8257-4C8D8668FF92}" srcOrd="5" destOrd="0" presId="urn:microsoft.com/office/officeart/2005/8/layout/cycle8"/>
    <dgm:cxn modelId="{85117182-6AD5-45F4-AECC-DBB5D44D9DD2}" type="presParOf" srcId="{3D3722DB-5D95-4334-807A-D0B06EFC344B}" destId="{EC25A5DC-3D00-4967-BA8C-59052C0FDD49}" srcOrd="6" destOrd="0" presId="urn:microsoft.com/office/officeart/2005/8/layout/cycle8"/>
    <dgm:cxn modelId="{311E46EB-690D-476D-B5C9-E6BB5216C4F6}" type="presParOf" srcId="{3D3722DB-5D95-4334-807A-D0B06EFC344B}" destId="{B03CAC75-DE02-4674-9AD8-97F0D703EB4D}" srcOrd="7" destOrd="0" presId="urn:microsoft.com/office/officeart/2005/8/layout/cycle8"/>
    <dgm:cxn modelId="{044D4F27-166D-43A3-8570-69E867ADBF47}" type="presParOf" srcId="{3D3722DB-5D95-4334-807A-D0B06EFC344B}" destId="{070EF6D4-B37C-4641-8F14-C94B18985169}" srcOrd="8" destOrd="0" presId="urn:microsoft.com/office/officeart/2005/8/layout/cycle8"/>
    <dgm:cxn modelId="{73185BAE-647C-40F4-8F3C-92E6E06B8140}" type="presParOf" srcId="{3D3722DB-5D95-4334-807A-D0B06EFC344B}" destId="{121CD819-C94F-4D89-91A0-C3EB6DE1F101}" srcOrd="9" destOrd="0" presId="urn:microsoft.com/office/officeart/2005/8/layout/cycle8"/>
    <dgm:cxn modelId="{86A9C25D-6653-4BCC-A0E3-F99EE06E8398}" type="presParOf" srcId="{3D3722DB-5D95-4334-807A-D0B06EFC344B}" destId="{3BE2216A-4763-4337-A625-F8FA97AA55E1}" srcOrd="10" destOrd="0" presId="urn:microsoft.com/office/officeart/2005/8/layout/cycle8"/>
    <dgm:cxn modelId="{556ACC5D-3D76-4A32-81F4-D7F48D161320}" type="presParOf" srcId="{3D3722DB-5D95-4334-807A-D0B06EFC344B}" destId="{880A4962-69C0-4791-B905-5588E4053CFB}" srcOrd="11" destOrd="0" presId="urn:microsoft.com/office/officeart/2005/8/layout/cycle8"/>
    <dgm:cxn modelId="{03FEF8E2-265D-40D9-8240-E7AA8227D471}" type="presParOf" srcId="{3D3722DB-5D95-4334-807A-D0B06EFC344B}" destId="{171623B6-55B3-4C3C-8E3E-45C9DF0BCF6E}" srcOrd="12" destOrd="0" presId="urn:microsoft.com/office/officeart/2005/8/layout/cycle8"/>
    <dgm:cxn modelId="{6E2FA7AC-EBCC-469A-B0E6-90FDE30E9E67}" type="presParOf" srcId="{3D3722DB-5D95-4334-807A-D0B06EFC344B}" destId="{18A1FF2C-93C6-4213-8710-FFF3A03125F9}" srcOrd="13" destOrd="0" presId="urn:microsoft.com/office/officeart/2005/8/layout/cycle8"/>
    <dgm:cxn modelId="{F5DF5884-E73D-4961-9235-44CEAE4BC6AF}" type="presParOf" srcId="{3D3722DB-5D95-4334-807A-D0B06EFC344B}" destId="{765B9055-C664-47FB-A019-422128650D87}"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D675BA2-87F8-4C7A-87CE-526E1DFD5858}" type="doc">
      <dgm:prSet loTypeId="urn:microsoft.com/office/officeart/2009/3/layout/CircleRelationship" loCatId="relationship" qsTypeId="urn:microsoft.com/office/officeart/2005/8/quickstyle/simple1" qsCatId="simple" csTypeId="urn:microsoft.com/office/officeart/2005/8/colors/accent1_2" csCatId="accent1" phldr="1"/>
      <dgm:spPr/>
      <dgm:t>
        <a:bodyPr/>
        <a:lstStyle/>
        <a:p>
          <a:endParaRPr lang="en-IE"/>
        </a:p>
      </dgm:t>
    </dgm:pt>
    <dgm:pt modelId="{F13CA793-1388-4E4A-AA4E-600A04B97D1A}">
      <dgm:prSet phldrT="[Text]" custT="1"/>
      <dgm:spPr>
        <a:solidFill>
          <a:srgbClr val="7030A0"/>
        </a:solidFill>
      </dgm:spPr>
      <dgm:t>
        <a:bodyPr/>
        <a:lstStyle/>
        <a:p>
          <a:r>
            <a:rPr lang="en-IE" sz="1600" dirty="0"/>
            <a:t>Digitalisation</a:t>
          </a:r>
          <a:endParaRPr lang="en-IE" sz="800" dirty="0"/>
        </a:p>
      </dgm:t>
    </dgm:pt>
    <dgm:pt modelId="{2B012A43-F1EC-4A78-834E-837BD8AF95B5}" type="parTrans" cxnId="{A1D78B28-1583-4467-8C61-C67D5155C1DA}">
      <dgm:prSet/>
      <dgm:spPr/>
      <dgm:t>
        <a:bodyPr/>
        <a:lstStyle/>
        <a:p>
          <a:endParaRPr lang="en-IE"/>
        </a:p>
      </dgm:t>
    </dgm:pt>
    <dgm:pt modelId="{928E2EDF-6A5C-40A2-838F-7E2D732230E7}" type="sibTrans" cxnId="{A1D78B28-1583-4467-8C61-C67D5155C1DA}">
      <dgm:prSet/>
      <dgm:spPr/>
      <dgm:t>
        <a:bodyPr/>
        <a:lstStyle/>
        <a:p>
          <a:endParaRPr lang="en-IE"/>
        </a:p>
      </dgm:t>
    </dgm:pt>
    <dgm:pt modelId="{D26EDFAA-4596-4DDF-980D-C7F754C6913C}">
      <dgm:prSet phldrT="[Text]" custT="1"/>
      <dgm:spPr/>
      <dgm:t>
        <a:bodyPr/>
        <a:lstStyle/>
        <a:p>
          <a:r>
            <a:rPr lang="en-IE" sz="1050" dirty="0"/>
            <a:t>Skills &amp; jobs</a:t>
          </a:r>
        </a:p>
      </dgm:t>
    </dgm:pt>
    <dgm:pt modelId="{A0152EFD-A98E-4B2B-946F-50C470686CCC}" type="parTrans" cxnId="{FC377460-B154-45B3-A620-6B5F4FAE657E}">
      <dgm:prSet/>
      <dgm:spPr/>
      <dgm:t>
        <a:bodyPr/>
        <a:lstStyle/>
        <a:p>
          <a:endParaRPr lang="en-IE"/>
        </a:p>
      </dgm:t>
    </dgm:pt>
    <dgm:pt modelId="{BFF2DAF4-E793-4B12-BE40-8D2E168B0F99}" type="sibTrans" cxnId="{FC377460-B154-45B3-A620-6B5F4FAE657E}">
      <dgm:prSet/>
      <dgm:spPr/>
      <dgm:t>
        <a:bodyPr/>
        <a:lstStyle/>
        <a:p>
          <a:endParaRPr lang="en-IE"/>
        </a:p>
      </dgm:t>
    </dgm:pt>
    <dgm:pt modelId="{46F481DA-F4D5-484B-9D96-7CF258405ACF}">
      <dgm:prSet phldrT="[Text]" custT="1"/>
      <dgm:spPr/>
      <dgm:t>
        <a:bodyPr/>
        <a:lstStyle/>
        <a:p>
          <a:r>
            <a:rPr lang="en-IE" sz="1050" dirty="0"/>
            <a:t>Work organisation models, human centric approach</a:t>
          </a:r>
        </a:p>
      </dgm:t>
    </dgm:pt>
    <dgm:pt modelId="{A8E30EAD-1184-46F1-83AF-9A822CFBDCB3}" type="parTrans" cxnId="{B6252BCF-30CA-4526-99B8-CDF8E1A36732}">
      <dgm:prSet/>
      <dgm:spPr/>
      <dgm:t>
        <a:bodyPr/>
        <a:lstStyle/>
        <a:p>
          <a:endParaRPr lang="en-IE"/>
        </a:p>
      </dgm:t>
    </dgm:pt>
    <dgm:pt modelId="{139F7B57-4D55-4775-9BE3-B11418D9FA0D}" type="sibTrans" cxnId="{B6252BCF-30CA-4526-99B8-CDF8E1A36732}">
      <dgm:prSet/>
      <dgm:spPr/>
      <dgm:t>
        <a:bodyPr/>
        <a:lstStyle/>
        <a:p>
          <a:endParaRPr lang="en-IE"/>
        </a:p>
      </dgm:t>
    </dgm:pt>
    <dgm:pt modelId="{64A340A1-9C03-4E7B-B59F-CA4F3385064D}">
      <dgm:prSet phldrT="[Text]" custT="1"/>
      <dgm:spPr/>
      <dgm:t>
        <a:bodyPr/>
        <a:lstStyle/>
        <a:p>
          <a:r>
            <a:rPr lang="en-IE" sz="1050" dirty="0"/>
            <a:t>New forms of work &amp; remote work</a:t>
          </a:r>
        </a:p>
      </dgm:t>
    </dgm:pt>
    <dgm:pt modelId="{7AB0D2E3-7A3B-4968-B637-B18676D4AE63}" type="parTrans" cxnId="{7F1BA276-82F5-4C72-8869-B2C9F96BFBDF}">
      <dgm:prSet/>
      <dgm:spPr/>
      <dgm:t>
        <a:bodyPr/>
        <a:lstStyle/>
        <a:p>
          <a:endParaRPr lang="en-IE"/>
        </a:p>
      </dgm:t>
    </dgm:pt>
    <dgm:pt modelId="{E13D1D50-7B60-4FE2-AF19-0DA24557F652}" type="sibTrans" cxnId="{7F1BA276-82F5-4C72-8869-B2C9F96BFBDF}">
      <dgm:prSet/>
      <dgm:spPr/>
      <dgm:t>
        <a:bodyPr/>
        <a:lstStyle/>
        <a:p>
          <a:endParaRPr lang="en-IE"/>
        </a:p>
      </dgm:t>
    </dgm:pt>
    <dgm:pt modelId="{E95E83B8-E956-45B1-BE91-3AC5EC433134}">
      <dgm:prSet phldrT="[Text]" custT="1"/>
      <dgm:spPr/>
      <dgm:t>
        <a:bodyPr/>
        <a:lstStyle/>
        <a:p>
          <a:r>
            <a:rPr lang="en-IE" sz="1050" dirty="0"/>
            <a:t>Techno-stress</a:t>
          </a:r>
        </a:p>
      </dgm:t>
    </dgm:pt>
    <dgm:pt modelId="{BDEE32EB-EC5B-4B4A-B2F6-65ACCBA6B611}" type="parTrans" cxnId="{721D49C3-F609-4915-89DE-04DAF4931309}">
      <dgm:prSet/>
      <dgm:spPr/>
      <dgm:t>
        <a:bodyPr/>
        <a:lstStyle/>
        <a:p>
          <a:endParaRPr lang="en-IE"/>
        </a:p>
      </dgm:t>
    </dgm:pt>
    <dgm:pt modelId="{C62D0C7F-9E91-482D-B534-DBB92A3BED13}" type="sibTrans" cxnId="{721D49C3-F609-4915-89DE-04DAF4931309}">
      <dgm:prSet/>
      <dgm:spPr/>
      <dgm:t>
        <a:bodyPr/>
        <a:lstStyle/>
        <a:p>
          <a:endParaRPr lang="en-IE"/>
        </a:p>
      </dgm:t>
    </dgm:pt>
    <dgm:pt modelId="{FBCB7878-80FA-41DB-AEEB-06E11C0FA230}">
      <dgm:prSet phldrT="[Text]" custT="1"/>
      <dgm:spPr/>
      <dgm:t>
        <a:bodyPr/>
        <a:lstStyle/>
        <a:p>
          <a:r>
            <a:rPr lang="en-IE" sz="1050" dirty="0"/>
            <a:t>AI &amp; robots</a:t>
          </a:r>
        </a:p>
      </dgm:t>
    </dgm:pt>
    <dgm:pt modelId="{099CF672-1990-4583-956D-D4EB1C729FEB}" type="parTrans" cxnId="{629545A0-EC7E-4CAB-865F-475CF0DAE45A}">
      <dgm:prSet/>
      <dgm:spPr/>
      <dgm:t>
        <a:bodyPr/>
        <a:lstStyle/>
        <a:p>
          <a:endParaRPr lang="en-IE"/>
        </a:p>
      </dgm:t>
    </dgm:pt>
    <dgm:pt modelId="{85902E80-66CE-476C-AB6D-0D4B1453ED20}" type="sibTrans" cxnId="{629545A0-EC7E-4CAB-865F-475CF0DAE45A}">
      <dgm:prSet/>
      <dgm:spPr/>
      <dgm:t>
        <a:bodyPr/>
        <a:lstStyle/>
        <a:p>
          <a:endParaRPr lang="en-IE"/>
        </a:p>
      </dgm:t>
    </dgm:pt>
    <dgm:pt modelId="{A029C854-5871-4E7E-8C59-FDF84282C8DE}">
      <dgm:prSet phldrT="[Text]"/>
      <dgm:spPr/>
      <dgm:t>
        <a:bodyPr/>
        <a:lstStyle/>
        <a:p>
          <a:endParaRPr lang="en-IE" dirty="0"/>
        </a:p>
      </dgm:t>
    </dgm:pt>
    <dgm:pt modelId="{851FA455-FC34-4545-9C68-B9512B0D3009}" type="parTrans" cxnId="{5B266648-B818-419F-920A-95072233C4D3}">
      <dgm:prSet/>
      <dgm:spPr/>
      <dgm:t>
        <a:bodyPr/>
        <a:lstStyle/>
        <a:p>
          <a:endParaRPr lang="en-IE"/>
        </a:p>
      </dgm:t>
    </dgm:pt>
    <dgm:pt modelId="{8632BA3B-5D3C-4D71-9524-AC0F75981616}" type="sibTrans" cxnId="{5B266648-B818-419F-920A-95072233C4D3}">
      <dgm:prSet/>
      <dgm:spPr/>
      <dgm:t>
        <a:bodyPr/>
        <a:lstStyle/>
        <a:p>
          <a:endParaRPr lang="en-IE"/>
        </a:p>
      </dgm:t>
    </dgm:pt>
    <dgm:pt modelId="{77EF170A-9973-4E43-A7E4-049A1379B052}" type="pres">
      <dgm:prSet presAssocID="{2D675BA2-87F8-4C7A-87CE-526E1DFD5858}" presName="Name0" presStyleCnt="0">
        <dgm:presLayoutVars>
          <dgm:chMax val="1"/>
          <dgm:chPref val="1"/>
        </dgm:presLayoutVars>
      </dgm:prSet>
      <dgm:spPr/>
    </dgm:pt>
    <dgm:pt modelId="{CBEC37CB-713A-4778-AC33-AE33D4882DAF}" type="pres">
      <dgm:prSet presAssocID="{F13CA793-1388-4E4A-AA4E-600A04B97D1A}" presName="Parent" presStyleLbl="node0" presStyleIdx="0" presStyleCnt="1">
        <dgm:presLayoutVars>
          <dgm:chMax val="5"/>
          <dgm:chPref val="5"/>
        </dgm:presLayoutVars>
      </dgm:prSet>
      <dgm:spPr/>
    </dgm:pt>
    <dgm:pt modelId="{B2839A7C-75B8-4AD9-B052-20A83E6A15D4}" type="pres">
      <dgm:prSet presAssocID="{F13CA793-1388-4E4A-AA4E-600A04B97D1A}" presName="Accent2" presStyleLbl="node1" presStyleIdx="0" presStyleCnt="19"/>
      <dgm:spPr/>
    </dgm:pt>
    <dgm:pt modelId="{AA483764-93B2-4016-B422-C959B2C4D464}" type="pres">
      <dgm:prSet presAssocID="{F13CA793-1388-4E4A-AA4E-600A04B97D1A}" presName="Accent3" presStyleLbl="node1" presStyleIdx="1" presStyleCnt="19"/>
      <dgm:spPr/>
    </dgm:pt>
    <dgm:pt modelId="{B05AACBD-D264-4D81-B82E-73733C609676}" type="pres">
      <dgm:prSet presAssocID="{F13CA793-1388-4E4A-AA4E-600A04B97D1A}" presName="Accent4" presStyleLbl="node1" presStyleIdx="2" presStyleCnt="19"/>
      <dgm:spPr/>
    </dgm:pt>
    <dgm:pt modelId="{0EBD44D6-4834-45B8-9B5C-D588F21E6B6D}" type="pres">
      <dgm:prSet presAssocID="{F13CA793-1388-4E4A-AA4E-600A04B97D1A}" presName="Accent5" presStyleLbl="node1" presStyleIdx="3" presStyleCnt="19"/>
      <dgm:spPr/>
    </dgm:pt>
    <dgm:pt modelId="{FE23EC8C-0A8D-40C2-ACE5-7802FE7B2F0B}" type="pres">
      <dgm:prSet presAssocID="{F13CA793-1388-4E4A-AA4E-600A04B97D1A}" presName="Accent6" presStyleLbl="node1" presStyleIdx="4" presStyleCnt="19"/>
      <dgm:spPr/>
    </dgm:pt>
    <dgm:pt modelId="{2C5DFEBF-4C66-4CAF-A350-965DE936CF10}" type="pres">
      <dgm:prSet presAssocID="{D26EDFAA-4596-4DDF-980D-C7F754C6913C}" presName="Child1" presStyleLbl="node1" presStyleIdx="5" presStyleCnt="19">
        <dgm:presLayoutVars>
          <dgm:chMax val="0"/>
          <dgm:chPref val="0"/>
        </dgm:presLayoutVars>
      </dgm:prSet>
      <dgm:spPr/>
    </dgm:pt>
    <dgm:pt modelId="{3714268B-94BB-450B-B849-424E24F00864}" type="pres">
      <dgm:prSet presAssocID="{D26EDFAA-4596-4DDF-980D-C7F754C6913C}" presName="Accent7" presStyleCnt="0"/>
      <dgm:spPr/>
    </dgm:pt>
    <dgm:pt modelId="{807D73EB-97CF-4EA8-98AB-DF1F69812900}" type="pres">
      <dgm:prSet presAssocID="{D26EDFAA-4596-4DDF-980D-C7F754C6913C}" presName="AccentHold1" presStyleLbl="node1" presStyleIdx="6" presStyleCnt="19"/>
      <dgm:spPr/>
    </dgm:pt>
    <dgm:pt modelId="{C9A43BAF-E94F-45E3-8C77-929F70654356}" type="pres">
      <dgm:prSet presAssocID="{D26EDFAA-4596-4DDF-980D-C7F754C6913C}" presName="Accent8" presStyleCnt="0"/>
      <dgm:spPr/>
    </dgm:pt>
    <dgm:pt modelId="{6E2B6A11-8940-424E-8739-7F4257231673}" type="pres">
      <dgm:prSet presAssocID="{D26EDFAA-4596-4DDF-980D-C7F754C6913C}" presName="AccentHold2" presStyleLbl="node1" presStyleIdx="7" presStyleCnt="19"/>
      <dgm:spPr/>
    </dgm:pt>
    <dgm:pt modelId="{A66B8854-A1DB-4ED0-A083-57B2C916F715}" type="pres">
      <dgm:prSet presAssocID="{46F481DA-F4D5-484B-9D96-7CF258405ACF}" presName="Child2" presStyleLbl="node1" presStyleIdx="8" presStyleCnt="19" custScaleX="118342" custScaleY="118639">
        <dgm:presLayoutVars>
          <dgm:chMax val="0"/>
          <dgm:chPref val="0"/>
        </dgm:presLayoutVars>
      </dgm:prSet>
      <dgm:spPr/>
    </dgm:pt>
    <dgm:pt modelId="{E3A5A078-DD12-4C78-924A-1C777CC65A0D}" type="pres">
      <dgm:prSet presAssocID="{46F481DA-F4D5-484B-9D96-7CF258405ACF}" presName="Accent9" presStyleCnt="0"/>
      <dgm:spPr/>
    </dgm:pt>
    <dgm:pt modelId="{F60D8978-528C-4DF0-A240-2E67E0909938}" type="pres">
      <dgm:prSet presAssocID="{46F481DA-F4D5-484B-9D96-7CF258405ACF}" presName="AccentHold1" presStyleLbl="node1" presStyleIdx="9" presStyleCnt="19"/>
      <dgm:spPr/>
    </dgm:pt>
    <dgm:pt modelId="{01FE8FF9-CCBE-41C8-9E71-A28B8EAF5EB6}" type="pres">
      <dgm:prSet presAssocID="{46F481DA-F4D5-484B-9D96-7CF258405ACF}" presName="Accent10" presStyleCnt="0"/>
      <dgm:spPr/>
    </dgm:pt>
    <dgm:pt modelId="{771BF787-52C1-4BF4-8623-4747578D6ECD}" type="pres">
      <dgm:prSet presAssocID="{46F481DA-F4D5-484B-9D96-7CF258405ACF}" presName="AccentHold2" presStyleLbl="node1" presStyleIdx="10" presStyleCnt="19"/>
      <dgm:spPr/>
    </dgm:pt>
    <dgm:pt modelId="{F3EBC9BC-4E09-4B39-8991-3CBBA3B43D92}" type="pres">
      <dgm:prSet presAssocID="{46F481DA-F4D5-484B-9D96-7CF258405ACF}" presName="Accent11" presStyleCnt="0"/>
      <dgm:spPr/>
    </dgm:pt>
    <dgm:pt modelId="{B8948737-B25B-496A-883D-D72FB3275968}" type="pres">
      <dgm:prSet presAssocID="{46F481DA-F4D5-484B-9D96-7CF258405ACF}" presName="AccentHold3" presStyleLbl="node1" presStyleIdx="11" presStyleCnt="19"/>
      <dgm:spPr/>
    </dgm:pt>
    <dgm:pt modelId="{0BEB19A9-C66F-406D-9347-364BDADCA958}" type="pres">
      <dgm:prSet presAssocID="{64A340A1-9C03-4E7B-B59F-CA4F3385064D}" presName="Child3" presStyleLbl="node1" presStyleIdx="12" presStyleCnt="19" custLinFactX="-14269" custLinFactNeighborX="-100000" custLinFactNeighborY="-14118">
        <dgm:presLayoutVars>
          <dgm:chMax val="0"/>
          <dgm:chPref val="0"/>
        </dgm:presLayoutVars>
      </dgm:prSet>
      <dgm:spPr/>
    </dgm:pt>
    <dgm:pt modelId="{91070CE4-764F-44EF-A4B7-4082CF236D57}" type="pres">
      <dgm:prSet presAssocID="{64A340A1-9C03-4E7B-B59F-CA4F3385064D}" presName="Accent12" presStyleCnt="0"/>
      <dgm:spPr/>
    </dgm:pt>
    <dgm:pt modelId="{9DDB9D55-BD72-428C-936F-E4ADB86AA95B}" type="pres">
      <dgm:prSet presAssocID="{64A340A1-9C03-4E7B-B59F-CA4F3385064D}" presName="AccentHold1" presStyleLbl="node1" presStyleIdx="13" presStyleCnt="19"/>
      <dgm:spPr/>
    </dgm:pt>
    <dgm:pt modelId="{A4F6B885-E99B-418B-856E-8545F1F41134}" type="pres">
      <dgm:prSet presAssocID="{E95E83B8-E956-45B1-BE91-3AC5EC433134}" presName="Child4" presStyleLbl="node1" presStyleIdx="14" presStyleCnt="19" custScaleX="98285">
        <dgm:presLayoutVars>
          <dgm:chMax val="0"/>
          <dgm:chPref val="0"/>
        </dgm:presLayoutVars>
      </dgm:prSet>
      <dgm:spPr/>
    </dgm:pt>
    <dgm:pt modelId="{2A366099-5965-4A56-8CBC-8ADB8461C4A5}" type="pres">
      <dgm:prSet presAssocID="{E95E83B8-E956-45B1-BE91-3AC5EC433134}" presName="Accent13" presStyleCnt="0"/>
      <dgm:spPr/>
    </dgm:pt>
    <dgm:pt modelId="{A44B2AF9-EE43-4BD8-8E11-15743D43A03C}" type="pres">
      <dgm:prSet presAssocID="{E95E83B8-E956-45B1-BE91-3AC5EC433134}" presName="AccentHold1" presStyleLbl="node1" presStyleIdx="15" presStyleCnt="19"/>
      <dgm:spPr/>
    </dgm:pt>
    <dgm:pt modelId="{D70DC11A-A27F-49C4-9941-8AA12481B0C7}" type="pres">
      <dgm:prSet presAssocID="{FBCB7878-80FA-41DB-AEEB-06E11C0FA230}" presName="Child5" presStyleLbl="node1" presStyleIdx="16" presStyleCnt="19">
        <dgm:presLayoutVars>
          <dgm:chMax val="0"/>
          <dgm:chPref val="0"/>
        </dgm:presLayoutVars>
      </dgm:prSet>
      <dgm:spPr/>
    </dgm:pt>
    <dgm:pt modelId="{FBA111FE-932C-4FD4-BD4E-05332F3DA110}" type="pres">
      <dgm:prSet presAssocID="{FBCB7878-80FA-41DB-AEEB-06E11C0FA230}" presName="Accent15" presStyleCnt="0"/>
      <dgm:spPr/>
    </dgm:pt>
    <dgm:pt modelId="{A3A4E6AF-9F80-4C95-AAAB-1839D532A011}" type="pres">
      <dgm:prSet presAssocID="{FBCB7878-80FA-41DB-AEEB-06E11C0FA230}" presName="AccentHold2" presStyleLbl="node1" presStyleIdx="17" presStyleCnt="19"/>
      <dgm:spPr/>
    </dgm:pt>
    <dgm:pt modelId="{F600AEF8-88E8-49E4-AA1A-04020ADC3157}" type="pres">
      <dgm:prSet presAssocID="{FBCB7878-80FA-41DB-AEEB-06E11C0FA230}" presName="Accent16" presStyleCnt="0"/>
      <dgm:spPr/>
    </dgm:pt>
    <dgm:pt modelId="{6577D7B6-7626-4F30-9446-600D5F022ED9}" type="pres">
      <dgm:prSet presAssocID="{FBCB7878-80FA-41DB-AEEB-06E11C0FA230}" presName="AccentHold3" presStyleLbl="node1" presStyleIdx="18" presStyleCnt="19"/>
      <dgm:spPr/>
    </dgm:pt>
  </dgm:ptLst>
  <dgm:cxnLst>
    <dgm:cxn modelId="{A1D78B28-1583-4467-8C61-C67D5155C1DA}" srcId="{2D675BA2-87F8-4C7A-87CE-526E1DFD5858}" destId="{F13CA793-1388-4E4A-AA4E-600A04B97D1A}" srcOrd="0" destOrd="0" parTransId="{2B012A43-F1EC-4A78-834E-837BD8AF95B5}" sibTransId="{928E2EDF-6A5C-40A2-838F-7E2D732230E7}"/>
    <dgm:cxn modelId="{F41A3536-4D9F-422A-A3B5-70F078681BE5}" type="presOf" srcId="{64A340A1-9C03-4E7B-B59F-CA4F3385064D}" destId="{0BEB19A9-C66F-406D-9347-364BDADCA958}" srcOrd="0" destOrd="0" presId="urn:microsoft.com/office/officeart/2009/3/layout/CircleRelationship"/>
    <dgm:cxn modelId="{0F866136-07CD-4BD1-915A-52E901239E23}" type="presOf" srcId="{FBCB7878-80FA-41DB-AEEB-06E11C0FA230}" destId="{D70DC11A-A27F-49C4-9941-8AA12481B0C7}" srcOrd="0" destOrd="0" presId="urn:microsoft.com/office/officeart/2009/3/layout/CircleRelationship"/>
    <dgm:cxn modelId="{A96C1660-864C-453A-8DAA-B5DA0E1FBC4E}" type="presOf" srcId="{F13CA793-1388-4E4A-AA4E-600A04B97D1A}" destId="{CBEC37CB-713A-4778-AC33-AE33D4882DAF}" srcOrd="0" destOrd="0" presId="urn:microsoft.com/office/officeart/2009/3/layout/CircleRelationship"/>
    <dgm:cxn modelId="{FC377460-B154-45B3-A620-6B5F4FAE657E}" srcId="{F13CA793-1388-4E4A-AA4E-600A04B97D1A}" destId="{D26EDFAA-4596-4DDF-980D-C7F754C6913C}" srcOrd="0" destOrd="0" parTransId="{A0152EFD-A98E-4B2B-946F-50C470686CCC}" sibTransId="{BFF2DAF4-E793-4B12-BE40-8D2E168B0F99}"/>
    <dgm:cxn modelId="{5B266648-B818-419F-920A-95072233C4D3}" srcId="{F13CA793-1388-4E4A-AA4E-600A04B97D1A}" destId="{A029C854-5871-4E7E-8C59-FDF84282C8DE}" srcOrd="5" destOrd="0" parTransId="{851FA455-FC34-4545-9C68-B9512B0D3009}" sibTransId="{8632BA3B-5D3C-4D71-9524-AC0F75981616}"/>
    <dgm:cxn modelId="{7F1BA276-82F5-4C72-8869-B2C9F96BFBDF}" srcId="{F13CA793-1388-4E4A-AA4E-600A04B97D1A}" destId="{64A340A1-9C03-4E7B-B59F-CA4F3385064D}" srcOrd="2" destOrd="0" parTransId="{7AB0D2E3-7A3B-4968-B637-B18676D4AE63}" sibTransId="{E13D1D50-7B60-4FE2-AF19-0DA24557F652}"/>
    <dgm:cxn modelId="{629545A0-EC7E-4CAB-865F-475CF0DAE45A}" srcId="{F13CA793-1388-4E4A-AA4E-600A04B97D1A}" destId="{FBCB7878-80FA-41DB-AEEB-06E11C0FA230}" srcOrd="4" destOrd="0" parTransId="{099CF672-1990-4583-956D-D4EB1C729FEB}" sibTransId="{85902E80-66CE-476C-AB6D-0D4B1453ED20}"/>
    <dgm:cxn modelId="{721D49C3-F609-4915-89DE-04DAF4931309}" srcId="{F13CA793-1388-4E4A-AA4E-600A04B97D1A}" destId="{E95E83B8-E956-45B1-BE91-3AC5EC433134}" srcOrd="3" destOrd="0" parTransId="{BDEE32EB-EC5B-4B4A-B2F6-65ACCBA6B611}" sibTransId="{C62D0C7F-9E91-482D-B534-DBB92A3BED13}"/>
    <dgm:cxn modelId="{1AEBBAC8-D4DC-494A-B6AD-4C4C51293934}" type="presOf" srcId="{E95E83B8-E956-45B1-BE91-3AC5EC433134}" destId="{A4F6B885-E99B-418B-856E-8545F1F41134}" srcOrd="0" destOrd="0" presId="urn:microsoft.com/office/officeart/2009/3/layout/CircleRelationship"/>
    <dgm:cxn modelId="{343979C9-1B09-4E07-AE7C-EA83678EDB57}" type="presOf" srcId="{D26EDFAA-4596-4DDF-980D-C7F754C6913C}" destId="{2C5DFEBF-4C66-4CAF-A350-965DE936CF10}" srcOrd="0" destOrd="0" presId="urn:microsoft.com/office/officeart/2009/3/layout/CircleRelationship"/>
    <dgm:cxn modelId="{5AD21EEC-ADEE-4E6D-B65D-F97E0079DE95}" type="presOf" srcId="{46F481DA-F4D5-484B-9D96-7CF258405ACF}" destId="{A66B8854-A1DB-4ED0-A083-57B2C916F715}" srcOrd="0" destOrd="0" presId="urn:microsoft.com/office/officeart/2009/3/layout/CircleRelationship"/>
    <dgm:cxn modelId="{480BDAEC-26A8-4A2B-AFBE-3624B8FB8F7F}" type="presOf" srcId="{2D675BA2-87F8-4C7A-87CE-526E1DFD5858}" destId="{77EF170A-9973-4E43-A7E4-049A1379B052}" srcOrd="0" destOrd="0" presId="urn:microsoft.com/office/officeart/2009/3/layout/CircleRelationship"/>
    <dgm:cxn modelId="{B6252BCF-30CA-4526-99B8-CDF8E1A36732}" srcId="{F13CA793-1388-4E4A-AA4E-600A04B97D1A}" destId="{46F481DA-F4D5-484B-9D96-7CF258405ACF}" srcOrd="1" destOrd="0" parTransId="{A8E30EAD-1184-46F1-83AF-9A822CFBDCB3}" sibTransId="{139F7B57-4D55-4775-9BE3-B11418D9FA0D}"/>
    <dgm:cxn modelId="{7897912E-4FAA-441A-90FE-A45EF48E5AD2}" type="presParOf" srcId="{77EF170A-9973-4E43-A7E4-049A1379B052}" destId="{CBEC37CB-713A-4778-AC33-AE33D4882DAF}" srcOrd="0" destOrd="0" presId="urn:microsoft.com/office/officeart/2009/3/layout/CircleRelationship"/>
    <dgm:cxn modelId="{9FCD38A2-BF44-4DCD-87F9-67D7E893C553}" type="presParOf" srcId="{77EF170A-9973-4E43-A7E4-049A1379B052}" destId="{B2839A7C-75B8-4AD9-B052-20A83E6A15D4}" srcOrd="1" destOrd="0" presId="urn:microsoft.com/office/officeart/2009/3/layout/CircleRelationship"/>
    <dgm:cxn modelId="{8C958EB7-B77E-4A0B-907C-CCB8BADF156C}" type="presParOf" srcId="{77EF170A-9973-4E43-A7E4-049A1379B052}" destId="{AA483764-93B2-4016-B422-C959B2C4D464}" srcOrd="2" destOrd="0" presId="urn:microsoft.com/office/officeart/2009/3/layout/CircleRelationship"/>
    <dgm:cxn modelId="{ED0CC592-8A17-4731-9E01-3FD758846ABE}" type="presParOf" srcId="{77EF170A-9973-4E43-A7E4-049A1379B052}" destId="{B05AACBD-D264-4D81-B82E-73733C609676}" srcOrd="3" destOrd="0" presId="urn:microsoft.com/office/officeart/2009/3/layout/CircleRelationship"/>
    <dgm:cxn modelId="{F42C6190-2B06-4966-A040-3BA4928CABAE}" type="presParOf" srcId="{77EF170A-9973-4E43-A7E4-049A1379B052}" destId="{0EBD44D6-4834-45B8-9B5C-D588F21E6B6D}" srcOrd="4" destOrd="0" presId="urn:microsoft.com/office/officeart/2009/3/layout/CircleRelationship"/>
    <dgm:cxn modelId="{9B83599D-7ADA-447F-98F9-EB99932C9F0A}" type="presParOf" srcId="{77EF170A-9973-4E43-A7E4-049A1379B052}" destId="{FE23EC8C-0A8D-40C2-ACE5-7802FE7B2F0B}" srcOrd="5" destOrd="0" presId="urn:microsoft.com/office/officeart/2009/3/layout/CircleRelationship"/>
    <dgm:cxn modelId="{FC2369C6-FA69-4065-A457-48B498D6C258}" type="presParOf" srcId="{77EF170A-9973-4E43-A7E4-049A1379B052}" destId="{2C5DFEBF-4C66-4CAF-A350-965DE936CF10}" srcOrd="6" destOrd="0" presId="urn:microsoft.com/office/officeart/2009/3/layout/CircleRelationship"/>
    <dgm:cxn modelId="{F0CF5443-2DAD-4B37-B122-B7CEA64CA19C}" type="presParOf" srcId="{77EF170A-9973-4E43-A7E4-049A1379B052}" destId="{3714268B-94BB-450B-B849-424E24F00864}" srcOrd="7" destOrd="0" presId="urn:microsoft.com/office/officeart/2009/3/layout/CircleRelationship"/>
    <dgm:cxn modelId="{FCBACF40-4D8F-40F6-A25C-E52E582F47A9}" type="presParOf" srcId="{3714268B-94BB-450B-B849-424E24F00864}" destId="{807D73EB-97CF-4EA8-98AB-DF1F69812900}" srcOrd="0" destOrd="0" presId="urn:microsoft.com/office/officeart/2009/3/layout/CircleRelationship"/>
    <dgm:cxn modelId="{0DF98892-5E68-4123-A2D9-04D22CE4D3BC}" type="presParOf" srcId="{77EF170A-9973-4E43-A7E4-049A1379B052}" destId="{C9A43BAF-E94F-45E3-8C77-929F70654356}" srcOrd="8" destOrd="0" presId="urn:microsoft.com/office/officeart/2009/3/layout/CircleRelationship"/>
    <dgm:cxn modelId="{F2036B98-2FD9-4635-BA99-9CB2557FF43E}" type="presParOf" srcId="{C9A43BAF-E94F-45E3-8C77-929F70654356}" destId="{6E2B6A11-8940-424E-8739-7F4257231673}" srcOrd="0" destOrd="0" presId="urn:microsoft.com/office/officeart/2009/3/layout/CircleRelationship"/>
    <dgm:cxn modelId="{E861F579-A289-46B9-AC59-AC94C13AE41E}" type="presParOf" srcId="{77EF170A-9973-4E43-A7E4-049A1379B052}" destId="{A66B8854-A1DB-4ED0-A083-57B2C916F715}" srcOrd="9" destOrd="0" presId="urn:microsoft.com/office/officeart/2009/3/layout/CircleRelationship"/>
    <dgm:cxn modelId="{29E23784-99E5-4126-840E-9243FFFC6BCF}" type="presParOf" srcId="{77EF170A-9973-4E43-A7E4-049A1379B052}" destId="{E3A5A078-DD12-4C78-924A-1C777CC65A0D}" srcOrd="10" destOrd="0" presId="urn:microsoft.com/office/officeart/2009/3/layout/CircleRelationship"/>
    <dgm:cxn modelId="{B6F2F62E-DB60-4ED3-A258-C8B35667AB20}" type="presParOf" srcId="{E3A5A078-DD12-4C78-924A-1C777CC65A0D}" destId="{F60D8978-528C-4DF0-A240-2E67E0909938}" srcOrd="0" destOrd="0" presId="urn:microsoft.com/office/officeart/2009/3/layout/CircleRelationship"/>
    <dgm:cxn modelId="{CB824C88-FC71-4E37-8CA5-FB4B3B2FA3D7}" type="presParOf" srcId="{77EF170A-9973-4E43-A7E4-049A1379B052}" destId="{01FE8FF9-CCBE-41C8-9E71-A28B8EAF5EB6}" srcOrd="11" destOrd="0" presId="urn:microsoft.com/office/officeart/2009/3/layout/CircleRelationship"/>
    <dgm:cxn modelId="{A5CB5B9B-0BBA-49D6-BCE5-F89AA5A77E89}" type="presParOf" srcId="{01FE8FF9-CCBE-41C8-9E71-A28B8EAF5EB6}" destId="{771BF787-52C1-4BF4-8623-4747578D6ECD}" srcOrd="0" destOrd="0" presId="urn:microsoft.com/office/officeart/2009/3/layout/CircleRelationship"/>
    <dgm:cxn modelId="{60CF4377-2AA3-4AC7-956E-C4A9A7132987}" type="presParOf" srcId="{77EF170A-9973-4E43-A7E4-049A1379B052}" destId="{F3EBC9BC-4E09-4B39-8991-3CBBA3B43D92}" srcOrd="12" destOrd="0" presId="urn:microsoft.com/office/officeart/2009/3/layout/CircleRelationship"/>
    <dgm:cxn modelId="{2B4198E3-738D-48C6-9B53-6F8AD701EE2F}" type="presParOf" srcId="{F3EBC9BC-4E09-4B39-8991-3CBBA3B43D92}" destId="{B8948737-B25B-496A-883D-D72FB3275968}" srcOrd="0" destOrd="0" presId="urn:microsoft.com/office/officeart/2009/3/layout/CircleRelationship"/>
    <dgm:cxn modelId="{73ED353E-23D0-4189-928E-4B7226617667}" type="presParOf" srcId="{77EF170A-9973-4E43-A7E4-049A1379B052}" destId="{0BEB19A9-C66F-406D-9347-364BDADCA958}" srcOrd="13" destOrd="0" presId="urn:microsoft.com/office/officeart/2009/3/layout/CircleRelationship"/>
    <dgm:cxn modelId="{C5366591-BFB2-4E71-A67B-1E65B8D9711D}" type="presParOf" srcId="{77EF170A-9973-4E43-A7E4-049A1379B052}" destId="{91070CE4-764F-44EF-A4B7-4082CF236D57}" srcOrd="14" destOrd="0" presId="urn:microsoft.com/office/officeart/2009/3/layout/CircleRelationship"/>
    <dgm:cxn modelId="{CD2FC153-C142-4776-91CB-0A44D3506497}" type="presParOf" srcId="{91070CE4-764F-44EF-A4B7-4082CF236D57}" destId="{9DDB9D55-BD72-428C-936F-E4ADB86AA95B}" srcOrd="0" destOrd="0" presId="urn:microsoft.com/office/officeart/2009/3/layout/CircleRelationship"/>
    <dgm:cxn modelId="{DCEEE85B-6BD4-4071-AB93-41E988696182}" type="presParOf" srcId="{77EF170A-9973-4E43-A7E4-049A1379B052}" destId="{A4F6B885-E99B-418B-856E-8545F1F41134}" srcOrd="15" destOrd="0" presId="urn:microsoft.com/office/officeart/2009/3/layout/CircleRelationship"/>
    <dgm:cxn modelId="{5F75A0E5-B01E-487C-8B15-22EBC481DC0C}" type="presParOf" srcId="{77EF170A-9973-4E43-A7E4-049A1379B052}" destId="{2A366099-5965-4A56-8CBC-8ADB8461C4A5}" srcOrd="16" destOrd="0" presId="urn:microsoft.com/office/officeart/2009/3/layout/CircleRelationship"/>
    <dgm:cxn modelId="{7438B168-4D2C-4BCF-9FE0-202874AFCCBE}" type="presParOf" srcId="{2A366099-5965-4A56-8CBC-8ADB8461C4A5}" destId="{A44B2AF9-EE43-4BD8-8E11-15743D43A03C}" srcOrd="0" destOrd="0" presId="urn:microsoft.com/office/officeart/2009/3/layout/CircleRelationship"/>
    <dgm:cxn modelId="{74B19A45-5F59-4015-94E1-BD227D19BFC0}" type="presParOf" srcId="{77EF170A-9973-4E43-A7E4-049A1379B052}" destId="{D70DC11A-A27F-49C4-9941-8AA12481B0C7}" srcOrd="17" destOrd="0" presId="urn:microsoft.com/office/officeart/2009/3/layout/CircleRelationship"/>
    <dgm:cxn modelId="{542A0202-ECF4-40A4-8476-B8F9D362A548}" type="presParOf" srcId="{77EF170A-9973-4E43-A7E4-049A1379B052}" destId="{FBA111FE-932C-4FD4-BD4E-05332F3DA110}" srcOrd="18" destOrd="0" presId="urn:microsoft.com/office/officeart/2009/3/layout/CircleRelationship"/>
    <dgm:cxn modelId="{05EA6DAC-22C3-4EF1-8B09-8DE4F68F1172}" type="presParOf" srcId="{FBA111FE-932C-4FD4-BD4E-05332F3DA110}" destId="{A3A4E6AF-9F80-4C95-AAAB-1839D532A011}" srcOrd="0" destOrd="0" presId="urn:microsoft.com/office/officeart/2009/3/layout/CircleRelationship"/>
    <dgm:cxn modelId="{91D05362-5B8F-4CFE-A794-BB59B668AC5B}" type="presParOf" srcId="{77EF170A-9973-4E43-A7E4-049A1379B052}" destId="{F600AEF8-88E8-49E4-AA1A-04020ADC3157}" srcOrd="19" destOrd="0" presId="urn:microsoft.com/office/officeart/2009/3/layout/CircleRelationship"/>
    <dgm:cxn modelId="{BF5102B5-FC96-4EC3-A7B2-24156DAFF6A0}" type="presParOf" srcId="{F600AEF8-88E8-49E4-AA1A-04020ADC3157}" destId="{6577D7B6-7626-4F30-9446-600D5F022ED9}" srcOrd="0" destOrd="0" presId="urn:microsoft.com/office/officeart/2009/3/layout/CircleRelationshi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7D0538-E3A9-46C5-8CDF-404C5AF9D601}">
      <dsp:nvSpPr>
        <dsp:cNvPr id="0" name=""/>
        <dsp:cNvSpPr/>
      </dsp:nvSpPr>
      <dsp:spPr>
        <a:xfrm>
          <a:off x="0" y="0"/>
          <a:ext cx="11328400" cy="13726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IE" sz="2400" kern="1200"/>
            <a:t>Mission</a:t>
          </a:r>
          <a:endParaRPr lang="en-GB" sz="2400" kern="1200"/>
        </a:p>
        <a:p>
          <a:pPr marL="171450" lvl="1" indent="-171450" algn="l" defTabSz="844550">
            <a:lnSpc>
              <a:spcPct val="90000"/>
            </a:lnSpc>
            <a:spcBef>
              <a:spcPct val="0"/>
            </a:spcBef>
            <a:spcAft>
              <a:spcPct val="15000"/>
            </a:spcAft>
            <a:buChar char="•"/>
          </a:pPr>
          <a:r>
            <a:rPr lang="en-GB" sz="1900" kern="1200" dirty="0"/>
            <a:t>To provide knowledge to support the development of better informed social, employment and work-related policies</a:t>
          </a:r>
        </a:p>
      </dsp:txBody>
      <dsp:txXfrm>
        <a:off x="2402949" y="0"/>
        <a:ext cx="8925450" cy="1372691"/>
      </dsp:txXfrm>
    </dsp:sp>
    <dsp:sp modelId="{B5CFB6F4-BCCB-4E4E-8BFE-B5F4AE81C8FB}">
      <dsp:nvSpPr>
        <dsp:cNvPr id="0" name=""/>
        <dsp:cNvSpPr/>
      </dsp:nvSpPr>
      <dsp:spPr>
        <a:xfrm>
          <a:off x="137269" y="137269"/>
          <a:ext cx="2265680" cy="1098153"/>
        </a:xfrm>
        <a:prstGeom prst="roundRect">
          <a:avLst>
            <a:gd name="adj" fmla="val 10000"/>
          </a:avLst>
        </a:prstGeom>
        <a:blipFill rotWithShape="1">
          <a:blip xmlns:r="http://schemas.openxmlformats.org/officeDocument/2006/relationships" r:embed="rId1"/>
          <a:srcRect/>
          <a:stretch>
            <a:fillRect t="-11000" b="-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304679-F667-41E1-AC73-C1CC6CEDDD0A}">
      <dsp:nvSpPr>
        <dsp:cNvPr id="0" name=""/>
        <dsp:cNvSpPr/>
      </dsp:nvSpPr>
      <dsp:spPr>
        <a:xfrm>
          <a:off x="0" y="1509960"/>
          <a:ext cx="11328400" cy="13726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Vision</a:t>
          </a:r>
        </a:p>
        <a:p>
          <a:pPr marL="171450" lvl="1" indent="-171450" algn="l" defTabSz="844550">
            <a:lnSpc>
              <a:spcPct val="90000"/>
            </a:lnSpc>
            <a:spcBef>
              <a:spcPct val="0"/>
            </a:spcBef>
            <a:spcAft>
              <a:spcPct val="15000"/>
            </a:spcAft>
            <a:buChar char="•"/>
          </a:pPr>
          <a:r>
            <a:rPr lang="en-GB" sz="1900" kern="1200" dirty="0"/>
            <a:t>Being Europe’s leading knowledge source for better life and work</a:t>
          </a:r>
        </a:p>
      </dsp:txBody>
      <dsp:txXfrm>
        <a:off x="2402949" y="1509960"/>
        <a:ext cx="8925450" cy="1372691"/>
      </dsp:txXfrm>
    </dsp:sp>
    <dsp:sp modelId="{926B9718-8BD7-472A-942A-87C7089B8164}">
      <dsp:nvSpPr>
        <dsp:cNvPr id="0" name=""/>
        <dsp:cNvSpPr/>
      </dsp:nvSpPr>
      <dsp:spPr>
        <a:xfrm>
          <a:off x="137269" y="1647229"/>
          <a:ext cx="2265680" cy="1098153"/>
        </a:xfrm>
        <a:prstGeom prst="roundRect">
          <a:avLst>
            <a:gd name="adj" fmla="val 10000"/>
          </a:avLst>
        </a:prstGeom>
        <a:blipFill rotWithShape="1">
          <a:blip xmlns:r="http://schemas.openxmlformats.org/officeDocument/2006/relationships" r:embed="rId2"/>
          <a:srcRect/>
          <a:stretch>
            <a:fillRect t="-11000" b="-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7F1E98-AA63-45E2-8865-19F308249FD1}">
      <dsp:nvSpPr>
        <dsp:cNvPr id="0" name=""/>
        <dsp:cNvSpPr/>
      </dsp:nvSpPr>
      <dsp:spPr>
        <a:xfrm>
          <a:off x="0" y="3019920"/>
          <a:ext cx="11328400" cy="13726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IE" sz="2400" kern="1200" dirty="0"/>
            <a:t>Strategic objective</a:t>
          </a:r>
          <a:endParaRPr lang="en-GB" sz="2400" kern="1200" dirty="0"/>
        </a:p>
        <a:p>
          <a:pPr marL="171450" lvl="1" indent="-171450" algn="l" defTabSz="844550">
            <a:lnSpc>
              <a:spcPct val="90000"/>
            </a:lnSpc>
            <a:spcBef>
              <a:spcPct val="0"/>
            </a:spcBef>
            <a:spcAft>
              <a:spcPct val="15000"/>
            </a:spcAft>
            <a:buChar char="•"/>
          </a:pPr>
          <a:r>
            <a:rPr lang="en-IE" sz="1900" kern="1200" dirty="0"/>
            <a:t>To provide scientifically sound, unbiased, timely and policy relevant knowledge that contributes to better informed polices to improve living and working conditions and strengthen cohesion in a changing Europe</a:t>
          </a:r>
          <a:endParaRPr lang="en-GB" sz="1900" kern="1200" dirty="0"/>
        </a:p>
      </dsp:txBody>
      <dsp:txXfrm>
        <a:off x="2402949" y="3019920"/>
        <a:ext cx="8925450" cy="1372691"/>
      </dsp:txXfrm>
    </dsp:sp>
    <dsp:sp modelId="{B41A9037-7453-4F34-9979-34EBEA8EC666}">
      <dsp:nvSpPr>
        <dsp:cNvPr id="0" name=""/>
        <dsp:cNvSpPr/>
      </dsp:nvSpPr>
      <dsp:spPr>
        <a:xfrm>
          <a:off x="137269" y="3157189"/>
          <a:ext cx="2265680" cy="1098153"/>
        </a:xfrm>
        <a:prstGeom prst="roundRect">
          <a:avLst>
            <a:gd name="adj" fmla="val 10000"/>
          </a:avLst>
        </a:prstGeom>
        <a:blipFill rotWithShape="1">
          <a:blip xmlns:r="http://schemas.openxmlformats.org/officeDocument/2006/relationships" r:embed="rId3"/>
          <a:srcRect/>
          <a:stretch>
            <a:fillRect t="-11000" b="-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6FBE6F-0B1E-4B75-BB83-87FDA782DBE8}">
      <dsp:nvSpPr>
        <dsp:cNvPr id="0" name=""/>
        <dsp:cNvSpPr/>
      </dsp:nvSpPr>
      <dsp:spPr>
        <a:xfrm>
          <a:off x="-5454792" y="-835220"/>
          <a:ext cx="6494976" cy="6494976"/>
        </a:xfrm>
        <a:prstGeom prst="blockArc">
          <a:avLst>
            <a:gd name="adj1" fmla="val 18900000"/>
            <a:gd name="adj2" fmla="val 2700000"/>
            <a:gd name="adj3" fmla="val 333"/>
          </a:avLst>
        </a:prstGeom>
        <a:noFill/>
        <a:ln w="1270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34FADA3-AAC2-4E72-9F12-D6320221B410}">
      <dsp:nvSpPr>
        <dsp:cNvPr id="0" name=""/>
        <dsp:cNvSpPr/>
      </dsp:nvSpPr>
      <dsp:spPr>
        <a:xfrm>
          <a:off x="387755" y="254060"/>
          <a:ext cx="8441450" cy="507927"/>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167" tIns="68580" rIns="68580" bIns="68580" numCol="1" spcCol="1270" anchor="ctr" anchorCtr="0">
          <a:noAutofit/>
        </a:bodyPr>
        <a:lstStyle/>
        <a:p>
          <a:pPr marL="0" lvl="0" indent="0" algn="l" defTabSz="1200150">
            <a:lnSpc>
              <a:spcPct val="90000"/>
            </a:lnSpc>
            <a:spcBef>
              <a:spcPct val="0"/>
            </a:spcBef>
            <a:spcAft>
              <a:spcPct val="35000"/>
            </a:spcAft>
            <a:buNone/>
          </a:pPr>
          <a:r>
            <a:rPr lang="en-IE" sz="2700" kern="1200" dirty="0">
              <a:latin typeface="Arial" panose="020B0604020202020204" pitchFamily="34" charset="0"/>
              <a:cs typeface="Arial" panose="020B0604020202020204" pitchFamily="34" charset="0"/>
            </a:rPr>
            <a:t>Established in 1975</a:t>
          </a:r>
        </a:p>
      </dsp:txBody>
      <dsp:txXfrm>
        <a:off x="387755" y="254060"/>
        <a:ext cx="8441450" cy="507927"/>
      </dsp:txXfrm>
    </dsp:sp>
    <dsp:sp modelId="{873254E5-D8AF-4E79-90DA-E4BE4DE3AD36}">
      <dsp:nvSpPr>
        <dsp:cNvPr id="0" name=""/>
        <dsp:cNvSpPr/>
      </dsp:nvSpPr>
      <dsp:spPr>
        <a:xfrm>
          <a:off x="70300" y="190569"/>
          <a:ext cx="634908" cy="634908"/>
        </a:xfrm>
        <a:prstGeom prst="ellipse">
          <a:avLst/>
        </a:prstGeom>
        <a:blipFill rotWithShape="0">
          <a:blip xmlns:r="http://schemas.openxmlformats.org/officeDocument/2006/relationships" r:embed="rId1"/>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7D7C30-D35D-4360-8808-137DF18C89D5}">
      <dsp:nvSpPr>
        <dsp:cNvPr id="0" name=""/>
        <dsp:cNvSpPr/>
      </dsp:nvSpPr>
      <dsp:spPr>
        <a:xfrm>
          <a:off x="805560" y="1015854"/>
          <a:ext cx="8023645" cy="507927"/>
        </a:xfrm>
        <a:prstGeom prst="rect">
          <a:avLst/>
        </a:prstGeom>
        <a:solidFill>
          <a:schemeClr val="accent1">
            <a:shade val="80000"/>
            <a:hueOff val="163806"/>
            <a:satOff val="-13636"/>
            <a:lumOff val="77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167" tIns="68580" rIns="68580" bIns="68580" numCol="1" spcCol="1270" anchor="ctr" anchorCtr="0">
          <a:noAutofit/>
        </a:bodyPr>
        <a:lstStyle/>
        <a:p>
          <a:pPr marL="0" lvl="0" indent="0" algn="l" defTabSz="1200150">
            <a:lnSpc>
              <a:spcPct val="90000"/>
            </a:lnSpc>
            <a:spcBef>
              <a:spcPct val="0"/>
            </a:spcBef>
            <a:spcAft>
              <a:spcPct val="35000"/>
            </a:spcAft>
            <a:buNone/>
          </a:pPr>
          <a:r>
            <a:rPr lang="en-IE" sz="2700" kern="1200" dirty="0">
              <a:latin typeface="Arial" panose="020B0604020202020204" pitchFamily="34" charset="0"/>
              <a:cs typeface="Arial" panose="020B0604020202020204" pitchFamily="34" charset="0"/>
            </a:rPr>
            <a:t>Based in Dublin</a:t>
          </a:r>
        </a:p>
      </dsp:txBody>
      <dsp:txXfrm>
        <a:off x="805560" y="1015854"/>
        <a:ext cx="8023645" cy="507927"/>
      </dsp:txXfrm>
    </dsp:sp>
    <dsp:sp modelId="{CEB10067-2872-4F5C-93E0-4A57DFC3DF77}">
      <dsp:nvSpPr>
        <dsp:cNvPr id="0" name=""/>
        <dsp:cNvSpPr/>
      </dsp:nvSpPr>
      <dsp:spPr>
        <a:xfrm>
          <a:off x="488105" y="952363"/>
          <a:ext cx="634908" cy="634908"/>
        </a:xfrm>
        <a:prstGeom prst="ellipse">
          <a:avLst/>
        </a:prstGeom>
        <a:blipFill dpi="0" rotWithShape="0">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accent1">
              <a:shade val="80000"/>
              <a:hueOff val="163806"/>
              <a:satOff val="-13636"/>
              <a:lumOff val="7702"/>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87FD6F-5475-496C-B919-634E80876BD3}">
      <dsp:nvSpPr>
        <dsp:cNvPr id="0" name=""/>
        <dsp:cNvSpPr/>
      </dsp:nvSpPr>
      <dsp:spPr>
        <a:xfrm>
          <a:off x="996611" y="1777648"/>
          <a:ext cx="7832593" cy="507927"/>
        </a:xfrm>
        <a:prstGeom prst="rect">
          <a:avLst/>
        </a:prstGeom>
        <a:solidFill>
          <a:schemeClr val="accent1">
            <a:shade val="80000"/>
            <a:hueOff val="327612"/>
            <a:satOff val="-27272"/>
            <a:lumOff val="154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167" tIns="68580" rIns="68580" bIns="68580" numCol="1" spcCol="1270" anchor="ctr" anchorCtr="0">
          <a:noAutofit/>
        </a:bodyPr>
        <a:lstStyle/>
        <a:p>
          <a:pPr marL="0" lvl="0" indent="0" algn="l" defTabSz="1200150">
            <a:lnSpc>
              <a:spcPct val="90000"/>
            </a:lnSpc>
            <a:spcBef>
              <a:spcPct val="0"/>
            </a:spcBef>
            <a:spcAft>
              <a:spcPct val="35000"/>
            </a:spcAft>
            <a:buNone/>
          </a:pPr>
          <a:r>
            <a:rPr lang="en-IE" sz="2700" kern="1200" dirty="0">
              <a:latin typeface="Arial" panose="020B0604020202020204" pitchFamily="34" charset="0"/>
              <a:cs typeface="Arial" panose="020B0604020202020204" pitchFamily="34" charset="0"/>
            </a:rPr>
            <a:t>Brussels Liaison Office </a:t>
          </a:r>
        </a:p>
      </dsp:txBody>
      <dsp:txXfrm>
        <a:off x="996611" y="1777648"/>
        <a:ext cx="7832593" cy="507927"/>
      </dsp:txXfrm>
    </dsp:sp>
    <dsp:sp modelId="{C3F0B1DF-B70D-453E-9481-01418123C76C}">
      <dsp:nvSpPr>
        <dsp:cNvPr id="0" name=""/>
        <dsp:cNvSpPr/>
      </dsp:nvSpPr>
      <dsp:spPr>
        <a:xfrm>
          <a:off x="679157" y="1714157"/>
          <a:ext cx="634908" cy="634908"/>
        </a:xfrm>
        <a:prstGeom prst="ellipse">
          <a:avLst/>
        </a:prstGeom>
        <a:blipFill dpi="0" rotWithShape="0">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accent1">
              <a:shade val="80000"/>
              <a:hueOff val="327612"/>
              <a:satOff val="-27272"/>
              <a:lumOff val="15403"/>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110B64-1B22-4C26-939A-8C5A31192C95}">
      <dsp:nvSpPr>
        <dsp:cNvPr id="0" name=""/>
        <dsp:cNvSpPr/>
      </dsp:nvSpPr>
      <dsp:spPr>
        <a:xfrm>
          <a:off x="996611" y="2538960"/>
          <a:ext cx="7832593" cy="507927"/>
        </a:xfrm>
        <a:prstGeom prst="rect">
          <a:avLst/>
        </a:prstGeom>
        <a:solidFill>
          <a:schemeClr val="accent1">
            <a:shade val="80000"/>
            <a:hueOff val="491417"/>
            <a:satOff val="-40907"/>
            <a:lumOff val="231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167" tIns="68580" rIns="68580" bIns="68580" numCol="1" spcCol="1270" anchor="ctr" anchorCtr="0">
          <a:noAutofit/>
        </a:bodyPr>
        <a:lstStyle/>
        <a:p>
          <a:pPr marL="0" lvl="0" indent="0" algn="l" defTabSz="1200150">
            <a:lnSpc>
              <a:spcPct val="90000"/>
            </a:lnSpc>
            <a:spcBef>
              <a:spcPct val="0"/>
            </a:spcBef>
            <a:spcAft>
              <a:spcPct val="35000"/>
            </a:spcAft>
            <a:buNone/>
          </a:pPr>
          <a:r>
            <a:rPr lang="en-IE" sz="2700" kern="1200" dirty="0">
              <a:latin typeface="Arial" panose="020B0604020202020204" pitchFamily="34" charset="0"/>
              <a:cs typeface="Arial" panose="020B0604020202020204" pitchFamily="34" charset="0"/>
            </a:rPr>
            <a:t>Budget of € 22.75 million (2021)</a:t>
          </a:r>
        </a:p>
      </dsp:txBody>
      <dsp:txXfrm>
        <a:off x="996611" y="2538960"/>
        <a:ext cx="7832593" cy="507927"/>
      </dsp:txXfrm>
    </dsp:sp>
    <dsp:sp modelId="{325D2086-CD1A-4FA7-8B04-ED24328C53C9}">
      <dsp:nvSpPr>
        <dsp:cNvPr id="0" name=""/>
        <dsp:cNvSpPr/>
      </dsp:nvSpPr>
      <dsp:spPr>
        <a:xfrm>
          <a:off x="679157" y="2475469"/>
          <a:ext cx="634908" cy="634908"/>
        </a:xfrm>
        <a:prstGeom prst="ellipse">
          <a:avLst/>
        </a:prstGeom>
        <a:blipFill rotWithShape="0">
          <a:blip xmlns:r="http://schemas.openxmlformats.org/officeDocument/2006/relationships" r:embed="rId4"/>
          <a:stretch>
            <a:fillRect/>
          </a:stretch>
        </a:blipFill>
        <a:ln w="12700" cap="flat" cmpd="sng" algn="ctr">
          <a:solidFill>
            <a:schemeClr val="accent1">
              <a:shade val="80000"/>
              <a:hueOff val="491417"/>
              <a:satOff val="-40907"/>
              <a:lumOff val="23105"/>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CDBAC3-50D0-4E5E-8175-A0A9E36A4197}">
      <dsp:nvSpPr>
        <dsp:cNvPr id="0" name=""/>
        <dsp:cNvSpPr/>
      </dsp:nvSpPr>
      <dsp:spPr>
        <a:xfrm>
          <a:off x="805560" y="3300754"/>
          <a:ext cx="8023645" cy="507927"/>
        </a:xfrm>
        <a:prstGeom prst="rect">
          <a:avLst/>
        </a:prstGeom>
        <a:solidFill>
          <a:schemeClr val="accent1">
            <a:shade val="80000"/>
            <a:hueOff val="655223"/>
            <a:satOff val="-54543"/>
            <a:lumOff val="308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167" tIns="68580" rIns="68580" bIns="68580" numCol="1" spcCol="1270" anchor="ctr" anchorCtr="0">
          <a:noAutofit/>
        </a:bodyPr>
        <a:lstStyle/>
        <a:p>
          <a:pPr marL="0" lvl="0" indent="0" algn="l" defTabSz="1200150">
            <a:lnSpc>
              <a:spcPct val="90000"/>
            </a:lnSpc>
            <a:spcBef>
              <a:spcPct val="0"/>
            </a:spcBef>
            <a:spcAft>
              <a:spcPct val="35000"/>
            </a:spcAft>
            <a:buNone/>
          </a:pPr>
          <a:r>
            <a:rPr lang="en-IE" sz="2700" kern="1200">
              <a:latin typeface="Arial" panose="020B0604020202020204" pitchFamily="34" charset="0"/>
              <a:cs typeface="Arial" panose="020B0604020202020204" pitchFamily="34" charset="0"/>
            </a:rPr>
            <a:t>100 </a:t>
          </a:r>
          <a:r>
            <a:rPr lang="en-IE" sz="2700" kern="1200" dirty="0">
              <a:latin typeface="Arial" panose="020B0604020202020204" pitchFamily="34" charset="0"/>
              <a:cs typeface="Arial" panose="020B0604020202020204" pitchFamily="34" charset="0"/>
            </a:rPr>
            <a:t>staff members</a:t>
          </a:r>
        </a:p>
      </dsp:txBody>
      <dsp:txXfrm>
        <a:off x="805560" y="3300754"/>
        <a:ext cx="8023645" cy="507927"/>
      </dsp:txXfrm>
    </dsp:sp>
    <dsp:sp modelId="{1D2185D9-39BC-4036-A107-9BF55454BC3C}">
      <dsp:nvSpPr>
        <dsp:cNvPr id="0" name=""/>
        <dsp:cNvSpPr/>
      </dsp:nvSpPr>
      <dsp:spPr>
        <a:xfrm>
          <a:off x="427967" y="3189404"/>
          <a:ext cx="634908" cy="634908"/>
        </a:xfrm>
        <a:prstGeom prst="ellipse">
          <a:avLst/>
        </a:prstGeom>
        <a:blipFill rotWithShape="0">
          <a:blip xmlns:r="http://schemas.openxmlformats.org/officeDocument/2006/relationships" r:embed="rId5"/>
          <a:stretch>
            <a:fillRect/>
          </a:stretch>
        </a:blipFill>
        <a:ln w="12700" cap="flat" cmpd="sng" algn="ctr">
          <a:solidFill>
            <a:schemeClr val="accent1">
              <a:shade val="80000"/>
              <a:hueOff val="655223"/>
              <a:satOff val="-54543"/>
              <a:lumOff val="308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58E2C6-0AD8-4AA7-A180-B0C85EEDD156}">
      <dsp:nvSpPr>
        <dsp:cNvPr id="0" name=""/>
        <dsp:cNvSpPr/>
      </dsp:nvSpPr>
      <dsp:spPr>
        <a:xfrm>
          <a:off x="387755" y="4062548"/>
          <a:ext cx="8441450" cy="507927"/>
        </a:xfrm>
        <a:prstGeom prst="rect">
          <a:avLst/>
        </a:prstGeom>
        <a:solidFill>
          <a:schemeClr val="accent1">
            <a:shade val="80000"/>
            <a:hueOff val="819029"/>
            <a:satOff val="-68179"/>
            <a:lumOff val="385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167" tIns="68580" rIns="68580" bIns="68580" numCol="1" spcCol="1270" anchor="ctr" anchorCtr="0">
          <a:noAutofit/>
        </a:bodyPr>
        <a:lstStyle/>
        <a:p>
          <a:pPr marL="0" lvl="0" indent="0" algn="l" defTabSz="1200150">
            <a:lnSpc>
              <a:spcPct val="90000"/>
            </a:lnSpc>
            <a:spcBef>
              <a:spcPct val="0"/>
            </a:spcBef>
            <a:spcAft>
              <a:spcPct val="35000"/>
            </a:spcAft>
            <a:buNone/>
          </a:pPr>
          <a:r>
            <a:rPr lang="en-IE" sz="2700" kern="1200" dirty="0">
              <a:latin typeface="Arial" panose="020B0604020202020204" pitchFamily="34" charset="0"/>
              <a:cs typeface="Arial" panose="020B0604020202020204" pitchFamily="34" charset="0"/>
            </a:rPr>
            <a:t>EU agency</a:t>
          </a:r>
        </a:p>
      </dsp:txBody>
      <dsp:txXfrm>
        <a:off x="387755" y="4062548"/>
        <a:ext cx="8441450" cy="507927"/>
      </dsp:txXfrm>
    </dsp:sp>
    <dsp:sp modelId="{E3EF1B59-8C92-4C29-87D6-A9F92CA495B1}">
      <dsp:nvSpPr>
        <dsp:cNvPr id="0" name=""/>
        <dsp:cNvSpPr/>
      </dsp:nvSpPr>
      <dsp:spPr>
        <a:xfrm>
          <a:off x="70300" y="3999057"/>
          <a:ext cx="634908" cy="634908"/>
        </a:xfrm>
        <a:prstGeom prst="ellipse">
          <a:avLst/>
        </a:prstGeom>
        <a:blipFill rotWithShape="0">
          <a:blip xmlns:r="http://schemas.openxmlformats.org/officeDocument/2006/relationships" r:embed="rId6"/>
          <a:stretch>
            <a:fillRect/>
          </a:stretch>
        </a:blipFill>
        <a:ln w="12700" cap="flat" cmpd="sng" algn="ctr">
          <a:solidFill>
            <a:schemeClr val="accent1">
              <a:shade val="80000"/>
              <a:hueOff val="819029"/>
              <a:satOff val="-68179"/>
              <a:lumOff val="3850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AB864D-13F5-4113-8814-7298978678DD}">
      <dsp:nvSpPr>
        <dsp:cNvPr id="0" name=""/>
        <dsp:cNvSpPr/>
      </dsp:nvSpPr>
      <dsp:spPr>
        <a:xfrm>
          <a:off x="3882846" y="-334003"/>
          <a:ext cx="3562707" cy="351257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IE" sz="1900" kern="1200" dirty="0"/>
            <a:t>National</a:t>
          </a:r>
          <a:br>
            <a:rPr lang="en-IE" sz="1900" kern="1200" dirty="0"/>
          </a:br>
          <a:r>
            <a:rPr lang="en-IE" sz="1900" kern="1200" dirty="0"/>
            <a:t>Governments</a:t>
          </a:r>
          <a:endParaRPr lang="en-GB" sz="1900" kern="1200" dirty="0"/>
        </a:p>
      </dsp:txBody>
      <dsp:txXfrm>
        <a:off x="4357874" y="280698"/>
        <a:ext cx="2612651" cy="1580660"/>
      </dsp:txXfrm>
    </dsp:sp>
    <dsp:sp modelId="{F7B5A4C6-4EEF-4440-B7AD-438D759C9C01}">
      <dsp:nvSpPr>
        <dsp:cNvPr id="0" name=""/>
        <dsp:cNvSpPr/>
      </dsp:nvSpPr>
      <dsp:spPr>
        <a:xfrm>
          <a:off x="4949996" y="1412415"/>
          <a:ext cx="3330408" cy="331419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IE" sz="1900" kern="1200" dirty="0"/>
            <a:t>  	Employers</a:t>
          </a:r>
        </a:p>
      </dsp:txBody>
      <dsp:txXfrm>
        <a:off x="5968546" y="2268584"/>
        <a:ext cx="1998244" cy="1822809"/>
      </dsp:txXfrm>
    </dsp:sp>
    <dsp:sp modelId="{F63C6630-B9A4-4E2E-B568-25E4313C350C}">
      <dsp:nvSpPr>
        <dsp:cNvPr id="0" name=""/>
        <dsp:cNvSpPr/>
      </dsp:nvSpPr>
      <dsp:spPr>
        <a:xfrm>
          <a:off x="3047995" y="1412415"/>
          <a:ext cx="3330408" cy="331419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IE" sz="1900" kern="1200" dirty="0"/>
            <a:t>Trade Unions</a:t>
          </a:r>
        </a:p>
      </dsp:txBody>
      <dsp:txXfrm>
        <a:off x="3361608" y="2268584"/>
        <a:ext cx="1998244" cy="18228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EF46D4-5D89-405F-97E5-68B6930F4C4E}">
      <dsp:nvSpPr>
        <dsp:cNvPr id="0" name=""/>
        <dsp:cNvSpPr/>
      </dsp:nvSpPr>
      <dsp:spPr>
        <a:xfrm>
          <a:off x="265509" y="3087"/>
          <a:ext cx="3374181" cy="2024508"/>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IE" sz="2800" kern="1200"/>
            <a:t>Working conditions and sustainable work</a:t>
          </a:r>
          <a:endParaRPr lang="en-GB" sz="2800" kern="1200"/>
        </a:p>
      </dsp:txBody>
      <dsp:txXfrm>
        <a:off x="265509" y="3087"/>
        <a:ext cx="3374181" cy="2024508"/>
      </dsp:txXfrm>
    </dsp:sp>
    <dsp:sp modelId="{A574637F-4C50-4BA7-8CA0-EE205BBEAEE8}">
      <dsp:nvSpPr>
        <dsp:cNvPr id="0" name=""/>
        <dsp:cNvSpPr/>
      </dsp:nvSpPr>
      <dsp:spPr>
        <a:xfrm>
          <a:off x="3977109" y="3087"/>
          <a:ext cx="3374181" cy="2024508"/>
        </a:xfrm>
        <a:prstGeom prst="rect">
          <a:avLst/>
        </a:prstGeom>
        <a:solidFill>
          <a:schemeClr val="accent1">
            <a:shade val="80000"/>
            <a:hueOff val="163806"/>
            <a:satOff val="-13636"/>
            <a:lumOff val="77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IE" sz="2800" kern="1200" dirty="0"/>
            <a:t>Industrial relations and social dialogue</a:t>
          </a:r>
          <a:endParaRPr lang="en-GB" sz="2800" kern="1200" dirty="0"/>
        </a:p>
      </dsp:txBody>
      <dsp:txXfrm>
        <a:off x="3977109" y="3087"/>
        <a:ext cx="3374181" cy="2024508"/>
      </dsp:txXfrm>
    </dsp:sp>
    <dsp:sp modelId="{A5949EF9-57B2-47B9-96E9-559DFF3F10AA}">
      <dsp:nvSpPr>
        <dsp:cNvPr id="0" name=""/>
        <dsp:cNvSpPr/>
      </dsp:nvSpPr>
      <dsp:spPr>
        <a:xfrm>
          <a:off x="7688708" y="3087"/>
          <a:ext cx="3374181" cy="2024508"/>
        </a:xfrm>
        <a:prstGeom prst="rect">
          <a:avLst/>
        </a:prstGeom>
        <a:solidFill>
          <a:schemeClr val="accent1">
            <a:shade val="80000"/>
            <a:hueOff val="327612"/>
            <a:satOff val="-27272"/>
            <a:lumOff val="154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IE" sz="2800" kern="1200"/>
            <a:t>Employment and labour markets</a:t>
          </a:r>
          <a:endParaRPr lang="en-GB" sz="2800" kern="1200"/>
        </a:p>
      </dsp:txBody>
      <dsp:txXfrm>
        <a:off x="7688708" y="3087"/>
        <a:ext cx="3374181" cy="2024508"/>
      </dsp:txXfrm>
    </dsp:sp>
    <dsp:sp modelId="{BF5BE5D4-CA63-400B-88C7-81F193BCD3D9}">
      <dsp:nvSpPr>
        <dsp:cNvPr id="0" name=""/>
        <dsp:cNvSpPr/>
      </dsp:nvSpPr>
      <dsp:spPr>
        <a:xfrm>
          <a:off x="265509" y="2365015"/>
          <a:ext cx="3374181" cy="2024508"/>
        </a:xfrm>
        <a:prstGeom prst="rect">
          <a:avLst/>
        </a:prstGeom>
        <a:solidFill>
          <a:schemeClr val="accent1">
            <a:shade val="80000"/>
            <a:hueOff val="491417"/>
            <a:satOff val="-40907"/>
            <a:lumOff val="231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IE" sz="2800" kern="1200"/>
            <a:t>Living conditions and quality of life</a:t>
          </a:r>
          <a:endParaRPr lang="en-GB" sz="2800" kern="1200"/>
        </a:p>
      </dsp:txBody>
      <dsp:txXfrm>
        <a:off x="265509" y="2365015"/>
        <a:ext cx="3374181" cy="2024508"/>
      </dsp:txXfrm>
    </dsp:sp>
    <dsp:sp modelId="{CD48BD74-29F1-4807-A774-AD00B85EE2D4}">
      <dsp:nvSpPr>
        <dsp:cNvPr id="0" name=""/>
        <dsp:cNvSpPr/>
      </dsp:nvSpPr>
      <dsp:spPr>
        <a:xfrm>
          <a:off x="3977109" y="2365015"/>
          <a:ext cx="3374181" cy="2024508"/>
        </a:xfrm>
        <a:prstGeom prst="rect">
          <a:avLst/>
        </a:prstGeom>
        <a:solidFill>
          <a:schemeClr val="accent1">
            <a:shade val="80000"/>
            <a:hueOff val="655223"/>
            <a:satOff val="-54543"/>
            <a:lumOff val="308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IE" sz="2800" kern="1200"/>
            <a:t>Anticipating and managing the impact of change</a:t>
          </a:r>
          <a:endParaRPr lang="en-GB" sz="2800" kern="1200"/>
        </a:p>
      </dsp:txBody>
      <dsp:txXfrm>
        <a:off x="3977109" y="2365015"/>
        <a:ext cx="3374181" cy="2024508"/>
      </dsp:txXfrm>
    </dsp:sp>
    <dsp:sp modelId="{15527DA1-94E8-4797-8ACC-9F54A7E7E62D}">
      <dsp:nvSpPr>
        <dsp:cNvPr id="0" name=""/>
        <dsp:cNvSpPr/>
      </dsp:nvSpPr>
      <dsp:spPr>
        <a:xfrm>
          <a:off x="7688708" y="2365015"/>
          <a:ext cx="3374181" cy="2024508"/>
        </a:xfrm>
        <a:prstGeom prst="rect">
          <a:avLst/>
        </a:prstGeom>
        <a:solidFill>
          <a:schemeClr val="accent1">
            <a:shade val="80000"/>
            <a:hueOff val="819029"/>
            <a:satOff val="-68179"/>
            <a:lumOff val="385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IE" sz="2800" kern="1200"/>
            <a:t>Promoting social cohesion and convergence</a:t>
          </a:r>
          <a:endParaRPr lang="en-GB" sz="2800" kern="1200"/>
        </a:p>
      </dsp:txBody>
      <dsp:txXfrm>
        <a:off x="7688708" y="2365015"/>
        <a:ext cx="3374181" cy="20245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C1B05C-64C7-4EA2-A704-CCC2CB996809}">
      <dsp:nvSpPr>
        <dsp:cNvPr id="0" name=""/>
        <dsp:cNvSpPr/>
      </dsp:nvSpPr>
      <dsp:spPr>
        <a:xfrm>
          <a:off x="5034683" y="-78787"/>
          <a:ext cx="995828" cy="6472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E" sz="1600" kern="1200" dirty="0"/>
            <a:t>Training</a:t>
          </a:r>
        </a:p>
      </dsp:txBody>
      <dsp:txXfrm>
        <a:off x="5066281" y="-47189"/>
        <a:ext cx="932632" cy="584092"/>
      </dsp:txXfrm>
    </dsp:sp>
    <dsp:sp modelId="{B872EB8C-CF5B-479C-8AEE-99F6134EB9BC}">
      <dsp:nvSpPr>
        <dsp:cNvPr id="0" name=""/>
        <dsp:cNvSpPr/>
      </dsp:nvSpPr>
      <dsp:spPr>
        <a:xfrm>
          <a:off x="3287790" y="244856"/>
          <a:ext cx="4489614" cy="4489614"/>
        </a:xfrm>
        <a:custGeom>
          <a:avLst/>
          <a:gdLst/>
          <a:ahLst/>
          <a:cxnLst/>
          <a:rect l="0" t="0" r="0" b="0"/>
          <a:pathLst>
            <a:path>
              <a:moveTo>
                <a:pt x="2746240" y="56720"/>
              </a:moveTo>
              <a:arcTo wR="2244807" hR="2244807" stAng="16974440" swAng="542410"/>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71BC9CE-0734-462A-AEC2-B68BC1E81C82}">
      <dsp:nvSpPr>
        <dsp:cNvPr id="0" name=""/>
        <dsp:cNvSpPr/>
      </dsp:nvSpPr>
      <dsp:spPr>
        <a:xfrm>
          <a:off x="6374957" y="272828"/>
          <a:ext cx="1489918" cy="12590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E" sz="1600" kern="1200" dirty="0"/>
            <a:t>Recruiting members </a:t>
          </a:r>
        </a:p>
      </dsp:txBody>
      <dsp:txXfrm>
        <a:off x="6436418" y="334289"/>
        <a:ext cx="1366996" cy="1136111"/>
      </dsp:txXfrm>
    </dsp:sp>
    <dsp:sp modelId="{B08578F5-8EAC-48E3-95B7-FC17597FA65B}">
      <dsp:nvSpPr>
        <dsp:cNvPr id="0" name=""/>
        <dsp:cNvSpPr/>
      </dsp:nvSpPr>
      <dsp:spPr>
        <a:xfrm>
          <a:off x="3287790" y="244856"/>
          <a:ext cx="4489614" cy="4489614"/>
        </a:xfrm>
        <a:custGeom>
          <a:avLst/>
          <a:gdLst/>
          <a:ahLst/>
          <a:cxnLst/>
          <a:rect l="0" t="0" r="0" b="0"/>
          <a:pathLst>
            <a:path>
              <a:moveTo>
                <a:pt x="4276734" y="1290641"/>
              </a:moveTo>
              <a:arcTo wR="2244807" hR="2244807" stAng="20090752" swAng="603823"/>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2891ABC-715B-49BF-8F3F-4845F2121634}">
      <dsp:nvSpPr>
        <dsp:cNvPr id="0" name=""/>
        <dsp:cNvSpPr/>
      </dsp:nvSpPr>
      <dsp:spPr>
        <a:xfrm>
          <a:off x="7120502" y="1909124"/>
          <a:ext cx="1313805" cy="11610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E" sz="1600" kern="1200" dirty="0"/>
            <a:t>Guidance, advice, counselling </a:t>
          </a:r>
        </a:p>
      </dsp:txBody>
      <dsp:txXfrm>
        <a:off x="7177181" y="1965803"/>
        <a:ext cx="1200447" cy="1047721"/>
      </dsp:txXfrm>
    </dsp:sp>
    <dsp:sp modelId="{3414A13D-F0A3-40EF-92B9-DA0765C15BF0}">
      <dsp:nvSpPr>
        <dsp:cNvPr id="0" name=""/>
        <dsp:cNvSpPr/>
      </dsp:nvSpPr>
      <dsp:spPr>
        <a:xfrm>
          <a:off x="3651336" y="-509337"/>
          <a:ext cx="4489614" cy="4489614"/>
        </a:xfrm>
        <a:custGeom>
          <a:avLst/>
          <a:gdLst/>
          <a:ahLst/>
          <a:cxnLst/>
          <a:rect l="0" t="0" r="0" b="0"/>
          <a:pathLst>
            <a:path>
              <a:moveTo>
                <a:pt x="4047597" y="3582382"/>
              </a:moveTo>
              <a:arcTo wR="2244807" hR="2244807" stAng="2194408" swAng="531051"/>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3E05B91-ADE7-48BB-8049-462CB9EFBEA2}">
      <dsp:nvSpPr>
        <dsp:cNvPr id="0" name=""/>
        <dsp:cNvSpPr/>
      </dsp:nvSpPr>
      <dsp:spPr>
        <a:xfrm>
          <a:off x="6308509" y="3336978"/>
          <a:ext cx="1679792" cy="10310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E" sz="1600" kern="1200" dirty="0"/>
            <a:t>Optimising admin processes </a:t>
          </a:r>
        </a:p>
      </dsp:txBody>
      <dsp:txXfrm>
        <a:off x="6358840" y="3387309"/>
        <a:ext cx="1579130" cy="930377"/>
      </dsp:txXfrm>
    </dsp:sp>
    <dsp:sp modelId="{64D11682-A958-4560-9295-1D0554866301}">
      <dsp:nvSpPr>
        <dsp:cNvPr id="0" name=""/>
        <dsp:cNvSpPr/>
      </dsp:nvSpPr>
      <dsp:spPr>
        <a:xfrm>
          <a:off x="2997897" y="264965"/>
          <a:ext cx="4489614" cy="4489614"/>
        </a:xfrm>
        <a:custGeom>
          <a:avLst/>
          <a:gdLst/>
          <a:ahLst/>
          <a:cxnLst/>
          <a:rect l="0" t="0" r="0" b="0"/>
          <a:pathLst>
            <a:path>
              <a:moveTo>
                <a:pt x="3501524" y="4104867"/>
              </a:moveTo>
              <a:arcTo wR="2244807" hR="2244807" stAng="3357345" swAng="48628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A571B4A-2865-46F6-9A89-04BFE0FF7062}">
      <dsp:nvSpPr>
        <dsp:cNvPr id="0" name=""/>
        <dsp:cNvSpPr/>
      </dsp:nvSpPr>
      <dsp:spPr>
        <a:xfrm>
          <a:off x="4663845" y="4151567"/>
          <a:ext cx="1557873" cy="9792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Electronic voting and online protesting </a:t>
          </a:r>
          <a:endParaRPr lang="en-IE" sz="1600" kern="1200" dirty="0"/>
        </a:p>
      </dsp:txBody>
      <dsp:txXfrm>
        <a:off x="4711650" y="4199372"/>
        <a:ext cx="1462263" cy="883678"/>
      </dsp:txXfrm>
    </dsp:sp>
    <dsp:sp modelId="{1F42F6FB-F353-43FF-B532-258F2CAEAC73}">
      <dsp:nvSpPr>
        <dsp:cNvPr id="0" name=""/>
        <dsp:cNvSpPr/>
      </dsp:nvSpPr>
      <dsp:spPr>
        <a:xfrm>
          <a:off x="3064203" y="65163"/>
          <a:ext cx="4489614" cy="4489614"/>
        </a:xfrm>
        <a:custGeom>
          <a:avLst/>
          <a:gdLst/>
          <a:ahLst/>
          <a:cxnLst/>
          <a:rect l="0" t="0" r="0" b="0"/>
          <a:pathLst>
            <a:path>
              <a:moveTo>
                <a:pt x="1596767" y="4394040"/>
              </a:moveTo>
              <a:arcTo wR="2244807" hR="2244807" stAng="6406751" swAng="450860"/>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298BFA5-3AE8-4B05-AF68-950E5284479D}">
      <dsp:nvSpPr>
        <dsp:cNvPr id="0" name=""/>
        <dsp:cNvSpPr/>
      </dsp:nvSpPr>
      <dsp:spPr>
        <a:xfrm>
          <a:off x="3130242" y="3350229"/>
          <a:ext cx="1373406" cy="10045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E" sz="1600" kern="1200" dirty="0"/>
            <a:t>Capturing members’ views </a:t>
          </a:r>
        </a:p>
      </dsp:txBody>
      <dsp:txXfrm>
        <a:off x="3179279" y="3399266"/>
        <a:ext cx="1275332" cy="906459"/>
      </dsp:txXfrm>
    </dsp:sp>
    <dsp:sp modelId="{1A69CD82-268E-4FDF-A43C-48B5F2F8F6E0}">
      <dsp:nvSpPr>
        <dsp:cNvPr id="0" name=""/>
        <dsp:cNvSpPr/>
      </dsp:nvSpPr>
      <dsp:spPr>
        <a:xfrm>
          <a:off x="3234509" y="14164"/>
          <a:ext cx="4489614" cy="4489614"/>
        </a:xfrm>
        <a:custGeom>
          <a:avLst/>
          <a:gdLst/>
          <a:ahLst/>
          <a:cxnLst/>
          <a:rect l="0" t="0" r="0" b="0"/>
          <a:pathLst>
            <a:path>
              <a:moveTo>
                <a:pt x="280617" y="3331600"/>
              </a:moveTo>
              <a:arcTo wR="2244807" hR="2244807" stAng="9062645" swAng="76785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890E900-47DC-4025-903F-7CDBA6613368}">
      <dsp:nvSpPr>
        <dsp:cNvPr id="0" name=""/>
        <dsp:cNvSpPr/>
      </dsp:nvSpPr>
      <dsp:spPr>
        <a:xfrm>
          <a:off x="2664770" y="2100547"/>
          <a:ext cx="1246039" cy="7782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E" sz="1600" kern="1200" dirty="0"/>
            <a:t>Virtual meetings</a:t>
          </a:r>
        </a:p>
      </dsp:txBody>
      <dsp:txXfrm>
        <a:off x="2702760" y="2138537"/>
        <a:ext cx="1170059" cy="702254"/>
      </dsp:txXfrm>
    </dsp:sp>
    <dsp:sp modelId="{6CD39A12-836B-4B2F-A70D-869762605468}">
      <dsp:nvSpPr>
        <dsp:cNvPr id="0" name=""/>
        <dsp:cNvSpPr/>
      </dsp:nvSpPr>
      <dsp:spPr>
        <a:xfrm>
          <a:off x="3278420" y="294781"/>
          <a:ext cx="4489614" cy="4489614"/>
        </a:xfrm>
        <a:custGeom>
          <a:avLst/>
          <a:gdLst/>
          <a:ahLst/>
          <a:cxnLst/>
          <a:rect l="0" t="0" r="0" b="0"/>
          <a:pathLst>
            <a:path>
              <a:moveTo>
                <a:pt x="45045" y="1797361"/>
              </a:moveTo>
              <a:arcTo wR="2244807" hR="2244807" stAng="11489849" swAng="129479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37D3F21-C749-445B-B633-0512DCE4464E}">
      <dsp:nvSpPr>
        <dsp:cNvPr id="0" name=""/>
        <dsp:cNvSpPr/>
      </dsp:nvSpPr>
      <dsp:spPr>
        <a:xfrm>
          <a:off x="3241253" y="497420"/>
          <a:ext cx="1462263" cy="8098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E" sz="1600" kern="1200" dirty="0"/>
            <a:t>Information sharing </a:t>
          </a:r>
        </a:p>
      </dsp:txBody>
      <dsp:txXfrm>
        <a:off x="3280786" y="536953"/>
        <a:ext cx="1383197" cy="730775"/>
      </dsp:txXfrm>
    </dsp:sp>
    <dsp:sp modelId="{1AD807BC-F318-4938-A534-62CCA10A7E1C}">
      <dsp:nvSpPr>
        <dsp:cNvPr id="0" name=""/>
        <dsp:cNvSpPr/>
      </dsp:nvSpPr>
      <dsp:spPr>
        <a:xfrm>
          <a:off x="3366345" y="225492"/>
          <a:ext cx="4489614" cy="4489614"/>
        </a:xfrm>
        <a:custGeom>
          <a:avLst/>
          <a:gdLst/>
          <a:ahLst/>
          <a:cxnLst/>
          <a:rect l="0" t="0" r="0" b="0"/>
          <a:pathLst>
            <a:path>
              <a:moveTo>
                <a:pt x="1178550" y="269394"/>
              </a:moveTo>
              <a:arcTo wR="2244807" hR="2244807" stAng="14498485" swAng="80054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EFF857-C4D7-40A2-AD0B-48F4A82EB149}">
      <dsp:nvSpPr>
        <dsp:cNvPr id="0" name=""/>
        <dsp:cNvSpPr/>
      </dsp:nvSpPr>
      <dsp:spPr>
        <a:xfrm>
          <a:off x="2147498" y="1130140"/>
          <a:ext cx="3768245" cy="3676574"/>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IE" sz="2300" kern="1200" dirty="0"/>
            <a:t>Company level</a:t>
          </a:r>
        </a:p>
      </dsp:txBody>
      <dsp:txXfrm>
        <a:off x="4133453" y="1909223"/>
        <a:ext cx="1345801" cy="1094218"/>
      </dsp:txXfrm>
    </dsp:sp>
    <dsp:sp modelId="{CA4665CC-F7AF-4358-B06A-7439F69ABF8C}">
      <dsp:nvSpPr>
        <dsp:cNvPr id="0" name=""/>
        <dsp:cNvSpPr/>
      </dsp:nvSpPr>
      <dsp:spPr>
        <a:xfrm>
          <a:off x="2275217" y="1300938"/>
          <a:ext cx="3537338" cy="3501152"/>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IE" sz="2300" kern="1200" dirty="0"/>
            <a:t>Sectoral level</a:t>
          </a:r>
        </a:p>
      </dsp:txBody>
      <dsp:txXfrm>
        <a:off x="3117441" y="3572519"/>
        <a:ext cx="1895002" cy="916968"/>
      </dsp:txXfrm>
    </dsp:sp>
    <dsp:sp modelId="{070EF6D4-B37C-4641-8F14-C94B18985169}">
      <dsp:nvSpPr>
        <dsp:cNvPr id="0" name=""/>
        <dsp:cNvSpPr/>
      </dsp:nvSpPr>
      <dsp:spPr>
        <a:xfrm>
          <a:off x="2600388" y="1560433"/>
          <a:ext cx="2699510" cy="2657043"/>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IE" sz="2300" kern="1200" dirty="0"/>
            <a:t> Cross sector</a:t>
          </a:r>
        </a:p>
      </dsp:txBody>
      <dsp:txXfrm>
        <a:off x="2913081" y="2123473"/>
        <a:ext cx="964110" cy="790786"/>
      </dsp:txXfrm>
    </dsp:sp>
    <dsp:sp modelId="{171623B6-55B3-4C3C-8E3E-45C9DF0BCF6E}">
      <dsp:nvSpPr>
        <dsp:cNvPr id="0" name=""/>
        <dsp:cNvSpPr/>
      </dsp:nvSpPr>
      <dsp:spPr>
        <a:xfrm>
          <a:off x="1477484" y="414277"/>
          <a:ext cx="5115221" cy="5115221"/>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A1FF2C-93C6-4213-8710-FFF3A03125F9}">
      <dsp:nvSpPr>
        <dsp:cNvPr id="0" name=""/>
        <dsp:cNvSpPr/>
      </dsp:nvSpPr>
      <dsp:spPr>
        <a:xfrm>
          <a:off x="1490287" y="497770"/>
          <a:ext cx="5115221" cy="5115221"/>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65B9055-C664-47FB-A019-422128650D87}">
      <dsp:nvSpPr>
        <dsp:cNvPr id="0" name=""/>
        <dsp:cNvSpPr/>
      </dsp:nvSpPr>
      <dsp:spPr>
        <a:xfrm>
          <a:off x="1399481" y="338836"/>
          <a:ext cx="5115221" cy="5115221"/>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EC37CB-713A-4778-AC33-AE33D4882DAF}">
      <dsp:nvSpPr>
        <dsp:cNvPr id="0" name=""/>
        <dsp:cNvSpPr/>
      </dsp:nvSpPr>
      <dsp:spPr>
        <a:xfrm>
          <a:off x="3291449" y="856026"/>
          <a:ext cx="2511536" cy="2511968"/>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E" sz="1600" kern="1200" dirty="0"/>
            <a:t>Digitalisation</a:t>
          </a:r>
          <a:endParaRPr lang="en-IE" sz="800" kern="1200" dirty="0"/>
        </a:p>
      </dsp:txBody>
      <dsp:txXfrm>
        <a:off x="3659255" y="1223895"/>
        <a:ext cx="1775924" cy="1776230"/>
      </dsp:txXfrm>
    </dsp:sp>
    <dsp:sp modelId="{B2839A7C-75B8-4AD9-B052-20A83E6A15D4}">
      <dsp:nvSpPr>
        <dsp:cNvPr id="0" name=""/>
        <dsp:cNvSpPr/>
      </dsp:nvSpPr>
      <dsp:spPr>
        <a:xfrm>
          <a:off x="4063714" y="3181258"/>
          <a:ext cx="202468" cy="20244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483764-93B2-4016-B422-C959B2C4D464}">
      <dsp:nvSpPr>
        <dsp:cNvPr id="0" name=""/>
        <dsp:cNvSpPr/>
      </dsp:nvSpPr>
      <dsp:spPr>
        <a:xfrm>
          <a:off x="5964754" y="1875447"/>
          <a:ext cx="202468" cy="20244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5AACBD-D264-4D81-B82E-73733C609676}">
      <dsp:nvSpPr>
        <dsp:cNvPr id="0" name=""/>
        <dsp:cNvSpPr/>
      </dsp:nvSpPr>
      <dsp:spPr>
        <a:xfrm>
          <a:off x="4997233" y="3396724"/>
          <a:ext cx="279231" cy="27965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BD44D6-4834-45B8-9B5C-D588F21E6B6D}">
      <dsp:nvSpPr>
        <dsp:cNvPr id="0" name=""/>
        <dsp:cNvSpPr/>
      </dsp:nvSpPr>
      <dsp:spPr>
        <a:xfrm>
          <a:off x="4120385" y="1138376"/>
          <a:ext cx="202468" cy="20244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23EC8C-0A8D-40C2-ACE5-7802FE7B2F0B}">
      <dsp:nvSpPr>
        <dsp:cNvPr id="0" name=""/>
        <dsp:cNvSpPr/>
      </dsp:nvSpPr>
      <dsp:spPr>
        <a:xfrm>
          <a:off x="3483098" y="2296952"/>
          <a:ext cx="202468" cy="20244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5DFEBF-4C66-4CAF-A350-965DE936CF10}">
      <dsp:nvSpPr>
        <dsp:cNvPr id="0" name=""/>
        <dsp:cNvSpPr/>
      </dsp:nvSpPr>
      <dsp:spPr>
        <a:xfrm>
          <a:off x="2506304" y="1309401"/>
          <a:ext cx="1021100" cy="102121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IE" sz="1050" kern="1200" dirty="0"/>
            <a:t>Skills &amp; jobs</a:t>
          </a:r>
        </a:p>
      </dsp:txBody>
      <dsp:txXfrm>
        <a:off x="2655841" y="1458955"/>
        <a:ext cx="722026" cy="722108"/>
      </dsp:txXfrm>
    </dsp:sp>
    <dsp:sp modelId="{807D73EB-97CF-4EA8-98AB-DF1F69812900}">
      <dsp:nvSpPr>
        <dsp:cNvPr id="0" name=""/>
        <dsp:cNvSpPr/>
      </dsp:nvSpPr>
      <dsp:spPr>
        <a:xfrm>
          <a:off x="4442376" y="1147353"/>
          <a:ext cx="279231" cy="27965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2B6A11-8940-424E-8739-7F4257231673}">
      <dsp:nvSpPr>
        <dsp:cNvPr id="0" name=""/>
        <dsp:cNvSpPr/>
      </dsp:nvSpPr>
      <dsp:spPr>
        <a:xfrm>
          <a:off x="2602644" y="2629577"/>
          <a:ext cx="504883" cy="5049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6B8854-A1DB-4ED0-A083-57B2C916F715}">
      <dsp:nvSpPr>
        <dsp:cNvPr id="0" name=""/>
        <dsp:cNvSpPr/>
      </dsp:nvSpPr>
      <dsp:spPr>
        <a:xfrm>
          <a:off x="5967449" y="733921"/>
          <a:ext cx="1208390" cy="121156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IE" sz="1050" kern="1200" dirty="0"/>
            <a:t>Work organisation models, human centric approach</a:t>
          </a:r>
        </a:p>
      </dsp:txBody>
      <dsp:txXfrm>
        <a:off x="6144414" y="911350"/>
        <a:ext cx="854460" cy="856703"/>
      </dsp:txXfrm>
    </dsp:sp>
    <dsp:sp modelId="{F60D8978-528C-4DF0-A240-2E67E0909938}">
      <dsp:nvSpPr>
        <dsp:cNvPr id="0" name=""/>
        <dsp:cNvSpPr/>
      </dsp:nvSpPr>
      <dsp:spPr>
        <a:xfrm>
          <a:off x="5605154" y="1533845"/>
          <a:ext cx="279231" cy="27965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1BF787-52C1-4BF4-8623-4747578D6ECD}">
      <dsp:nvSpPr>
        <dsp:cNvPr id="0" name=""/>
        <dsp:cNvSpPr/>
      </dsp:nvSpPr>
      <dsp:spPr>
        <a:xfrm>
          <a:off x="2410479" y="3230636"/>
          <a:ext cx="202468" cy="20244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948737-B25B-496A-883D-D72FB3275968}">
      <dsp:nvSpPr>
        <dsp:cNvPr id="0" name=""/>
        <dsp:cNvSpPr/>
      </dsp:nvSpPr>
      <dsp:spPr>
        <a:xfrm>
          <a:off x="4427951" y="2942451"/>
          <a:ext cx="202468" cy="20244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EB19A9-C66F-406D-9347-364BDADCA958}">
      <dsp:nvSpPr>
        <dsp:cNvPr id="0" name=""/>
        <dsp:cNvSpPr/>
      </dsp:nvSpPr>
      <dsp:spPr>
        <a:xfrm>
          <a:off x="5374447" y="2449490"/>
          <a:ext cx="1021100" cy="102121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IE" sz="1050" kern="1200" dirty="0"/>
            <a:t>New forms of work &amp; remote work</a:t>
          </a:r>
        </a:p>
      </dsp:txBody>
      <dsp:txXfrm>
        <a:off x="5523984" y="2599044"/>
        <a:ext cx="722026" cy="722108"/>
      </dsp:txXfrm>
    </dsp:sp>
    <dsp:sp modelId="{9DDB9D55-BD72-428C-936F-E4ADB86AA95B}">
      <dsp:nvSpPr>
        <dsp:cNvPr id="0" name=""/>
        <dsp:cNvSpPr/>
      </dsp:nvSpPr>
      <dsp:spPr>
        <a:xfrm>
          <a:off x="6253259" y="2558204"/>
          <a:ext cx="202468" cy="20244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F6B885-E99B-418B-856E-8545F1F41134}">
      <dsp:nvSpPr>
        <dsp:cNvPr id="0" name=""/>
        <dsp:cNvSpPr/>
      </dsp:nvSpPr>
      <dsp:spPr>
        <a:xfrm>
          <a:off x="3619105" y="3467648"/>
          <a:ext cx="1003588" cy="102121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IE" sz="1050" kern="1200" dirty="0"/>
            <a:t>Techno-stress</a:t>
          </a:r>
        </a:p>
      </dsp:txBody>
      <dsp:txXfrm>
        <a:off x="3766077" y="3617202"/>
        <a:ext cx="709644" cy="722108"/>
      </dsp:txXfrm>
    </dsp:sp>
    <dsp:sp modelId="{A44B2AF9-EE43-4BD8-8E11-15743D43A03C}">
      <dsp:nvSpPr>
        <dsp:cNvPr id="0" name=""/>
        <dsp:cNvSpPr/>
      </dsp:nvSpPr>
      <dsp:spPr>
        <a:xfrm>
          <a:off x="4522230" y="3433083"/>
          <a:ext cx="202468" cy="20244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0DC11A-A27F-49C4-9941-8AA12481B0C7}">
      <dsp:nvSpPr>
        <dsp:cNvPr id="0" name=""/>
        <dsp:cNvSpPr/>
      </dsp:nvSpPr>
      <dsp:spPr>
        <a:xfrm>
          <a:off x="4584053" y="0"/>
          <a:ext cx="1021100" cy="102121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IE" sz="1050" kern="1200" dirty="0"/>
            <a:t>AI &amp; robots</a:t>
          </a:r>
        </a:p>
      </dsp:txBody>
      <dsp:txXfrm>
        <a:off x="4733590" y="149554"/>
        <a:ext cx="722026" cy="722108"/>
      </dsp:txXfrm>
    </dsp:sp>
    <dsp:sp modelId="{A3A4E6AF-9F80-4C95-AAAB-1839D532A011}">
      <dsp:nvSpPr>
        <dsp:cNvPr id="0" name=""/>
        <dsp:cNvSpPr/>
      </dsp:nvSpPr>
      <dsp:spPr>
        <a:xfrm>
          <a:off x="3324936" y="1106954"/>
          <a:ext cx="202468" cy="20244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77D7B6-7626-4F30-9446-600D5F022ED9}">
      <dsp:nvSpPr>
        <dsp:cNvPr id="0" name=""/>
        <dsp:cNvSpPr/>
      </dsp:nvSpPr>
      <dsp:spPr>
        <a:xfrm>
          <a:off x="5682432" y="251376"/>
          <a:ext cx="202468" cy="20244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14BDAA11-1FD1-4414-BF23-F336DA6610CB}" type="datetimeFigureOut">
              <a:rPr lang="en-IE" smtClean="0"/>
              <a:t>29/03/2023</a:t>
            </a:fld>
            <a:endParaRPr lang="en-IE"/>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71D365FF-36DA-4A28-AD07-57E23736A87A}" type="slidenum">
              <a:rPr lang="en-IE" smtClean="0"/>
              <a:t>‹#›</a:t>
            </a:fld>
            <a:endParaRPr lang="en-IE"/>
          </a:p>
        </p:txBody>
      </p:sp>
    </p:spTree>
    <p:extLst>
      <p:ext uri="{BB962C8B-B14F-4D97-AF65-F5344CB8AC3E}">
        <p14:creationId xmlns:p14="http://schemas.microsoft.com/office/powerpoint/2010/main" val="3638513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IE" b="1" dirty="0"/>
              <a:t>Working conditions and sustainable work</a:t>
            </a:r>
            <a:endParaRPr lang="en-GB" b="1" dirty="0"/>
          </a:p>
          <a:p>
            <a:pPr lvl="1"/>
            <a:r>
              <a:rPr lang="en-IE" dirty="0">
                <a:solidFill>
                  <a:schemeClr val="bg2"/>
                </a:solidFill>
              </a:rPr>
              <a:t>providing comparative data and analysis that can be used to </a:t>
            </a:r>
            <a:r>
              <a:rPr lang="en-IE" b="1" dirty="0">
                <a:solidFill>
                  <a:schemeClr val="bg2"/>
                </a:solidFill>
              </a:rPr>
              <a:t>improve job quality </a:t>
            </a:r>
            <a:r>
              <a:rPr lang="en-IE" dirty="0">
                <a:solidFill>
                  <a:schemeClr val="bg2"/>
                </a:solidFill>
              </a:rPr>
              <a:t>and </a:t>
            </a:r>
            <a:r>
              <a:rPr lang="en-IE" b="1" dirty="0">
                <a:solidFill>
                  <a:schemeClr val="bg2"/>
                </a:solidFill>
              </a:rPr>
              <a:t>promote sustainability of work over the life course</a:t>
            </a:r>
            <a:endParaRPr lang="en-GB" strike="sngStrike" dirty="0">
              <a:solidFill>
                <a:schemeClr val="bg2"/>
              </a:solidFill>
            </a:endParaRPr>
          </a:p>
          <a:p>
            <a:pPr lvl="0"/>
            <a:endParaRPr lang="en-IE" b="1" dirty="0"/>
          </a:p>
          <a:p>
            <a:pPr lvl="0"/>
            <a:r>
              <a:rPr lang="en-IE" b="1" dirty="0"/>
              <a:t>Industrial relations and social dialogue</a:t>
            </a:r>
            <a:endParaRPr lang="en-GB" b="1" dirty="0"/>
          </a:p>
          <a:p>
            <a:pPr lvl="1"/>
            <a:r>
              <a:rPr lang="en-IE" dirty="0">
                <a:solidFill>
                  <a:schemeClr val="bg2"/>
                </a:solidFill>
              </a:rPr>
              <a:t>functioning as a </a:t>
            </a:r>
            <a:r>
              <a:rPr lang="en-IE" b="1" dirty="0">
                <a:solidFill>
                  <a:schemeClr val="bg2"/>
                </a:solidFill>
              </a:rPr>
              <a:t>centre of expertise for monitoring and analysing </a:t>
            </a:r>
            <a:r>
              <a:rPr lang="en-IE" dirty="0">
                <a:solidFill>
                  <a:schemeClr val="bg2"/>
                </a:solidFill>
              </a:rPr>
              <a:t>developments in industrial relations and social dialogue, </a:t>
            </a:r>
            <a:r>
              <a:rPr lang="en-IE" b="1" dirty="0">
                <a:solidFill>
                  <a:schemeClr val="bg2"/>
                </a:solidFill>
              </a:rPr>
              <a:t>promoting dialogue between management and labour</a:t>
            </a:r>
            <a:endParaRPr lang="en-GB" dirty="0">
              <a:solidFill>
                <a:schemeClr val="bg2"/>
              </a:solidFill>
            </a:endParaRPr>
          </a:p>
          <a:p>
            <a:pPr lvl="0"/>
            <a:endParaRPr lang="en-IE" b="1" dirty="0"/>
          </a:p>
          <a:p>
            <a:pPr lvl="0"/>
            <a:r>
              <a:rPr lang="en-IE" b="1" dirty="0"/>
              <a:t>Employment and labour markets</a:t>
            </a:r>
            <a:endParaRPr lang="en-GB" b="1" strike="sngStrike" dirty="0">
              <a:solidFill>
                <a:schemeClr val="bg2"/>
              </a:solidFill>
            </a:endParaRPr>
          </a:p>
          <a:p>
            <a:pPr lvl="1"/>
            <a:r>
              <a:rPr lang="en-IE" dirty="0">
                <a:solidFill>
                  <a:schemeClr val="bg2"/>
                </a:solidFill>
              </a:rPr>
              <a:t>providing knowledge to </a:t>
            </a:r>
            <a:r>
              <a:rPr lang="en-IE" b="1" dirty="0">
                <a:solidFill>
                  <a:schemeClr val="bg2"/>
                </a:solidFill>
              </a:rPr>
              <a:t>identify changes in the labour market</a:t>
            </a:r>
            <a:r>
              <a:rPr lang="en-IE" dirty="0">
                <a:solidFill>
                  <a:schemeClr val="bg2"/>
                </a:solidFill>
              </a:rPr>
              <a:t>, and inform employment policies to </a:t>
            </a:r>
            <a:r>
              <a:rPr lang="en-IE" b="1" dirty="0">
                <a:solidFill>
                  <a:schemeClr val="bg2"/>
                </a:solidFill>
              </a:rPr>
              <a:t>improve its functioning and inclusiveness</a:t>
            </a:r>
            <a:endParaRPr lang="en-GB" b="1" dirty="0">
              <a:solidFill>
                <a:schemeClr val="bg2"/>
              </a:solidFill>
            </a:endParaRPr>
          </a:p>
          <a:p>
            <a:pPr lvl="0"/>
            <a:endParaRPr lang="en-IE" b="1" dirty="0"/>
          </a:p>
          <a:p>
            <a:pPr lvl="0"/>
            <a:r>
              <a:rPr lang="en-IE" b="1" dirty="0"/>
              <a:t>Living conditions and quality of life</a:t>
            </a:r>
            <a:endParaRPr lang="en-GB" b="1" dirty="0"/>
          </a:p>
          <a:p>
            <a:pPr lvl="1"/>
            <a:r>
              <a:rPr lang="en-IE" dirty="0">
                <a:solidFill>
                  <a:schemeClr val="bg2"/>
                </a:solidFill>
              </a:rPr>
              <a:t>mapping and analysing key elements for the </a:t>
            </a:r>
            <a:r>
              <a:rPr lang="en-IE" b="1" dirty="0">
                <a:solidFill>
                  <a:schemeClr val="bg2"/>
                </a:solidFill>
              </a:rPr>
              <a:t>improvement of living conditions of people</a:t>
            </a:r>
            <a:r>
              <a:rPr lang="en-IE" dirty="0">
                <a:solidFill>
                  <a:schemeClr val="bg2"/>
                </a:solidFill>
              </a:rPr>
              <a:t>, including information on their </a:t>
            </a:r>
            <a:r>
              <a:rPr lang="en-IE" b="1" dirty="0">
                <a:solidFill>
                  <a:schemeClr val="bg2"/>
                </a:solidFill>
              </a:rPr>
              <a:t>perception of quality of life and society</a:t>
            </a:r>
            <a:endParaRPr lang="en-GB" b="1" dirty="0">
              <a:solidFill>
                <a:schemeClr val="bg2"/>
              </a:solidFill>
            </a:endParaRPr>
          </a:p>
          <a:p>
            <a:pPr lvl="0"/>
            <a:endParaRPr lang="en-IE" b="1" dirty="0"/>
          </a:p>
          <a:p>
            <a:pPr lvl="0"/>
            <a:r>
              <a:rPr lang="en-IE" b="1" dirty="0"/>
              <a:t>Anticipating and managing the impact of change</a:t>
            </a:r>
            <a:endParaRPr lang="en-GB" b="1" dirty="0"/>
          </a:p>
          <a:p>
            <a:pPr lvl="1"/>
            <a:r>
              <a:rPr lang="en-IE" dirty="0">
                <a:solidFill>
                  <a:schemeClr val="bg2"/>
                </a:solidFill>
              </a:rPr>
              <a:t>providing evidence on structural changes, driven largely by </a:t>
            </a:r>
            <a:r>
              <a:rPr lang="en-IE" b="1" dirty="0">
                <a:solidFill>
                  <a:schemeClr val="bg2"/>
                </a:solidFill>
              </a:rPr>
              <a:t>digitalisation and climate change</a:t>
            </a:r>
            <a:r>
              <a:rPr lang="en-IE" dirty="0">
                <a:solidFill>
                  <a:schemeClr val="bg2"/>
                </a:solidFill>
              </a:rPr>
              <a:t>, but also by the </a:t>
            </a:r>
            <a:r>
              <a:rPr lang="en-IE" b="1" dirty="0">
                <a:solidFill>
                  <a:schemeClr val="bg2"/>
                </a:solidFill>
              </a:rPr>
              <a:t>COVID-19 crisis </a:t>
            </a:r>
            <a:r>
              <a:rPr lang="en-IE" dirty="0">
                <a:solidFill>
                  <a:schemeClr val="bg2"/>
                </a:solidFill>
              </a:rPr>
              <a:t>that can be of use in </a:t>
            </a:r>
            <a:r>
              <a:rPr lang="en-IE" b="1" dirty="0">
                <a:solidFill>
                  <a:schemeClr val="bg2"/>
                </a:solidFill>
              </a:rPr>
              <a:t>ensuring just transitions </a:t>
            </a:r>
            <a:r>
              <a:rPr lang="en-IE" dirty="0">
                <a:solidFill>
                  <a:schemeClr val="bg2"/>
                </a:solidFill>
              </a:rPr>
              <a:t>which promote employment, good working conditions, social protection and workers’ rights, while also improving labour productivity, competitiveness and prosperity</a:t>
            </a:r>
            <a:endParaRPr lang="en-GB" dirty="0">
              <a:solidFill>
                <a:schemeClr val="bg2"/>
              </a:solidFill>
            </a:endParaRPr>
          </a:p>
          <a:p>
            <a:pPr lvl="0"/>
            <a:endParaRPr lang="en-IE" b="1" dirty="0"/>
          </a:p>
          <a:p>
            <a:pPr lvl="0"/>
            <a:r>
              <a:rPr lang="en-IE" b="1" dirty="0"/>
              <a:t>Promoting social cohesion and convergence</a:t>
            </a:r>
            <a:endParaRPr lang="en-GB" b="1" dirty="0"/>
          </a:p>
          <a:p>
            <a:pPr lvl="1"/>
            <a:r>
              <a:rPr lang="en-IE" dirty="0">
                <a:solidFill>
                  <a:schemeClr val="bg2"/>
                </a:solidFill>
              </a:rPr>
              <a:t>contributing to the </a:t>
            </a:r>
            <a:r>
              <a:rPr lang="en-IE" b="1" dirty="0">
                <a:solidFill>
                  <a:schemeClr val="bg2"/>
                </a:solidFill>
              </a:rPr>
              <a:t>policy debate on fairness </a:t>
            </a:r>
            <a:r>
              <a:rPr lang="en-IE" dirty="0">
                <a:solidFill>
                  <a:schemeClr val="bg2"/>
                </a:solidFill>
              </a:rPr>
              <a:t>and informing policies aimed at </a:t>
            </a:r>
            <a:r>
              <a:rPr lang="en-IE" b="1" dirty="0">
                <a:solidFill>
                  <a:schemeClr val="bg2"/>
                </a:solidFill>
              </a:rPr>
              <a:t>improving social cohesion and promoting convergence </a:t>
            </a:r>
            <a:r>
              <a:rPr lang="en-IE" dirty="0">
                <a:solidFill>
                  <a:schemeClr val="bg2"/>
                </a:solidFill>
              </a:rPr>
              <a:t>toward better living and working standards in the EU</a:t>
            </a:r>
            <a:endParaRPr lang="en-GB" dirty="0">
              <a:solidFill>
                <a:schemeClr val="bg2"/>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D028E1-5E2D-4762-8F79-1CAAD6742F6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3922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Capturing members’ views: DK, Danish Association of Social workers introduced Game (started as a physical game and then they moved it online) =tool for prioritizing needs and demands before negotiations on CA on both local and national level.</a:t>
            </a:r>
          </a:p>
        </p:txBody>
      </p:sp>
      <p:sp>
        <p:nvSpPr>
          <p:cNvPr id="4" name="Slide Number Placeholder 3"/>
          <p:cNvSpPr>
            <a:spLocks noGrp="1"/>
          </p:cNvSpPr>
          <p:nvPr>
            <p:ph type="sldNum" sz="quarter" idx="5"/>
          </p:nvPr>
        </p:nvSpPr>
        <p:spPr/>
        <p:txBody>
          <a:bodyPr/>
          <a:lstStyle/>
          <a:p>
            <a:fld id="{71D365FF-36DA-4A28-AD07-57E23736A87A}" type="slidenum">
              <a:rPr lang="en-IE" smtClean="0"/>
              <a:t>13</a:t>
            </a:fld>
            <a:endParaRPr lang="en-IE"/>
          </a:p>
        </p:txBody>
      </p:sp>
    </p:spTree>
    <p:extLst>
      <p:ext uri="{BB962C8B-B14F-4D97-AF65-F5344CB8AC3E}">
        <p14:creationId xmlns:p14="http://schemas.microsoft.com/office/powerpoint/2010/main" val="1350530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dirty="0">
                <a:solidFill>
                  <a:srgbClr val="00B0F0"/>
                </a:solidFill>
              </a:rPr>
              <a:t>TU: ČMKOS and ASO ČR: web and social media used for </a:t>
            </a:r>
            <a:r>
              <a:rPr lang="en-GB" sz="1200" dirty="0">
                <a:solidFill>
                  <a:srgbClr val="00B0F0"/>
                </a:solidFill>
              </a:rPr>
              <a:t>disseminating opinions, supporting points of view, press releases [TU1= Czech-Moravian Confederation of Trade Unions (</a:t>
            </a:r>
            <a:r>
              <a:rPr lang="en-GB" sz="1200" dirty="0" err="1">
                <a:solidFill>
                  <a:srgbClr val="00B0F0"/>
                </a:solidFill>
              </a:rPr>
              <a:t>Českomoravská</a:t>
            </a:r>
            <a:r>
              <a:rPr lang="en-GB" sz="1200" dirty="0">
                <a:solidFill>
                  <a:srgbClr val="00B0F0"/>
                </a:solidFill>
              </a:rPr>
              <a:t> </a:t>
            </a:r>
            <a:r>
              <a:rPr lang="en-GB" sz="1200" dirty="0" err="1">
                <a:solidFill>
                  <a:srgbClr val="00B0F0"/>
                </a:solidFill>
              </a:rPr>
              <a:t>konfederace</a:t>
            </a:r>
            <a:r>
              <a:rPr lang="en-GB" sz="1200" dirty="0">
                <a:solidFill>
                  <a:srgbClr val="00B0F0"/>
                </a:solidFill>
              </a:rPr>
              <a:t> </a:t>
            </a:r>
            <a:r>
              <a:rPr lang="en-GB" sz="1200" dirty="0" err="1">
                <a:solidFill>
                  <a:srgbClr val="00B0F0"/>
                </a:solidFill>
              </a:rPr>
              <a:t>odborových</a:t>
            </a:r>
            <a:r>
              <a:rPr lang="en-GB" sz="1200" dirty="0">
                <a:solidFill>
                  <a:srgbClr val="00B0F0"/>
                </a:solidFill>
              </a:rPr>
              <a:t> </a:t>
            </a:r>
            <a:r>
              <a:rPr lang="en-GB" sz="1200" dirty="0" err="1">
                <a:solidFill>
                  <a:srgbClr val="00B0F0"/>
                </a:solidFill>
              </a:rPr>
              <a:t>svazů</a:t>
            </a:r>
            <a:r>
              <a:rPr lang="en-GB" sz="1200" dirty="0">
                <a:solidFill>
                  <a:srgbClr val="00B0F0"/>
                </a:solidFill>
              </a:rPr>
              <a:t>, ČMKOS); TU2= Association of Autonomous Trade Unions of the Czech Republic (</a:t>
            </a:r>
            <a:r>
              <a:rPr lang="en-GB" sz="1200" dirty="0" err="1">
                <a:solidFill>
                  <a:srgbClr val="00B0F0"/>
                </a:solidFill>
              </a:rPr>
              <a:t>Asociace</a:t>
            </a:r>
            <a:r>
              <a:rPr lang="en-GB" sz="1200" dirty="0">
                <a:solidFill>
                  <a:srgbClr val="00B0F0"/>
                </a:solidFill>
              </a:rPr>
              <a:t> </a:t>
            </a:r>
            <a:r>
              <a:rPr lang="en-GB" sz="1200" dirty="0" err="1">
                <a:solidFill>
                  <a:srgbClr val="00B0F0"/>
                </a:solidFill>
              </a:rPr>
              <a:t>samostatných</a:t>
            </a:r>
            <a:r>
              <a:rPr lang="en-GB" sz="1200" dirty="0">
                <a:solidFill>
                  <a:srgbClr val="00B0F0"/>
                </a:solidFill>
              </a:rPr>
              <a:t> </a:t>
            </a:r>
            <a:r>
              <a:rPr lang="en-GB" sz="1200" dirty="0" err="1">
                <a:solidFill>
                  <a:srgbClr val="00B0F0"/>
                </a:solidFill>
              </a:rPr>
              <a:t>odborů</a:t>
            </a:r>
            <a:r>
              <a:rPr lang="en-GB" sz="1200" dirty="0">
                <a:solidFill>
                  <a:srgbClr val="00B0F0"/>
                </a:solidFill>
              </a:rPr>
              <a:t>, ASO ČR)</a:t>
            </a:r>
          </a:p>
          <a:p>
            <a:endParaRPr lang="en-GB" sz="1200" dirty="0">
              <a:solidFill>
                <a:srgbClr val="00B0F0"/>
              </a:solidFill>
            </a:endParaRPr>
          </a:p>
          <a:p>
            <a:r>
              <a:rPr lang="en-GB" sz="1200" dirty="0">
                <a:solidFill>
                  <a:srgbClr val="00B0F0"/>
                </a:solidFill>
              </a:rPr>
              <a:t>EO: SP ČR, KZPS ČR: Web and social media for disseminating opinions, supporting points of view, press releases [EO1= Confederation of Industry of the Czech Republic (</a:t>
            </a:r>
            <a:r>
              <a:rPr lang="en-GB" sz="1200" dirty="0" err="1">
                <a:solidFill>
                  <a:srgbClr val="00B0F0"/>
                </a:solidFill>
              </a:rPr>
              <a:t>Svaz</a:t>
            </a:r>
            <a:r>
              <a:rPr lang="en-GB" sz="1200" dirty="0">
                <a:solidFill>
                  <a:srgbClr val="00B0F0"/>
                </a:solidFill>
              </a:rPr>
              <a:t> </a:t>
            </a:r>
            <a:r>
              <a:rPr lang="en-GB" sz="1200" dirty="0" err="1">
                <a:solidFill>
                  <a:srgbClr val="00B0F0"/>
                </a:solidFill>
              </a:rPr>
              <a:t>průmyslu</a:t>
            </a:r>
            <a:r>
              <a:rPr lang="en-GB" sz="1200" dirty="0">
                <a:solidFill>
                  <a:srgbClr val="00B0F0"/>
                </a:solidFill>
              </a:rPr>
              <a:t> a </a:t>
            </a:r>
            <a:r>
              <a:rPr lang="en-GB" sz="1200" dirty="0" err="1">
                <a:solidFill>
                  <a:srgbClr val="00B0F0"/>
                </a:solidFill>
              </a:rPr>
              <a:t>dopravy</a:t>
            </a:r>
            <a:r>
              <a:rPr lang="en-GB" sz="1200" dirty="0">
                <a:solidFill>
                  <a:srgbClr val="00B0F0"/>
                </a:solidFill>
              </a:rPr>
              <a:t> </a:t>
            </a:r>
            <a:r>
              <a:rPr lang="en-GB" sz="1200" dirty="0" err="1">
                <a:solidFill>
                  <a:srgbClr val="00B0F0"/>
                </a:solidFill>
              </a:rPr>
              <a:t>České</a:t>
            </a:r>
            <a:r>
              <a:rPr lang="en-GB" sz="1200" dirty="0">
                <a:solidFill>
                  <a:srgbClr val="00B0F0"/>
                </a:solidFill>
              </a:rPr>
              <a:t> </a:t>
            </a:r>
            <a:r>
              <a:rPr lang="en-GB" sz="1200" dirty="0" err="1">
                <a:solidFill>
                  <a:srgbClr val="00B0F0"/>
                </a:solidFill>
              </a:rPr>
              <a:t>republiky</a:t>
            </a:r>
            <a:r>
              <a:rPr lang="en-GB" sz="1200" dirty="0">
                <a:solidFill>
                  <a:srgbClr val="00B0F0"/>
                </a:solidFill>
              </a:rPr>
              <a:t>, SP ČR) EO2= Confederation of Employers' and Entrepreneurs' Associations of the Czech Republic (</a:t>
            </a:r>
            <a:r>
              <a:rPr lang="en-GB" sz="1200" dirty="0" err="1">
                <a:solidFill>
                  <a:srgbClr val="00B0F0"/>
                </a:solidFill>
              </a:rPr>
              <a:t>Konfederace</a:t>
            </a:r>
            <a:r>
              <a:rPr lang="en-GB" sz="1200" dirty="0">
                <a:solidFill>
                  <a:srgbClr val="00B0F0"/>
                </a:solidFill>
              </a:rPr>
              <a:t> </a:t>
            </a:r>
            <a:r>
              <a:rPr lang="en-GB" sz="1200" dirty="0" err="1">
                <a:solidFill>
                  <a:srgbClr val="00B0F0"/>
                </a:solidFill>
              </a:rPr>
              <a:t>zaměstnavatelských</a:t>
            </a:r>
            <a:r>
              <a:rPr lang="en-GB" sz="1200" dirty="0">
                <a:solidFill>
                  <a:srgbClr val="00B0F0"/>
                </a:solidFill>
              </a:rPr>
              <a:t> a </a:t>
            </a:r>
            <a:r>
              <a:rPr lang="en-GB" sz="1200" dirty="0" err="1">
                <a:solidFill>
                  <a:srgbClr val="00B0F0"/>
                </a:solidFill>
              </a:rPr>
              <a:t>podnikatelských</a:t>
            </a:r>
            <a:r>
              <a:rPr lang="en-GB" sz="1200" dirty="0">
                <a:solidFill>
                  <a:srgbClr val="00B0F0"/>
                </a:solidFill>
              </a:rPr>
              <a:t> </a:t>
            </a:r>
            <a:r>
              <a:rPr lang="en-GB" sz="1200" dirty="0" err="1">
                <a:solidFill>
                  <a:srgbClr val="00B0F0"/>
                </a:solidFill>
              </a:rPr>
              <a:t>svazů</a:t>
            </a:r>
            <a:r>
              <a:rPr lang="en-GB" sz="1200" dirty="0">
                <a:solidFill>
                  <a:srgbClr val="00B0F0"/>
                </a:solidFill>
              </a:rPr>
              <a:t> </a:t>
            </a:r>
            <a:r>
              <a:rPr lang="en-GB" sz="1200" dirty="0" err="1">
                <a:solidFill>
                  <a:srgbClr val="00B0F0"/>
                </a:solidFill>
              </a:rPr>
              <a:t>České</a:t>
            </a:r>
            <a:r>
              <a:rPr lang="en-GB" sz="1200" dirty="0">
                <a:solidFill>
                  <a:srgbClr val="00B0F0"/>
                </a:solidFill>
              </a:rPr>
              <a:t> </a:t>
            </a:r>
            <a:r>
              <a:rPr lang="en-GB" sz="1200" dirty="0" err="1">
                <a:solidFill>
                  <a:srgbClr val="00B0F0"/>
                </a:solidFill>
              </a:rPr>
              <a:t>republiky</a:t>
            </a:r>
            <a:r>
              <a:rPr lang="en-GB" sz="1200" dirty="0">
                <a:solidFill>
                  <a:srgbClr val="00B0F0"/>
                </a:solidFill>
              </a:rPr>
              <a:t>, KZPS ČR)</a:t>
            </a:r>
          </a:p>
          <a:p>
            <a:endParaRPr lang="en-GB" sz="1200" dirty="0">
              <a:solidFill>
                <a:srgbClr val="00B0F0"/>
              </a:solidFill>
            </a:endParaRPr>
          </a:p>
          <a:p>
            <a:endParaRPr lang="en-IE" sz="1200" dirty="0">
              <a:solidFill>
                <a:srgbClr val="00B0F0"/>
              </a:solidFill>
            </a:endParaRPr>
          </a:p>
          <a:p>
            <a:endParaRPr lang="en-GB" dirty="0"/>
          </a:p>
        </p:txBody>
      </p:sp>
      <p:sp>
        <p:nvSpPr>
          <p:cNvPr id="4" name="Slide Number Placeholder 3"/>
          <p:cNvSpPr>
            <a:spLocks noGrp="1"/>
          </p:cNvSpPr>
          <p:nvPr>
            <p:ph type="sldNum" sz="quarter" idx="5"/>
          </p:nvPr>
        </p:nvSpPr>
        <p:spPr/>
        <p:txBody>
          <a:bodyPr/>
          <a:lstStyle/>
          <a:p>
            <a:fld id="{71D365FF-36DA-4A28-AD07-57E23736A87A}" type="slidenum">
              <a:rPr lang="en-IE" smtClean="0"/>
              <a:t>15</a:t>
            </a:fld>
            <a:endParaRPr lang="en-IE"/>
          </a:p>
        </p:txBody>
      </p:sp>
    </p:spTree>
    <p:extLst>
      <p:ext uri="{BB962C8B-B14F-4D97-AF65-F5344CB8AC3E}">
        <p14:creationId xmlns:p14="http://schemas.microsoft.com/office/powerpoint/2010/main" val="2322399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DK </a:t>
            </a:r>
            <a:r>
              <a:rPr lang="en-GB" dirty="0" err="1"/>
              <a:t>tu</a:t>
            </a:r>
            <a:r>
              <a:rPr lang="en-GB" dirty="0"/>
              <a:t> DJOF: Risk of losing the ability to differentiate between members and their different needs. Members need personalised, tailored service so if you digitalise all then you may alienate members. </a:t>
            </a:r>
            <a:r>
              <a:rPr lang="en-GB"/>
              <a:t>Digitalisation </a:t>
            </a:r>
            <a:r>
              <a:rPr lang="en-GB" dirty="0"/>
              <a:t>works well with general enquiries, remove administrative </a:t>
            </a:r>
            <a:r>
              <a:rPr lang="en-GB" dirty="0" err="1"/>
              <a:t>burdgen</a:t>
            </a:r>
            <a:r>
              <a:rPr lang="en-GB" dirty="0"/>
              <a:t>. </a:t>
            </a:r>
          </a:p>
        </p:txBody>
      </p:sp>
      <p:sp>
        <p:nvSpPr>
          <p:cNvPr id="4" name="Slide Number Placeholder 3"/>
          <p:cNvSpPr>
            <a:spLocks noGrp="1"/>
          </p:cNvSpPr>
          <p:nvPr>
            <p:ph type="sldNum" sz="quarter" idx="5"/>
          </p:nvPr>
        </p:nvSpPr>
        <p:spPr/>
        <p:txBody>
          <a:bodyPr/>
          <a:lstStyle/>
          <a:p>
            <a:fld id="{71D365FF-36DA-4A28-AD07-57E23736A87A}" type="slidenum">
              <a:rPr lang="en-IE" smtClean="0"/>
              <a:t>16</a:t>
            </a:fld>
            <a:endParaRPr lang="en-IE"/>
          </a:p>
        </p:txBody>
      </p:sp>
    </p:spTree>
    <p:extLst>
      <p:ext uri="{BB962C8B-B14F-4D97-AF65-F5344CB8AC3E}">
        <p14:creationId xmlns:p14="http://schemas.microsoft.com/office/powerpoint/2010/main" val="3606317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Covid time online meeting and negotiations: more rounds than usual to reach agreement. TU found it difficult to mobilise ER for collective </a:t>
            </a:r>
            <a:r>
              <a:rPr lang="en-GB" dirty="0" err="1"/>
              <a:t>negotiatins</a:t>
            </a:r>
            <a:r>
              <a:rPr lang="en-GB" dirty="0"/>
              <a:t> to gain support and acceptance of outcomes of negotiations during lockdown..  Some SP said that digital negotiations could be useful where there was previously good relationship and an understanding between the parties.</a:t>
            </a:r>
          </a:p>
        </p:txBody>
      </p:sp>
      <p:sp>
        <p:nvSpPr>
          <p:cNvPr id="4" name="Slide Number Placeholder 3"/>
          <p:cNvSpPr>
            <a:spLocks noGrp="1"/>
          </p:cNvSpPr>
          <p:nvPr>
            <p:ph type="sldNum" sz="quarter" idx="5"/>
          </p:nvPr>
        </p:nvSpPr>
        <p:spPr/>
        <p:txBody>
          <a:bodyPr/>
          <a:lstStyle/>
          <a:p>
            <a:fld id="{71D365FF-36DA-4A28-AD07-57E23736A87A}" type="slidenum">
              <a:rPr lang="en-IE" smtClean="0"/>
              <a:t>17</a:t>
            </a:fld>
            <a:endParaRPr lang="en-IE"/>
          </a:p>
        </p:txBody>
      </p:sp>
    </p:spTree>
    <p:extLst>
      <p:ext uri="{BB962C8B-B14F-4D97-AF65-F5344CB8AC3E}">
        <p14:creationId xmlns:p14="http://schemas.microsoft.com/office/powerpoint/2010/main" val="1274154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Not a mapping of CA (that would have been valuable as well as the SP importance in shaping legislation).</a:t>
            </a:r>
          </a:p>
          <a:p>
            <a:endParaRPr lang="en-IE" dirty="0"/>
          </a:p>
          <a:p>
            <a:r>
              <a:rPr lang="en-IE" dirty="0"/>
              <a:t>Most CA at sector and mainly company level. But overall, only half of MS (no mapping) BUT small # CEC</a:t>
            </a:r>
          </a:p>
          <a:p>
            <a:endParaRPr lang="en-IE" dirty="0"/>
          </a:p>
          <a:p>
            <a:r>
              <a:rPr lang="en-IE" b="1" dirty="0"/>
              <a:t>Cross-sector CA</a:t>
            </a:r>
            <a:r>
              <a:rPr lang="en-IE" dirty="0"/>
              <a:t>: Commitment to engage in SD</a:t>
            </a:r>
          </a:p>
          <a:p>
            <a:r>
              <a:rPr lang="en-IE" b="1" dirty="0"/>
              <a:t>Sector level: </a:t>
            </a:r>
            <a:r>
              <a:rPr lang="en-IE" dirty="0"/>
              <a:t>set up structures to monitor job reclassifications, transformation in occupations and work tasks so that they can address them in the future CA. Also, they are used for sharing good practices on digitalisation, to avoid malpractice. </a:t>
            </a:r>
          </a:p>
          <a:p>
            <a:r>
              <a:rPr lang="en-IE" b="1" dirty="0"/>
              <a:t>Company level: </a:t>
            </a:r>
            <a:r>
              <a:rPr lang="en-IE" dirty="0"/>
              <a:t>Most of CA. aim to accelerate the adoption of digital technologies (i.e. referring to type of technologies unlike sectoral CA) and regulate employment and working conditions.</a:t>
            </a:r>
          </a:p>
          <a:p>
            <a:endParaRPr lang="en-IE" dirty="0"/>
          </a:p>
          <a:p>
            <a:r>
              <a:rPr lang="en-IE" dirty="0"/>
              <a:t>CZ: A</a:t>
            </a:r>
            <a:r>
              <a:rPr lang="en-GB" dirty="0"/>
              <a:t>t the peak level, the social partners have been intensively involved in digitalisation and its impacts on the economy and the labour market since around 2015, </a:t>
            </a:r>
            <a:r>
              <a:rPr lang="en-IE" dirty="0"/>
              <a:t>National Industry 4.0 Initiative (</a:t>
            </a:r>
            <a:r>
              <a:rPr lang="en-IE" dirty="0" err="1"/>
              <a:t>Národní</a:t>
            </a:r>
            <a:r>
              <a:rPr lang="en-IE" dirty="0"/>
              <a:t> </a:t>
            </a:r>
            <a:r>
              <a:rPr lang="en-IE" dirty="0" err="1"/>
              <a:t>iniciativa</a:t>
            </a:r>
            <a:r>
              <a:rPr lang="en-IE" dirty="0"/>
              <a:t> </a:t>
            </a:r>
            <a:r>
              <a:rPr lang="en-IE" dirty="0" err="1"/>
              <a:t>Průmysl</a:t>
            </a:r>
            <a:r>
              <a:rPr lang="en-IE" dirty="0"/>
              <a:t> 4.0) </a:t>
            </a:r>
            <a:r>
              <a:rPr lang="en-IE" b="1" u="sng" dirty="0"/>
              <a:t>but not CA</a:t>
            </a:r>
            <a:r>
              <a:rPr lang="en-IE" dirty="0"/>
              <a:t>. CZ TU: mainly interested in impacts of digitalisation on the LM whereas EOs in technical issues and financing of introduction of digital tools.</a:t>
            </a:r>
          </a:p>
          <a:p>
            <a:endParaRPr lang="en-IE" dirty="0"/>
          </a:p>
        </p:txBody>
      </p:sp>
      <p:sp>
        <p:nvSpPr>
          <p:cNvPr id="4" name="Slide Number Placeholder 3"/>
          <p:cNvSpPr>
            <a:spLocks noGrp="1"/>
          </p:cNvSpPr>
          <p:nvPr>
            <p:ph type="sldNum" sz="quarter" idx="5"/>
          </p:nvPr>
        </p:nvSpPr>
        <p:spPr/>
        <p:txBody>
          <a:bodyPr/>
          <a:lstStyle/>
          <a:p>
            <a:fld id="{71D365FF-36DA-4A28-AD07-57E23736A87A}" type="slidenum">
              <a:rPr lang="en-IE" smtClean="0"/>
              <a:t>18</a:t>
            </a:fld>
            <a:endParaRPr lang="en-IE"/>
          </a:p>
        </p:txBody>
      </p:sp>
    </p:spTree>
    <p:extLst>
      <p:ext uri="{BB962C8B-B14F-4D97-AF65-F5344CB8AC3E}">
        <p14:creationId xmlns:p14="http://schemas.microsoft.com/office/powerpoint/2010/main" val="22673697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EF_Title Slide">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30782" b="20173"/>
          <a:stretch/>
        </p:blipFill>
        <p:spPr>
          <a:xfrm>
            <a:off x="0" y="2179529"/>
            <a:ext cx="12192000" cy="3169086"/>
          </a:xfrm>
          <a:prstGeom prst="rect">
            <a:avLst/>
          </a:prstGeom>
        </p:spPr>
      </p:pic>
      <p:sp>
        <p:nvSpPr>
          <p:cNvPr id="2" name="Title 1"/>
          <p:cNvSpPr>
            <a:spLocks noGrp="1"/>
          </p:cNvSpPr>
          <p:nvPr>
            <p:ph type="ctrTitle"/>
          </p:nvPr>
        </p:nvSpPr>
        <p:spPr>
          <a:xfrm>
            <a:off x="914400" y="2348880"/>
            <a:ext cx="10363200" cy="936104"/>
          </a:xfrm>
        </p:spPr>
        <p:txBody>
          <a:bodyPr/>
          <a:lstStyle>
            <a:lvl1pPr algn="ctr">
              <a:defRPr>
                <a:solidFill>
                  <a:schemeClr val="bg1"/>
                </a:solidFill>
              </a:defRPr>
            </a:lvl1pPr>
          </a:lstStyle>
          <a:p>
            <a:r>
              <a:rPr lang="en-US"/>
              <a:t>Click to edit Master title style</a:t>
            </a:r>
            <a:endParaRPr lang="en-IE" dirty="0"/>
          </a:p>
        </p:txBody>
      </p:sp>
      <p:sp>
        <p:nvSpPr>
          <p:cNvPr id="3" name="Subtitle 2"/>
          <p:cNvSpPr>
            <a:spLocks noGrp="1"/>
          </p:cNvSpPr>
          <p:nvPr>
            <p:ph type="subTitle" idx="1"/>
          </p:nvPr>
        </p:nvSpPr>
        <p:spPr>
          <a:xfrm>
            <a:off x="911424" y="3306725"/>
            <a:ext cx="10369152" cy="648072"/>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E" dirty="0"/>
          </a:p>
        </p:txBody>
      </p:sp>
      <p:sp>
        <p:nvSpPr>
          <p:cNvPr id="6" name="Slide Number Placeholder 5"/>
          <p:cNvSpPr>
            <a:spLocks noGrp="1"/>
          </p:cNvSpPr>
          <p:nvPr>
            <p:ph type="sldNum" sz="quarter" idx="12"/>
          </p:nvPr>
        </p:nvSpPr>
        <p:spPr>
          <a:xfrm>
            <a:off x="4673600" y="6356351"/>
            <a:ext cx="2844800" cy="365125"/>
          </a:xfrm>
          <a:prstGeom prst="rect">
            <a:avLst/>
          </a:prstGeom>
        </p:spPr>
        <p:txBody>
          <a:bodyPr/>
          <a:lstStyle/>
          <a:p>
            <a:fld id="{88363DC7-DE0D-4A81-9E0B-C4E6183EF4D6}" type="slidenum">
              <a:rPr lang="en-IE" smtClean="0"/>
              <a:t>‹#›</a:t>
            </a:fld>
            <a:endParaRPr lang="en-IE"/>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3341" y="590814"/>
            <a:ext cx="5943600" cy="803559"/>
          </a:xfrm>
          <a:prstGeom prst="rect">
            <a:avLst/>
          </a:prstGeom>
        </p:spPr>
      </p:pic>
      <p:sp>
        <p:nvSpPr>
          <p:cNvPr id="5" name="Text Placeholder 4">
            <a:extLst>
              <a:ext uri="{FF2B5EF4-FFF2-40B4-BE49-F238E27FC236}">
                <a16:creationId xmlns:a16="http://schemas.microsoft.com/office/drawing/2014/main" id="{8DD56D40-1E43-444C-BA75-87B42D1C7D5D}"/>
              </a:ext>
            </a:extLst>
          </p:cNvPr>
          <p:cNvSpPr>
            <a:spLocks noGrp="1"/>
          </p:cNvSpPr>
          <p:nvPr>
            <p:ph type="body" sz="quarter" idx="13" hasCustomPrompt="1"/>
          </p:nvPr>
        </p:nvSpPr>
        <p:spPr>
          <a:xfrm>
            <a:off x="911225" y="3976538"/>
            <a:ext cx="10366375" cy="546735"/>
          </a:xfrm>
        </p:spPr>
        <p:txBody>
          <a:bodyPr anchor="ctr">
            <a:normAutofit/>
          </a:bodyPr>
          <a:lstStyle>
            <a:lvl1pPr marL="0" indent="0" algn="ctr">
              <a:buNone/>
              <a:defRPr sz="2000">
                <a:solidFill>
                  <a:srgbClr val="0096D1"/>
                </a:solidFill>
              </a:defRPr>
            </a:lvl1pPr>
          </a:lstStyle>
          <a:p>
            <a:pPr lvl="0"/>
            <a:r>
              <a:rPr lang="en-US" dirty="0"/>
              <a:t>Click to add subtitle</a:t>
            </a:r>
            <a:endParaRPr lang="en-GB" dirty="0"/>
          </a:p>
        </p:txBody>
      </p:sp>
      <p:sp>
        <p:nvSpPr>
          <p:cNvPr id="12" name="Text Placeholder 11">
            <a:extLst>
              <a:ext uri="{FF2B5EF4-FFF2-40B4-BE49-F238E27FC236}">
                <a16:creationId xmlns:a16="http://schemas.microsoft.com/office/drawing/2014/main" id="{AAD60B70-6EA8-450D-B1A7-86A46C59D2A6}"/>
              </a:ext>
            </a:extLst>
          </p:cNvPr>
          <p:cNvSpPr>
            <a:spLocks noGrp="1"/>
          </p:cNvSpPr>
          <p:nvPr>
            <p:ph type="body" sz="quarter" idx="14" hasCustomPrompt="1"/>
          </p:nvPr>
        </p:nvSpPr>
        <p:spPr>
          <a:xfrm>
            <a:off x="911225" y="4545013"/>
            <a:ext cx="10366375" cy="615950"/>
          </a:xfrm>
        </p:spPr>
        <p:txBody>
          <a:bodyPr anchor="ctr">
            <a:normAutofit/>
          </a:bodyPr>
          <a:lstStyle>
            <a:lvl1pPr marL="0" indent="0" algn="ctr">
              <a:buNone/>
              <a:defRPr sz="2000">
                <a:solidFill>
                  <a:srgbClr val="0096D1"/>
                </a:solidFill>
              </a:defRPr>
            </a:lvl1pPr>
          </a:lstStyle>
          <a:p>
            <a:pPr lvl="0"/>
            <a:r>
              <a:rPr lang="en-US" dirty="0"/>
              <a:t>Click to add subtitle</a:t>
            </a:r>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F_Title and Bullet Text colour">
    <p:spTree>
      <p:nvGrpSpPr>
        <p:cNvPr id="1" name=""/>
        <p:cNvGrpSpPr/>
        <p:nvPr/>
      </p:nvGrpSpPr>
      <p:grpSpPr>
        <a:xfrm>
          <a:off x="0" y="0"/>
          <a:ext cx="0" cy="0"/>
          <a:chOff x="0" y="0"/>
          <a:chExt cx="0" cy="0"/>
        </a:xfrm>
      </p:grpSpPr>
      <p:sp>
        <p:nvSpPr>
          <p:cNvPr id="7" name="Rectangle 6"/>
          <p:cNvSpPr/>
          <p:nvPr/>
        </p:nvSpPr>
        <p:spPr>
          <a:xfrm>
            <a:off x="384001" y="1224000"/>
            <a:ext cx="11423657" cy="4608512"/>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solidFill>
                  <a:srgbClr val="143058"/>
                </a:solidFill>
              </a:defRPr>
            </a:lvl1pPr>
          </a:lstStyle>
          <a:p>
            <a:fld id="{C1DE63A6-1FFE-4E67-818E-E1A0390E44E0}" type="datetimeFigureOut">
              <a:rPr lang="en-IE" smtClean="0"/>
              <a:pPr/>
              <a:t>29/03/2023</a:t>
            </a:fld>
            <a:endParaRPr lang="en-IE"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solidFill>
                  <a:srgbClr val="143058"/>
                </a:solidFill>
              </a:defRPr>
            </a:lvl1pPr>
          </a:lstStyle>
          <a:p>
            <a:endParaRPr lang="en-IE"/>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88363DC7-DE0D-4A81-9E0B-C4E6183EF4D6}" type="slidenum">
              <a:rPr lang="en-IE" smtClean="0"/>
              <a:t>‹#›</a:t>
            </a:fld>
            <a:endParaRPr lang="en-I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EF_Title and Bullet Text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solidFill>
                  <a:srgbClr val="143058"/>
                </a:solidFill>
              </a:defRPr>
            </a:lvl1pPr>
          </a:lstStyle>
          <a:p>
            <a:fld id="{C1DE63A6-1FFE-4E67-818E-E1A0390E44E0}" type="datetimeFigureOut">
              <a:rPr lang="en-IE" smtClean="0"/>
              <a:pPr/>
              <a:t>29/03/2023</a:t>
            </a:fld>
            <a:endParaRPr lang="en-IE"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solidFill>
                  <a:srgbClr val="143058"/>
                </a:solidFill>
              </a:defRPr>
            </a:lvl1pPr>
          </a:lstStyle>
          <a:p>
            <a:endParaRPr lang="en-IE"/>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88363DC7-DE0D-4A81-9E0B-C4E6183EF4D6}" type="slidenum">
              <a:rPr lang="en-IE" smtClean="0"/>
              <a:t>‹#›</a:t>
            </a:fld>
            <a:endParaRPr lang="en-IE"/>
          </a:p>
        </p:txBody>
      </p:sp>
    </p:spTree>
    <p:extLst>
      <p:ext uri="{BB962C8B-B14F-4D97-AF65-F5344CB8AC3E}">
        <p14:creationId xmlns:p14="http://schemas.microsoft.com/office/powerpoint/2010/main" val="525504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EF_Title &amp; Two Column Content colour">
    <p:spTree>
      <p:nvGrpSpPr>
        <p:cNvPr id="1" name=""/>
        <p:cNvGrpSpPr/>
        <p:nvPr/>
      </p:nvGrpSpPr>
      <p:grpSpPr>
        <a:xfrm>
          <a:off x="0" y="0"/>
          <a:ext cx="0" cy="0"/>
          <a:chOff x="0" y="0"/>
          <a:chExt cx="0" cy="0"/>
        </a:xfrm>
      </p:grpSpPr>
      <p:sp>
        <p:nvSpPr>
          <p:cNvPr id="8" name="Rectangle 7"/>
          <p:cNvSpPr/>
          <p:nvPr/>
        </p:nvSpPr>
        <p:spPr>
          <a:xfrm>
            <a:off x="384001" y="1224000"/>
            <a:ext cx="11423657" cy="4608512"/>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endParaRPr lang="en-IE" dirty="0"/>
          </a:p>
        </p:txBody>
      </p:sp>
      <p:sp>
        <p:nvSpPr>
          <p:cNvPr id="3" name="Content Placeholder 2"/>
          <p:cNvSpPr>
            <a:spLocks noGrp="1"/>
          </p:cNvSpPr>
          <p:nvPr>
            <p:ph sz="half" idx="1"/>
          </p:nvPr>
        </p:nvSpPr>
        <p:spPr>
          <a:xfrm>
            <a:off x="609600" y="1600201"/>
            <a:ext cx="5384800" cy="40610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97600" y="1600201"/>
            <a:ext cx="5384800" cy="40610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Slide Number Placeholder 6"/>
          <p:cNvSpPr>
            <a:spLocks noGrp="1"/>
          </p:cNvSpPr>
          <p:nvPr>
            <p:ph type="sldNum" sz="quarter" idx="12"/>
          </p:nvPr>
        </p:nvSpPr>
        <p:spPr>
          <a:xfrm>
            <a:off x="4673600" y="6356351"/>
            <a:ext cx="2844800" cy="365125"/>
          </a:xfrm>
          <a:prstGeom prst="rect">
            <a:avLst/>
          </a:prstGeom>
        </p:spPr>
        <p:txBody>
          <a:bodyPr/>
          <a:lstStyle/>
          <a:p>
            <a:fld id="{88363DC7-DE0D-4A81-9E0B-C4E6183EF4D6}" type="slidenum">
              <a:rPr lang="en-IE" smtClean="0"/>
              <a:t>‹#›</a:t>
            </a:fld>
            <a:endParaRPr lang="en-I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EF_Title &amp; Two Column Content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dirty="0"/>
          </a:p>
        </p:txBody>
      </p:sp>
      <p:sp>
        <p:nvSpPr>
          <p:cNvPr id="3" name="Content Placeholder 2"/>
          <p:cNvSpPr>
            <a:spLocks noGrp="1"/>
          </p:cNvSpPr>
          <p:nvPr>
            <p:ph sz="half" idx="1"/>
          </p:nvPr>
        </p:nvSpPr>
        <p:spPr>
          <a:xfrm>
            <a:off x="609600" y="1600201"/>
            <a:ext cx="5384800" cy="40610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97600" y="1600201"/>
            <a:ext cx="5384800" cy="40610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Slide Number Placeholder 6"/>
          <p:cNvSpPr>
            <a:spLocks noGrp="1"/>
          </p:cNvSpPr>
          <p:nvPr>
            <p:ph type="sldNum" sz="quarter" idx="12"/>
          </p:nvPr>
        </p:nvSpPr>
        <p:spPr>
          <a:xfrm>
            <a:off x="4673600" y="6356351"/>
            <a:ext cx="2844800" cy="365125"/>
          </a:xfrm>
          <a:prstGeom prst="rect">
            <a:avLst/>
          </a:prstGeom>
        </p:spPr>
        <p:txBody>
          <a:bodyPr/>
          <a:lstStyle/>
          <a:p>
            <a:fld id="{88363DC7-DE0D-4A81-9E0B-C4E6183EF4D6}" type="slidenum">
              <a:rPr lang="en-IE" smtClean="0"/>
              <a:t>‹#›</a:t>
            </a:fld>
            <a:endParaRPr lang="en-IE"/>
          </a:p>
        </p:txBody>
      </p:sp>
    </p:spTree>
    <p:extLst>
      <p:ext uri="{BB962C8B-B14F-4D97-AF65-F5344CB8AC3E}">
        <p14:creationId xmlns:p14="http://schemas.microsoft.com/office/powerpoint/2010/main" val="2996607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F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5" name="Slide Number Placeholder 4"/>
          <p:cNvSpPr>
            <a:spLocks noGrp="1"/>
          </p:cNvSpPr>
          <p:nvPr>
            <p:ph type="sldNum" sz="quarter" idx="12"/>
          </p:nvPr>
        </p:nvSpPr>
        <p:spPr>
          <a:xfrm>
            <a:off x="4673600" y="6356351"/>
            <a:ext cx="2844800" cy="365125"/>
          </a:xfrm>
          <a:prstGeom prst="rect">
            <a:avLst/>
          </a:prstGeom>
        </p:spPr>
        <p:txBody>
          <a:bodyPr/>
          <a:lstStyle/>
          <a:p>
            <a:fld id="{88363DC7-DE0D-4A81-9E0B-C4E6183EF4D6}" type="slidenum">
              <a:rPr lang="en-IE" smtClean="0"/>
              <a:t>‹#›</a:t>
            </a:fld>
            <a:endParaRPr lang="en-I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F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4673600" y="6356351"/>
            <a:ext cx="2844800" cy="365125"/>
          </a:xfrm>
          <a:prstGeom prst="rect">
            <a:avLst/>
          </a:prstGeom>
        </p:spPr>
        <p:txBody>
          <a:bodyPr/>
          <a:lstStyle/>
          <a:p>
            <a:fld id="{88363DC7-DE0D-4A81-9E0B-C4E6183EF4D6}" type="slidenum">
              <a:rPr lang="en-IE" smtClean="0"/>
              <a:t>‹#›</a:t>
            </a:fld>
            <a:endParaRPr lang="en-I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EF_Picture and Title Only">
    <p:spTree>
      <p:nvGrpSpPr>
        <p:cNvPr id="1" name=""/>
        <p:cNvGrpSpPr/>
        <p:nvPr/>
      </p:nvGrpSpPr>
      <p:grpSpPr>
        <a:xfrm>
          <a:off x="0" y="0"/>
          <a:ext cx="0" cy="0"/>
          <a:chOff x="0" y="0"/>
          <a:chExt cx="0" cy="0"/>
        </a:xfrm>
      </p:grpSpPr>
      <p:sp>
        <p:nvSpPr>
          <p:cNvPr id="10" name="Round Same Side Corner Rectangle 2">
            <a:extLst>
              <a:ext uri="{FF2B5EF4-FFF2-40B4-BE49-F238E27FC236}">
                <a16:creationId xmlns:a16="http://schemas.microsoft.com/office/drawing/2014/main" id="{30D32AC1-23D8-4850-AAD4-12E8058C59C3}"/>
              </a:ext>
            </a:extLst>
          </p:cNvPr>
          <p:cNvSpPr/>
          <p:nvPr/>
        </p:nvSpPr>
        <p:spPr>
          <a:xfrm>
            <a:off x="445615" y="4304633"/>
            <a:ext cx="7432841" cy="1510631"/>
          </a:xfrm>
          <a:prstGeom prst="round2SameRect">
            <a:avLst>
              <a:gd name="adj1" fmla="val 0"/>
              <a:gd name="adj2" fmla="val 18015"/>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2"/>
              </a:solidFill>
            </a:endParaRPr>
          </a:p>
        </p:txBody>
      </p:sp>
      <p:sp>
        <p:nvSpPr>
          <p:cNvPr id="4" name="Slide Number Placeholder 3"/>
          <p:cNvSpPr>
            <a:spLocks noGrp="1"/>
          </p:cNvSpPr>
          <p:nvPr>
            <p:ph type="sldNum" sz="quarter" idx="12"/>
          </p:nvPr>
        </p:nvSpPr>
        <p:spPr>
          <a:xfrm>
            <a:off x="4673600" y="6356351"/>
            <a:ext cx="2844800" cy="365125"/>
          </a:xfrm>
          <a:prstGeom prst="rect">
            <a:avLst/>
          </a:prstGeom>
        </p:spPr>
        <p:txBody>
          <a:bodyPr/>
          <a:lstStyle/>
          <a:p>
            <a:fld id="{88363DC7-DE0D-4A81-9E0B-C4E6183EF4D6}" type="slidenum">
              <a:rPr lang="en-IE" smtClean="0"/>
              <a:t>‹#›</a:t>
            </a:fld>
            <a:endParaRPr lang="en-IE"/>
          </a:p>
        </p:txBody>
      </p:sp>
      <p:sp>
        <p:nvSpPr>
          <p:cNvPr id="3" name="Picture Placeholder 2">
            <a:extLst>
              <a:ext uri="{FF2B5EF4-FFF2-40B4-BE49-F238E27FC236}">
                <a16:creationId xmlns:a16="http://schemas.microsoft.com/office/drawing/2014/main" id="{EEB31B27-A28A-430F-8948-84294E30BBBD}"/>
              </a:ext>
            </a:extLst>
          </p:cNvPr>
          <p:cNvSpPr>
            <a:spLocks noGrp="1"/>
          </p:cNvSpPr>
          <p:nvPr>
            <p:ph type="pic" sz="quarter" idx="13"/>
          </p:nvPr>
        </p:nvSpPr>
        <p:spPr>
          <a:xfrm>
            <a:off x="1902884" y="685800"/>
            <a:ext cx="9556749" cy="4362450"/>
          </a:xfrm>
        </p:spPr>
        <p:txBody>
          <a:bodyPr/>
          <a:lstStyle/>
          <a:p>
            <a:r>
              <a:rPr lang="en-US"/>
              <a:t>Click icon to add picture</a:t>
            </a:r>
            <a:endParaRPr lang="en-GB" dirty="0"/>
          </a:p>
        </p:txBody>
      </p:sp>
      <p:sp>
        <p:nvSpPr>
          <p:cNvPr id="6" name="Text Placeholder 5">
            <a:extLst>
              <a:ext uri="{FF2B5EF4-FFF2-40B4-BE49-F238E27FC236}">
                <a16:creationId xmlns:a16="http://schemas.microsoft.com/office/drawing/2014/main" id="{BD8E75EB-910C-4978-8735-A8FBD93B682A}"/>
              </a:ext>
            </a:extLst>
          </p:cNvPr>
          <p:cNvSpPr>
            <a:spLocks noGrp="1"/>
          </p:cNvSpPr>
          <p:nvPr>
            <p:ph type="body" sz="quarter" idx="14"/>
          </p:nvPr>
        </p:nvSpPr>
        <p:spPr>
          <a:xfrm>
            <a:off x="445615" y="4304632"/>
            <a:ext cx="7432841" cy="1260000"/>
          </a:xfrm>
          <a:solidFill>
            <a:srgbClr val="143058"/>
          </a:solidFill>
          <a:ln>
            <a:solidFill>
              <a:srgbClr val="143058"/>
            </a:solidFill>
          </a:ln>
        </p:spPr>
        <p:txBody>
          <a:bodyPr/>
          <a:lstStyle>
            <a:lvl1pPr marL="0" indent="0">
              <a:buNone/>
              <a:defRPr/>
            </a:lvl1pPr>
          </a:lstStyle>
          <a:p>
            <a:pPr lvl="0"/>
            <a:r>
              <a:rPr lang="en-US"/>
              <a:t>Click to edit Master text styles</a:t>
            </a:r>
          </a:p>
        </p:txBody>
      </p:sp>
      <p:sp>
        <p:nvSpPr>
          <p:cNvPr id="8" name="Text Placeholder 7">
            <a:extLst>
              <a:ext uri="{FF2B5EF4-FFF2-40B4-BE49-F238E27FC236}">
                <a16:creationId xmlns:a16="http://schemas.microsoft.com/office/drawing/2014/main" id="{D34460CF-7478-4D43-AC04-FF9AE7B31371}"/>
              </a:ext>
            </a:extLst>
          </p:cNvPr>
          <p:cNvSpPr>
            <a:spLocks noGrp="1"/>
          </p:cNvSpPr>
          <p:nvPr>
            <p:ph type="body" sz="quarter" idx="15" hasCustomPrompt="1"/>
          </p:nvPr>
        </p:nvSpPr>
        <p:spPr>
          <a:xfrm>
            <a:off x="994148" y="4470524"/>
            <a:ext cx="6335775" cy="577726"/>
          </a:xfrm>
        </p:spPr>
        <p:txBody>
          <a:bodyPr>
            <a:noAutofit/>
          </a:bodyPr>
          <a:lstStyle>
            <a:lvl1pPr marL="0" indent="0">
              <a:buNone/>
              <a:defRPr sz="3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IE" dirty="0"/>
              <a:t>Main Text</a:t>
            </a:r>
            <a:endParaRPr lang="en-GB" dirty="0"/>
          </a:p>
        </p:txBody>
      </p:sp>
      <p:sp>
        <p:nvSpPr>
          <p:cNvPr id="9" name="Text Placeholder 7">
            <a:extLst>
              <a:ext uri="{FF2B5EF4-FFF2-40B4-BE49-F238E27FC236}">
                <a16:creationId xmlns:a16="http://schemas.microsoft.com/office/drawing/2014/main" id="{9A2834BD-C6B7-4C6B-9105-5B80B3ED2082}"/>
              </a:ext>
            </a:extLst>
          </p:cNvPr>
          <p:cNvSpPr>
            <a:spLocks noGrp="1"/>
          </p:cNvSpPr>
          <p:nvPr>
            <p:ph type="body" sz="quarter" idx="16" hasCustomPrompt="1"/>
          </p:nvPr>
        </p:nvSpPr>
        <p:spPr>
          <a:xfrm>
            <a:off x="994149" y="5048251"/>
            <a:ext cx="6335773" cy="392113"/>
          </a:xfrm>
        </p:spPr>
        <p:txBody>
          <a:bodyP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IE" dirty="0"/>
              <a:t>Sub text</a:t>
            </a:r>
            <a:endParaRPr lang="en-GB" dirty="0"/>
          </a:p>
        </p:txBody>
      </p:sp>
    </p:spTree>
    <p:extLst>
      <p:ext uri="{BB962C8B-B14F-4D97-AF65-F5344CB8AC3E}">
        <p14:creationId xmlns:p14="http://schemas.microsoft.com/office/powerpoint/2010/main" val="1141040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360" y="274638"/>
            <a:ext cx="11425269" cy="778098"/>
          </a:xfrm>
          <a:prstGeom prst="rect">
            <a:avLst/>
          </a:prstGeom>
        </p:spPr>
        <p:txBody>
          <a:bodyPr vert="horz" lIns="91440" tIns="45720" rIns="91440" bIns="45720" rtlCol="0" anchor="ctr">
            <a:normAutofit/>
          </a:bodyPr>
          <a:lstStyle/>
          <a:p>
            <a:r>
              <a:rPr lang="en-US"/>
              <a:t>Click to edit Master title style</a:t>
            </a:r>
            <a:endParaRPr lang="en-IE" dirty="0"/>
          </a:p>
        </p:txBody>
      </p:sp>
      <p:sp>
        <p:nvSpPr>
          <p:cNvPr id="3" name="Text Placeholder 2"/>
          <p:cNvSpPr>
            <a:spLocks noGrp="1"/>
          </p:cNvSpPr>
          <p:nvPr>
            <p:ph type="body" idx="1"/>
          </p:nvPr>
        </p:nvSpPr>
        <p:spPr>
          <a:xfrm>
            <a:off x="431371" y="1340769"/>
            <a:ext cx="11329259" cy="43924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pic>
        <p:nvPicPr>
          <p:cNvPr id="8" name="Picture 7" descr="EF2015_Logo_landscape_Colour.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23265" y="6412802"/>
            <a:ext cx="1476000" cy="252222"/>
          </a:xfrm>
          <a:prstGeom prst="rect">
            <a:avLst/>
          </a:prstGeom>
        </p:spPr>
      </p:pic>
      <p:cxnSp>
        <p:nvCxnSpPr>
          <p:cNvPr id="9" name="Straight Connector 8"/>
          <p:cNvCxnSpPr>
            <a:cxnSpLocks/>
          </p:cNvCxnSpPr>
          <p:nvPr/>
        </p:nvCxnSpPr>
        <p:spPr>
          <a:xfrm>
            <a:off x="335360" y="6192000"/>
            <a:ext cx="11425269" cy="0"/>
          </a:xfrm>
          <a:prstGeom prst="line">
            <a:avLst/>
          </a:prstGeom>
          <a:ln w="7620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9"/>
          <p:cNvSpPr>
            <a:spLocks noGrp="1"/>
          </p:cNvSpPr>
          <p:nvPr>
            <p:ph type="sldNum" sz="quarter" idx="4"/>
          </p:nvPr>
        </p:nvSpPr>
        <p:spPr>
          <a:xfrm>
            <a:off x="4673600" y="6356351"/>
            <a:ext cx="2844800" cy="365125"/>
          </a:xfrm>
          <a:prstGeom prst="rect">
            <a:avLst/>
          </a:prstGeom>
        </p:spPr>
        <p:txBody>
          <a:bodyPr vert="horz" lIns="91440" tIns="45720" rIns="91440" bIns="45720" rtlCol="0" anchor="ctr"/>
          <a:lstStyle>
            <a:lvl1pPr algn="ctr">
              <a:defRPr sz="1200">
                <a:solidFill>
                  <a:schemeClr val="accent6"/>
                </a:solidFill>
              </a:defRPr>
            </a:lvl1pPr>
          </a:lstStyle>
          <a:p>
            <a:fld id="{455459BC-FB4E-4FEB-A8AF-9E2C740BEC10}" type="slidenum">
              <a:rPr lang="en-IE" smtClean="0"/>
              <a:pPr/>
              <a:t>‹#›</a:t>
            </a:fld>
            <a:endParaRPr lang="en-IE"/>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75" r:id="rId3"/>
    <p:sldLayoutId id="2147483664" r:id="rId4"/>
    <p:sldLayoutId id="2147483674" r:id="rId5"/>
    <p:sldLayoutId id="2147483666" r:id="rId6"/>
    <p:sldLayoutId id="2147483667" r:id="rId7"/>
    <p:sldLayoutId id="2147483676" r:id="rId8"/>
  </p:sldLayoutIdLst>
  <p:txStyles>
    <p:titleStyle>
      <a:lvl1pPr algn="l" defTabSz="914400" rtl="0" eaLnBrk="1" latinLnBrk="0" hangingPunct="1">
        <a:spcBef>
          <a:spcPct val="0"/>
        </a:spcBef>
        <a:buNone/>
        <a:defRPr sz="3200" b="1"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spcBef>
          <a:spcPct val="20000"/>
        </a:spcBef>
        <a:buFont typeface="Arial" pitchFamily="34" charset="0"/>
        <a:buChar char="•"/>
        <a:defRPr sz="2400" kern="1200">
          <a:solidFill>
            <a:schemeClr val="bg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bg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bg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hyperlink" Target="https://www.planetlabor.com/en/industrial-relations-en/national-industrial-relations/germany-ground-breaking-agreement-in-the-retail-sector-signed-between-ver-di-and-hm/"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news.industriall-europe.eu/documents/upload/2023/3/638145003134578897_iAll-Ceemet_AI_paper_EN_final_draft.pdf"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microsoft.com/office/2017/06/relationships/model3d" Target="../media/model3d1.glb"/><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7.png"/><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www.narga.net/10-benefits-of-online-invoicing-for-an-e-commerce-business/" TargetMode="External"/><Relationship Id="rId3" Type="http://schemas.openxmlformats.org/officeDocument/2006/relationships/hyperlink" Target="http://transgriot.blogspot.com/2010/09/first-official-transgriot-fund-raiser.html" TargetMode="External"/><Relationship Id="rId7" Type="http://schemas.openxmlformats.org/officeDocument/2006/relationships/image" Target="../media/image22.png"/><Relationship Id="rId12" Type="http://schemas.openxmlformats.org/officeDocument/2006/relationships/image" Target="../media/image23.pn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hyperlink" Target="https://fabiusmaximus.com/2013/08/20/automation-robots-53931/" TargetMode="External"/><Relationship Id="rId5" Type="http://schemas.openxmlformats.org/officeDocument/2006/relationships/image" Target="../media/image20.png"/><Relationship Id="rId10" Type="http://schemas.openxmlformats.org/officeDocument/2006/relationships/hyperlink" Target="https://opentextbc.ca/selfpublishguide/chapter/screenshots-of-software/" TargetMode="External"/><Relationship Id="rId4" Type="http://schemas.openxmlformats.org/officeDocument/2006/relationships/image" Target="../media/image19.png"/><Relationship Id="rId9" Type="http://schemas.openxmlformats.org/officeDocument/2006/relationships/hyperlink" Target="https://geobrava.wordpress.com/2018/08/29/big-data-and-analytics-revenues-will-reach-260-bill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027CD-C5CB-4ECC-B951-E1606714CA8A}"/>
              </a:ext>
            </a:extLst>
          </p:cNvPr>
          <p:cNvSpPr>
            <a:spLocks noGrp="1"/>
          </p:cNvSpPr>
          <p:nvPr>
            <p:ph type="ctrTitle"/>
          </p:nvPr>
        </p:nvSpPr>
        <p:spPr/>
        <p:txBody>
          <a:bodyPr/>
          <a:lstStyle/>
          <a:p>
            <a:r>
              <a:rPr lang="en-IE" dirty="0"/>
              <a:t>Social partners going digital</a:t>
            </a:r>
          </a:p>
        </p:txBody>
      </p:sp>
      <p:sp>
        <p:nvSpPr>
          <p:cNvPr id="3" name="Subtitle 2">
            <a:extLst>
              <a:ext uri="{FF2B5EF4-FFF2-40B4-BE49-F238E27FC236}">
                <a16:creationId xmlns:a16="http://schemas.microsoft.com/office/drawing/2014/main" id="{95016E7D-8DD6-4506-B225-052DD0BB106E}"/>
              </a:ext>
            </a:extLst>
          </p:cNvPr>
          <p:cNvSpPr>
            <a:spLocks noGrp="1"/>
          </p:cNvSpPr>
          <p:nvPr>
            <p:ph type="subTitle" idx="1"/>
          </p:nvPr>
        </p:nvSpPr>
        <p:spPr/>
        <p:txBody>
          <a:bodyPr>
            <a:normAutofit fontScale="85000" lnSpcReduction="20000"/>
          </a:bodyPr>
          <a:lstStyle/>
          <a:p>
            <a:r>
              <a:rPr lang="en-IE" dirty="0"/>
              <a:t>Stavroula Demetriades</a:t>
            </a:r>
          </a:p>
          <a:p>
            <a:r>
              <a:rPr lang="en-IE" dirty="0"/>
              <a:t>Senior Research Manager</a:t>
            </a:r>
          </a:p>
        </p:txBody>
      </p:sp>
      <p:sp>
        <p:nvSpPr>
          <p:cNvPr id="4" name="Text Placeholder 3">
            <a:extLst>
              <a:ext uri="{FF2B5EF4-FFF2-40B4-BE49-F238E27FC236}">
                <a16:creationId xmlns:a16="http://schemas.microsoft.com/office/drawing/2014/main" id="{9AE211A9-2EFA-43A7-A6C9-735BF50684B4}"/>
              </a:ext>
            </a:extLst>
          </p:cNvPr>
          <p:cNvSpPr>
            <a:spLocks noGrp="1"/>
          </p:cNvSpPr>
          <p:nvPr>
            <p:ph type="body" sz="quarter" idx="13"/>
          </p:nvPr>
        </p:nvSpPr>
        <p:spPr/>
        <p:txBody>
          <a:bodyPr>
            <a:normAutofit/>
          </a:bodyPr>
          <a:lstStyle/>
          <a:p>
            <a:r>
              <a:rPr lang="en-GB" dirty="0"/>
              <a:t>Digital trade unionism – How to be the strong organisation in the digital jungle</a:t>
            </a:r>
            <a:endParaRPr lang="en-IE" dirty="0"/>
          </a:p>
        </p:txBody>
      </p:sp>
      <p:sp>
        <p:nvSpPr>
          <p:cNvPr id="5" name="Text Placeholder 4">
            <a:extLst>
              <a:ext uri="{FF2B5EF4-FFF2-40B4-BE49-F238E27FC236}">
                <a16:creationId xmlns:a16="http://schemas.microsoft.com/office/drawing/2014/main" id="{1D19A77F-AE56-4792-AEA5-78D628A93DE9}"/>
              </a:ext>
            </a:extLst>
          </p:cNvPr>
          <p:cNvSpPr>
            <a:spLocks noGrp="1"/>
          </p:cNvSpPr>
          <p:nvPr>
            <p:ph type="body" sz="quarter" idx="14"/>
          </p:nvPr>
        </p:nvSpPr>
        <p:spPr/>
        <p:txBody>
          <a:bodyPr>
            <a:normAutofit/>
          </a:bodyPr>
          <a:lstStyle/>
          <a:p>
            <a:r>
              <a:rPr lang="en-GB" dirty="0"/>
              <a:t>Czech-Moravian Confederation of Trade Unions, 29 March 2023</a:t>
            </a:r>
            <a:endParaRPr lang="en-IE" dirty="0"/>
          </a:p>
        </p:txBody>
      </p:sp>
    </p:spTree>
    <p:extLst>
      <p:ext uri="{BB962C8B-B14F-4D97-AF65-F5344CB8AC3E}">
        <p14:creationId xmlns:p14="http://schemas.microsoft.com/office/powerpoint/2010/main" val="566128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8FC4D-B150-456C-8A6A-63D378D6D581}"/>
              </a:ext>
            </a:extLst>
          </p:cNvPr>
          <p:cNvSpPr>
            <a:spLocks noGrp="1"/>
          </p:cNvSpPr>
          <p:nvPr>
            <p:ph type="title"/>
          </p:nvPr>
        </p:nvSpPr>
        <p:spPr/>
        <p:txBody>
          <a:bodyPr/>
          <a:lstStyle/>
          <a:p>
            <a:r>
              <a:rPr lang="en-GB" dirty="0"/>
              <a:t>Digitalisation by country</a:t>
            </a:r>
          </a:p>
        </p:txBody>
      </p:sp>
      <p:pic>
        <p:nvPicPr>
          <p:cNvPr id="4" name="Picture 3">
            <a:extLst>
              <a:ext uri="{FF2B5EF4-FFF2-40B4-BE49-F238E27FC236}">
                <a16:creationId xmlns:a16="http://schemas.microsoft.com/office/drawing/2014/main" id="{04CE065E-40FE-44AA-9D48-7243979600B9}"/>
              </a:ext>
            </a:extLst>
          </p:cNvPr>
          <p:cNvPicPr>
            <a:picLocks noChangeAspect="1"/>
          </p:cNvPicPr>
          <p:nvPr/>
        </p:nvPicPr>
        <p:blipFill>
          <a:blip r:embed="rId2"/>
          <a:stretch>
            <a:fillRect/>
          </a:stretch>
        </p:blipFill>
        <p:spPr>
          <a:xfrm>
            <a:off x="1141161" y="1237341"/>
            <a:ext cx="9269730" cy="4772025"/>
          </a:xfrm>
          <a:prstGeom prst="rect">
            <a:avLst/>
          </a:prstGeom>
        </p:spPr>
      </p:pic>
      <p:sp>
        <p:nvSpPr>
          <p:cNvPr id="3" name="Oval 2">
            <a:extLst>
              <a:ext uri="{FF2B5EF4-FFF2-40B4-BE49-F238E27FC236}">
                <a16:creationId xmlns:a16="http://schemas.microsoft.com/office/drawing/2014/main" id="{A4D052B0-EC92-9CC3-6410-A3D7D738CFC4}"/>
              </a:ext>
            </a:extLst>
          </p:cNvPr>
          <p:cNvSpPr/>
          <p:nvPr/>
        </p:nvSpPr>
        <p:spPr>
          <a:xfrm>
            <a:off x="6831725" y="3721811"/>
            <a:ext cx="578069"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Arrow: Down 4">
            <a:extLst>
              <a:ext uri="{FF2B5EF4-FFF2-40B4-BE49-F238E27FC236}">
                <a16:creationId xmlns:a16="http://schemas.microsoft.com/office/drawing/2014/main" id="{6F8F7422-4222-4A3B-71F6-CDBDEFBAB86A}"/>
              </a:ext>
            </a:extLst>
          </p:cNvPr>
          <p:cNvSpPr/>
          <p:nvPr/>
        </p:nvSpPr>
        <p:spPr>
          <a:xfrm>
            <a:off x="3096873" y="848634"/>
            <a:ext cx="571237" cy="601793"/>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429625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6E1DC-8D7E-4014-BA1B-F36603446D7F}"/>
              </a:ext>
            </a:extLst>
          </p:cNvPr>
          <p:cNvSpPr>
            <a:spLocks noGrp="1"/>
          </p:cNvSpPr>
          <p:nvPr>
            <p:ph type="title"/>
          </p:nvPr>
        </p:nvSpPr>
        <p:spPr/>
        <p:txBody>
          <a:bodyPr/>
          <a:lstStyle/>
          <a:p>
            <a:r>
              <a:rPr lang="en-GB" dirty="0"/>
              <a:t>Digitalisation by sector and establishment size</a:t>
            </a:r>
          </a:p>
        </p:txBody>
      </p:sp>
      <p:pic>
        <p:nvPicPr>
          <p:cNvPr id="4" name="Picture 3">
            <a:extLst>
              <a:ext uri="{FF2B5EF4-FFF2-40B4-BE49-F238E27FC236}">
                <a16:creationId xmlns:a16="http://schemas.microsoft.com/office/drawing/2014/main" id="{3C553B60-ABD2-44ED-B7D3-A8813E07F274}"/>
              </a:ext>
            </a:extLst>
          </p:cNvPr>
          <p:cNvPicPr>
            <a:picLocks noChangeAspect="1"/>
          </p:cNvPicPr>
          <p:nvPr/>
        </p:nvPicPr>
        <p:blipFill>
          <a:blip r:embed="rId2"/>
          <a:stretch>
            <a:fillRect/>
          </a:stretch>
        </p:blipFill>
        <p:spPr>
          <a:xfrm>
            <a:off x="1760220" y="1403032"/>
            <a:ext cx="8355330" cy="4486275"/>
          </a:xfrm>
          <a:prstGeom prst="rect">
            <a:avLst/>
          </a:prstGeom>
        </p:spPr>
      </p:pic>
      <p:sp>
        <p:nvSpPr>
          <p:cNvPr id="3" name="Arrow: Down 2">
            <a:extLst>
              <a:ext uri="{FF2B5EF4-FFF2-40B4-BE49-F238E27FC236}">
                <a16:creationId xmlns:a16="http://schemas.microsoft.com/office/drawing/2014/main" id="{D52168D8-1650-C1AB-7CEB-0BB25D46E8E8}"/>
              </a:ext>
            </a:extLst>
          </p:cNvPr>
          <p:cNvSpPr/>
          <p:nvPr/>
        </p:nvSpPr>
        <p:spPr>
          <a:xfrm>
            <a:off x="5044965" y="1052736"/>
            <a:ext cx="441434" cy="5553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Arrow: Down 4">
            <a:extLst>
              <a:ext uri="{FF2B5EF4-FFF2-40B4-BE49-F238E27FC236}">
                <a16:creationId xmlns:a16="http://schemas.microsoft.com/office/drawing/2014/main" id="{59EBD5CF-89D2-0236-1B29-DC41ED6DA681}"/>
              </a:ext>
            </a:extLst>
          </p:cNvPr>
          <p:cNvSpPr/>
          <p:nvPr/>
        </p:nvSpPr>
        <p:spPr>
          <a:xfrm>
            <a:off x="5606560" y="1125358"/>
            <a:ext cx="441434" cy="5553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Oval 7">
            <a:extLst>
              <a:ext uri="{FF2B5EF4-FFF2-40B4-BE49-F238E27FC236}">
                <a16:creationId xmlns:a16="http://schemas.microsoft.com/office/drawing/2014/main" id="{446986EF-7A92-E717-630A-F38CB3150A21}"/>
              </a:ext>
            </a:extLst>
          </p:cNvPr>
          <p:cNvSpPr/>
          <p:nvPr/>
        </p:nvSpPr>
        <p:spPr>
          <a:xfrm>
            <a:off x="6779173" y="4078014"/>
            <a:ext cx="588580" cy="7777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553399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2D57E9C-3C78-5827-A4EE-7836FC05892C}"/>
              </a:ext>
            </a:extLst>
          </p:cNvPr>
          <p:cNvSpPr>
            <a:spLocks noGrp="1"/>
          </p:cNvSpPr>
          <p:nvPr>
            <p:ph type="title"/>
          </p:nvPr>
        </p:nvSpPr>
        <p:spPr>
          <a:xfrm>
            <a:off x="335360" y="274638"/>
            <a:ext cx="11425269" cy="778098"/>
          </a:xfrm>
        </p:spPr>
        <p:txBody>
          <a:bodyPr/>
          <a:lstStyle/>
          <a:p>
            <a:r>
              <a:rPr lang="en-US" dirty="0"/>
              <a:t>Eurofound research report 2021</a:t>
            </a:r>
          </a:p>
        </p:txBody>
      </p:sp>
      <p:pic>
        <p:nvPicPr>
          <p:cNvPr id="5" name="Picture 4">
            <a:extLst>
              <a:ext uri="{FF2B5EF4-FFF2-40B4-BE49-F238E27FC236}">
                <a16:creationId xmlns:a16="http://schemas.microsoft.com/office/drawing/2014/main" id="{0C058823-8448-DDF3-6FD3-D474D45A7F71}"/>
              </a:ext>
            </a:extLst>
          </p:cNvPr>
          <p:cNvPicPr>
            <a:picLocks noChangeAspect="1"/>
          </p:cNvPicPr>
          <p:nvPr/>
        </p:nvPicPr>
        <p:blipFill>
          <a:blip r:embed="rId2"/>
          <a:stretch>
            <a:fillRect/>
          </a:stretch>
        </p:blipFill>
        <p:spPr>
          <a:xfrm>
            <a:off x="3557116" y="1052736"/>
            <a:ext cx="4383729" cy="4680521"/>
          </a:xfrm>
          <a:prstGeom prst="rect">
            <a:avLst/>
          </a:prstGeom>
          <a:noFill/>
        </p:spPr>
      </p:pic>
    </p:spTree>
    <p:extLst>
      <p:ext uri="{BB962C8B-B14F-4D97-AF65-F5344CB8AC3E}">
        <p14:creationId xmlns:p14="http://schemas.microsoft.com/office/powerpoint/2010/main" val="1144290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C62-FBFB-4C0B-959F-E51FF6F84EC7}"/>
              </a:ext>
            </a:extLst>
          </p:cNvPr>
          <p:cNvSpPr>
            <a:spLocks noGrp="1"/>
          </p:cNvSpPr>
          <p:nvPr>
            <p:ph type="title"/>
          </p:nvPr>
        </p:nvSpPr>
        <p:spPr>
          <a:xfrm>
            <a:off x="237706" y="168106"/>
            <a:ext cx="11425269" cy="421109"/>
          </a:xfrm>
        </p:spPr>
        <p:txBody>
          <a:bodyPr anchor="ctr">
            <a:normAutofit fontScale="90000"/>
          </a:bodyPr>
          <a:lstStyle/>
          <a:p>
            <a:r>
              <a:rPr lang="en-GB" dirty="0"/>
              <a:t>The use of nascent technologies by the social partners</a:t>
            </a:r>
            <a:endParaRPr lang="en-IE" dirty="0"/>
          </a:p>
        </p:txBody>
      </p:sp>
      <p:graphicFrame>
        <p:nvGraphicFramePr>
          <p:cNvPr id="15" name="Diagram 14">
            <a:extLst>
              <a:ext uri="{FF2B5EF4-FFF2-40B4-BE49-F238E27FC236}">
                <a16:creationId xmlns:a16="http://schemas.microsoft.com/office/drawing/2014/main" id="{42907FFC-A75A-41B9-BAC8-DA858FEC5B69}"/>
              </a:ext>
            </a:extLst>
          </p:cNvPr>
          <p:cNvGraphicFramePr/>
          <p:nvPr>
            <p:extLst>
              <p:ext uri="{D42A27DB-BD31-4B8C-83A1-F6EECF244321}">
                <p14:modId xmlns:p14="http://schemas.microsoft.com/office/powerpoint/2010/main" val="1219594117"/>
              </p:ext>
            </p:extLst>
          </p:nvPr>
        </p:nvGraphicFramePr>
        <p:xfrm>
          <a:off x="237706" y="850118"/>
          <a:ext cx="11099079" cy="51453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Rectangle 16">
            <a:extLst>
              <a:ext uri="{FF2B5EF4-FFF2-40B4-BE49-F238E27FC236}">
                <a16:creationId xmlns:a16="http://schemas.microsoft.com/office/drawing/2014/main" id="{5C2D4DC1-7274-4692-B46B-A4D644C2F6DA}"/>
              </a:ext>
            </a:extLst>
          </p:cNvPr>
          <p:cNvSpPr/>
          <p:nvPr/>
        </p:nvSpPr>
        <p:spPr>
          <a:xfrm>
            <a:off x="4348024" y="3257610"/>
            <a:ext cx="1349406" cy="603682"/>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Trade unions</a:t>
            </a:r>
          </a:p>
        </p:txBody>
      </p:sp>
      <p:sp>
        <p:nvSpPr>
          <p:cNvPr id="18" name="Rectangle 17">
            <a:extLst>
              <a:ext uri="{FF2B5EF4-FFF2-40B4-BE49-F238E27FC236}">
                <a16:creationId xmlns:a16="http://schemas.microsoft.com/office/drawing/2014/main" id="{90A22AA2-3FFD-46DE-B49D-939810F9CF2C}"/>
              </a:ext>
            </a:extLst>
          </p:cNvPr>
          <p:cNvSpPr/>
          <p:nvPr/>
        </p:nvSpPr>
        <p:spPr>
          <a:xfrm>
            <a:off x="5871510" y="3257610"/>
            <a:ext cx="1349406" cy="603682"/>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Employers</a:t>
            </a:r>
          </a:p>
        </p:txBody>
      </p:sp>
      <p:pic>
        <p:nvPicPr>
          <p:cNvPr id="24" name="Picture 23">
            <a:extLst>
              <a:ext uri="{FF2B5EF4-FFF2-40B4-BE49-F238E27FC236}">
                <a16:creationId xmlns:a16="http://schemas.microsoft.com/office/drawing/2014/main" id="{90B0F978-BE9F-4138-AA3A-059B2941A532}"/>
              </a:ext>
            </a:extLst>
          </p:cNvPr>
          <p:cNvPicPr>
            <a:picLocks noChangeAspect="1"/>
          </p:cNvPicPr>
          <p:nvPr/>
        </p:nvPicPr>
        <p:blipFill>
          <a:blip r:embed="rId8"/>
          <a:stretch>
            <a:fillRect/>
          </a:stretch>
        </p:blipFill>
        <p:spPr>
          <a:xfrm>
            <a:off x="5322823" y="2416289"/>
            <a:ext cx="1097375" cy="841321"/>
          </a:xfrm>
          <a:prstGeom prst="rect">
            <a:avLst/>
          </a:prstGeom>
        </p:spPr>
      </p:pic>
    </p:spTree>
    <p:extLst>
      <p:ext uri="{BB962C8B-B14F-4D97-AF65-F5344CB8AC3E}">
        <p14:creationId xmlns:p14="http://schemas.microsoft.com/office/powerpoint/2010/main" val="1105025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1CAAEB-C45C-0AA1-1901-4E48CD57E083}"/>
              </a:ext>
            </a:extLst>
          </p:cNvPr>
          <p:cNvSpPr>
            <a:spLocks noGrp="1"/>
          </p:cNvSpPr>
          <p:nvPr>
            <p:ph type="title"/>
          </p:nvPr>
        </p:nvSpPr>
        <p:spPr/>
        <p:txBody>
          <a:bodyPr/>
          <a:lstStyle/>
          <a:p>
            <a:r>
              <a:rPr lang="en-GB" dirty="0"/>
              <a:t>Some examples..</a:t>
            </a:r>
          </a:p>
        </p:txBody>
      </p:sp>
      <p:grpSp>
        <p:nvGrpSpPr>
          <p:cNvPr id="8" name="Group 7">
            <a:extLst>
              <a:ext uri="{FF2B5EF4-FFF2-40B4-BE49-F238E27FC236}">
                <a16:creationId xmlns:a16="http://schemas.microsoft.com/office/drawing/2014/main" id="{81DF55FF-F20C-3904-6B7D-9D6E6AA55F49}"/>
              </a:ext>
            </a:extLst>
          </p:cNvPr>
          <p:cNvGrpSpPr/>
          <p:nvPr/>
        </p:nvGrpSpPr>
        <p:grpSpPr>
          <a:xfrm>
            <a:off x="664595" y="4775634"/>
            <a:ext cx="2147420" cy="809841"/>
            <a:chOff x="3241253" y="497420"/>
            <a:chExt cx="1462263" cy="809841"/>
          </a:xfrm>
        </p:grpSpPr>
        <p:sp>
          <p:nvSpPr>
            <p:cNvPr id="9" name="Rectangle: Rounded Corners 8">
              <a:extLst>
                <a:ext uri="{FF2B5EF4-FFF2-40B4-BE49-F238E27FC236}">
                  <a16:creationId xmlns:a16="http://schemas.microsoft.com/office/drawing/2014/main" id="{D81C66DD-1F76-D133-059B-FE2579FEF597}"/>
                </a:ext>
              </a:extLst>
            </p:cNvPr>
            <p:cNvSpPr/>
            <p:nvPr/>
          </p:nvSpPr>
          <p:spPr>
            <a:xfrm>
              <a:off x="3241253" y="497420"/>
              <a:ext cx="1462263" cy="80984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9FFD8BC3-A98B-97F6-FBD8-24B3E79299A2}"/>
                </a:ext>
              </a:extLst>
            </p:cNvPr>
            <p:cNvSpPr txBox="1"/>
            <p:nvPr/>
          </p:nvSpPr>
          <p:spPr>
            <a:xfrm>
              <a:off x="3280786" y="536953"/>
              <a:ext cx="1383197" cy="7307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E" sz="1600" kern="1200" dirty="0"/>
                <a:t>Information sharing </a:t>
              </a:r>
            </a:p>
          </p:txBody>
        </p:sp>
      </p:grpSp>
      <p:sp>
        <p:nvSpPr>
          <p:cNvPr id="12" name="TextBox 11">
            <a:extLst>
              <a:ext uri="{FF2B5EF4-FFF2-40B4-BE49-F238E27FC236}">
                <a16:creationId xmlns:a16="http://schemas.microsoft.com/office/drawing/2014/main" id="{623131FB-68AF-06A2-E691-B8329D05CC9D}"/>
              </a:ext>
            </a:extLst>
          </p:cNvPr>
          <p:cNvSpPr txBox="1"/>
          <p:nvPr/>
        </p:nvSpPr>
        <p:spPr>
          <a:xfrm>
            <a:off x="2812015" y="4858853"/>
            <a:ext cx="6094206" cy="923330"/>
          </a:xfrm>
          <a:prstGeom prst="rect">
            <a:avLst/>
          </a:prstGeom>
          <a:noFill/>
        </p:spPr>
        <p:txBody>
          <a:bodyPr wrap="square">
            <a:spAutoFit/>
          </a:bodyPr>
          <a:lstStyle/>
          <a:p>
            <a:r>
              <a:rPr lang="en-GB" dirty="0">
                <a:solidFill>
                  <a:schemeClr val="bg2"/>
                </a:solidFill>
              </a:rPr>
              <a:t>AT trade unions: ÖGB webpage which includes all collective agreements; AK webpage with labour law issues</a:t>
            </a:r>
          </a:p>
          <a:p>
            <a:endParaRPr lang="en-GB" dirty="0">
              <a:solidFill>
                <a:schemeClr val="bg2"/>
              </a:solidFill>
            </a:endParaRPr>
          </a:p>
        </p:txBody>
      </p:sp>
      <p:grpSp>
        <p:nvGrpSpPr>
          <p:cNvPr id="13" name="Group 12">
            <a:extLst>
              <a:ext uri="{FF2B5EF4-FFF2-40B4-BE49-F238E27FC236}">
                <a16:creationId xmlns:a16="http://schemas.microsoft.com/office/drawing/2014/main" id="{55A42222-6860-E670-765F-8F3104DD522E}"/>
              </a:ext>
            </a:extLst>
          </p:cNvPr>
          <p:cNvGrpSpPr/>
          <p:nvPr/>
        </p:nvGrpSpPr>
        <p:grpSpPr>
          <a:xfrm>
            <a:off x="907851" y="2263527"/>
            <a:ext cx="2147420" cy="1161079"/>
            <a:chOff x="7120502" y="1909124"/>
            <a:chExt cx="1313805" cy="1161079"/>
          </a:xfrm>
        </p:grpSpPr>
        <p:sp>
          <p:nvSpPr>
            <p:cNvPr id="14" name="Rectangle: Rounded Corners 13">
              <a:extLst>
                <a:ext uri="{FF2B5EF4-FFF2-40B4-BE49-F238E27FC236}">
                  <a16:creationId xmlns:a16="http://schemas.microsoft.com/office/drawing/2014/main" id="{7876570C-52DF-FB80-3DA0-486260940D9E}"/>
                </a:ext>
              </a:extLst>
            </p:cNvPr>
            <p:cNvSpPr/>
            <p:nvPr/>
          </p:nvSpPr>
          <p:spPr>
            <a:xfrm>
              <a:off x="7120502" y="1909124"/>
              <a:ext cx="1313805" cy="116107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ectangle: Rounded Corners 4">
              <a:extLst>
                <a:ext uri="{FF2B5EF4-FFF2-40B4-BE49-F238E27FC236}">
                  <a16:creationId xmlns:a16="http://schemas.microsoft.com/office/drawing/2014/main" id="{5E94C816-0965-EFF0-503D-75183D8DD49B}"/>
                </a:ext>
              </a:extLst>
            </p:cNvPr>
            <p:cNvSpPr txBox="1"/>
            <p:nvPr/>
          </p:nvSpPr>
          <p:spPr>
            <a:xfrm>
              <a:off x="7177181" y="1965803"/>
              <a:ext cx="1200447" cy="10477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E" sz="1600" kern="1200" dirty="0"/>
                <a:t>Guidance, advice, counselling </a:t>
              </a:r>
            </a:p>
          </p:txBody>
        </p:sp>
      </p:grpSp>
      <p:grpSp>
        <p:nvGrpSpPr>
          <p:cNvPr id="16" name="Group 15">
            <a:extLst>
              <a:ext uri="{FF2B5EF4-FFF2-40B4-BE49-F238E27FC236}">
                <a16:creationId xmlns:a16="http://schemas.microsoft.com/office/drawing/2014/main" id="{990567D3-E712-F985-DABB-4A8920DBD45F}"/>
              </a:ext>
            </a:extLst>
          </p:cNvPr>
          <p:cNvGrpSpPr/>
          <p:nvPr/>
        </p:nvGrpSpPr>
        <p:grpSpPr>
          <a:xfrm>
            <a:off x="5430865" y="2282731"/>
            <a:ext cx="1760998" cy="979288"/>
            <a:chOff x="4663845" y="4151567"/>
            <a:chExt cx="1557873" cy="979288"/>
          </a:xfrm>
        </p:grpSpPr>
        <p:sp>
          <p:nvSpPr>
            <p:cNvPr id="17" name="Rectangle: Rounded Corners 16">
              <a:extLst>
                <a:ext uri="{FF2B5EF4-FFF2-40B4-BE49-F238E27FC236}">
                  <a16:creationId xmlns:a16="http://schemas.microsoft.com/office/drawing/2014/main" id="{E6728ED2-17F0-35CC-D294-05FB4C4433F1}"/>
                </a:ext>
              </a:extLst>
            </p:cNvPr>
            <p:cNvSpPr/>
            <p:nvPr/>
          </p:nvSpPr>
          <p:spPr>
            <a:xfrm>
              <a:off x="4663845" y="4151567"/>
              <a:ext cx="1557873" cy="97928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id="{2D0E3D6F-D72D-76BC-062C-594D470BB2E3}"/>
                </a:ext>
              </a:extLst>
            </p:cNvPr>
            <p:cNvSpPr txBox="1"/>
            <p:nvPr/>
          </p:nvSpPr>
          <p:spPr>
            <a:xfrm>
              <a:off x="4711650" y="4199372"/>
              <a:ext cx="1462263" cy="8836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Electronic voting and online protesting </a:t>
              </a:r>
              <a:endParaRPr lang="en-IE" sz="1600" kern="1200" dirty="0"/>
            </a:p>
          </p:txBody>
        </p:sp>
      </p:grpSp>
      <p:grpSp>
        <p:nvGrpSpPr>
          <p:cNvPr id="2" name="Group 1">
            <a:extLst>
              <a:ext uri="{FF2B5EF4-FFF2-40B4-BE49-F238E27FC236}">
                <a16:creationId xmlns:a16="http://schemas.microsoft.com/office/drawing/2014/main" id="{30EAD02E-69C9-6CB2-3082-2338153003F0}"/>
              </a:ext>
            </a:extLst>
          </p:cNvPr>
          <p:cNvGrpSpPr/>
          <p:nvPr/>
        </p:nvGrpSpPr>
        <p:grpSpPr>
          <a:xfrm>
            <a:off x="7096557" y="3626210"/>
            <a:ext cx="1679792" cy="1031039"/>
            <a:chOff x="6308509" y="3336978"/>
            <a:chExt cx="1679792" cy="1031039"/>
          </a:xfrm>
        </p:grpSpPr>
        <p:sp>
          <p:nvSpPr>
            <p:cNvPr id="3" name="Rectangle: Rounded Corners 2">
              <a:extLst>
                <a:ext uri="{FF2B5EF4-FFF2-40B4-BE49-F238E27FC236}">
                  <a16:creationId xmlns:a16="http://schemas.microsoft.com/office/drawing/2014/main" id="{2BD5BC7B-02B0-7A86-07BA-98C9F28E164C}"/>
                </a:ext>
              </a:extLst>
            </p:cNvPr>
            <p:cNvSpPr/>
            <p:nvPr/>
          </p:nvSpPr>
          <p:spPr>
            <a:xfrm>
              <a:off x="6308509" y="3336978"/>
              <a:ext cx="1679792" cy="103103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ectangle: Rounded Corners 4">
              <a:extLst>
                <a:ext uri="{FF2B5EF4-FFF2-40B4-BE49-F238E27FC236}">
                  <a16:creationId xmlns:a16="http://schemas.microsoft.com/office/drawing/2014/main" id="{E16D782D-1FAD-F3F6-B411-EE74CE45C8C3}"/>
                </a:ext>
              </a:extLst>
            </p:cNvPr>
            <p:cNvSpPr txBox="1"/>
            <p:nvPr/>
          </p:nvSpPr>
          <p:spPr>
            <a:xfrm>
              <a:off x="6358840" y="3387309"/>
              <a:ext cx="1579130" cy="9303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E" sz="1600" kern="1200" dirty="0"/>
                <a:t>Optimising admin processes </a:t>
              </a:r>
            </a:p>
          </p:txBody>
        </p:sp>
      </p:grpSp>
      <p:sp>
        <p:nvSpPr>
          <p:cNvPr id="19" name="Speech Bubble: Rectangle 18">
            <a:extLst>
              <a:ext uri="{FF2B5EF4-FFF2-40B4-BE49-F238E27FC236}">
                <a16:creationId xmlns:a16="http://schemas.microsoft.com/office/drawing/2014/main" id="{990643D6-0C8D-2527-C3F4-FBDDB25A2E63}"/>
              </a:ext>
            </a:extLst>
          </p:cNvPr>
          <p:cNvSpPr/>
          <p:nvPr/>
        </p:nvSpPr>
        <p:spPr>
          <a:xfrm rot="877085">
            <a:off x="9102608" y="2771296"/>
            <a:ext cx="1743252" cy="1693384"/>
          </a:xfrm>
          <a:prstGeom prst="wedgeRectCallout">
            <a:avLst>
              <a:gd name="adj1" fmla="val -36077"/>
              <a:gd name="adj2" fmla="val 65636"/>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600" dirty="0">
                <a:solidFill>
                  <a:schemeClr val="bg2"/>
                </a:solidFill>
              </a:rPr>
              <a:t>DGB (D):Hackathon how to reach out to members, &amp; support them</a:t>
            </a:r>
          </a:p>
        </p:txBody>
      </p:sp>
      <p:sp>
        <p:nvSpPr>
          <p:cNvPr id="21" name="Speech Bubble: Rectangle 20">
            <a:extLst>
              <a:ext uri="{FF2B5EF4-FFF2-40B4-BE49-F238E27FC236}">
                <a16:creationId xmlns:a16="http://schemas.microsoft.com/office/drawing/2014/main" id="{8362EAB4-F5B9-1C76-E293-5FF062D036B7}"/>
              </a:ext>
            </a:extLst>
          </p:cNvPr>
          <p:cNvSpPr/>
          <p:nvPr/>
        </p:nvSpPr>
        <p:spPr>
          <a:xfrm>
            <a:off x="7411455" y="976005"/>
            <a:ext cx="1679792" cy="1533011"/>
          </a:xfrm>
          <a:prstGeom prst="wedgeRectCallout">
            <a:avLst>
              <a:gd name="adj1" fmla="val -63641"/>
              <a:gd name="adj2" fmla="val 3610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1600" dirty="0">
                <a:solidFill>
                  <a:schemeClr val="bg2"/>
                </a:solidFill>
              </a:rPr>
              <a:t>AT </a:t>
            </a:r>
            <a:r>
              <a:rPr lang="en-GB" sz="1600" dirty="0" err="1">
                <a:solidFill>
                  <a:schemeClr val="bg2"/>
                </a:solidFill>
              </a:rPr>
              <a:t>tu</a:t>
            </a:r>
            <a:r>
              <a:rPr lang="en-GB" sz="1600" dirty="0">
                <a:solidFill>
                  <a:schemeClr val="bg2"/>
                </a:solidFill>
              </a:rPr>
              <a:t> in health &amp; social care; MT, SI</a:t>
            </a:r>
          </a:p>
          <a:p>
            <a:pPr algn="ctr"/>
            <a:r>
              <a:rPr lang="en-GB" sz="1600" dirty="0">
                <a:solidFill>
                  <a:schemeClr val="bg2"/>
                </a:solidFill>
              </a:rPr>
              <a:t>HR: online protests</a:t>
            </a:r>
          </a:p>
          <a:p>
            <a:pPr algn="ctr"/>
            <a:endParaRPr lang="en-GB" sz="1600" dirty="0">
              <a:solidFill>
                <a:schemeClr val="bg2"/>
              </a:solidFill>
            </a:endParaRPr>
          </a:p>
        </p:txBody>
      </p:sp>
      <p:sp>
        <p:nvSpPr>
          <p:cNvPr id="22" name="Speech Bubble: Oval 21">
            <a:extLst>
              <a:ext uri="{FF2B5EF4-FFF2-40B4-BE49-F238E27FC236}">
                <a16:creationId xmlns:a16="http://schemas.microsoft.com/office/drawing/2014/main" id="{5A583E05-127B-D804-79FF-4471ADE0A4D7}"/>
              </a:ext>
            </a:extLst>
          </p:cNvPr>
          <p:cNvSpPr/>
          <p:nvPr/>
        </p:nvSpPr>
        <p:spPr>
          <a:xfrm>
            <a:off x="3353077" y="1548977"/>
            <a:ext cx="1427470" cy="1484346"/>
          </a:xfrm>
          <a:prstGeom prst="wedgeEllipseCallout">
            <a:avLst>
              <a:gd name="adj1" fmla="val -62363"/>
              <a:gd name="adj2" fmla="val 5836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1600" dirty="0">
                <a:solidFill>
                  <a:schemeClr val="bg2"/>
                </a:solidFill>
              </a:rPr>
              <a:t>ES UGT: support to platform workers</a:t>
            </a:r>
          </a:p>
        </p:txBody>
      </p:sp>
    </p:spTree>
    <p:extLst>
      <p:ext uri="{BB962C8B-B14F-4D97-AF65-F5344CB8AC3E}">
        <p14:creationId xmlns:p14="http://schemas.microsoft.com/office/powerpoint/2010/main" val="2170554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925DC-BEF3-434A-8379-D54B2D3178F5}"/>
              </a:ext>
            </a:extLst>
          </p:cNvPr>
          <p:cNvSpPr>
            <a:spLocks noGrp="1"/>
          </p:cNvSpPr>
          <p:nvPr>
            <p:ph type="title"/>
          </p:nvPr>
        </p:nvSpPr>
        <p:spPr/>
        <p:txBody>
          <a:bodyPr/>
          <a:lstStyle/>
          <a:p>
            <a:r>
              <a:rPr lang="en-IE" dirty="0"/>
              <a:t>What challenges do social partners face?</a:t>
            </a:r>
          </a:p>
        </p:txBody>
      </p:sp>
      <p:graphicFrame>
        <p:nvGraphicFramePr>
          <p:cNvPr id="6" name="Table 6">
            <a:extLst>
              <a:ext uri="{FF2B5EF4-FFF2-40B4-BE49-F238E27FC236}">
                <a16:creationId xmlns:a16="http://schemas.microsoft.com/office/drawing/2014/main" id="{9A76875F-4E4C-4281-ABAF-7E10E9AE0CEF}"/>
              </a:ext>
            </a:extLst>
          </p:cNvPr>
          <p:cNvGraphicFramePr>
            <a:graphicFrameLocks noGrp="1"/>
          </p:cNvGraphicFramePr>
          <p:nvPr>
            <p:extLst>
              <p:ext uri="{D42A27DB-BD31-4B8C-83A1-F6EECF244321}">
                <p14:modId xmlns:p14="http://schemas.microsoft.com/office/powerpoint/2010/main" val="1628573884"/>
              </p:ext>
            </p:extLst>
          </p:nvPr>
        </p:nvGraphicFramePr>
        <p:xfrm>
          <a:off x="952108" y="1052735"/>
          <a:ext cx="9360816" cy="5464111"/>
        </p:xfrm>
        <a:graphic>
          <a:graphicData uri="http://schemas.openxmlformats.org/drawingml/2006/table">
            <a:tbl>
              <a:tblPr firstRow="1" bandRow="1">
                <a:tableStyleId>{5C22544A-7EE6-4342-B048-85BDC9FD1C3A}</a:tableStyleId>
              </a:tblPr>
              <a:tblGrid>
                <a:gridCol w="3120272">
                  <a:extLst>
                    <a:ext uri="{9D8B030D-6E8A-4147-A177-3AD203B41FA5}">
                      <a16:colId xmlns:a16="http://schemas.microsoft.com/office/drawing/2014/main" val="97798851"/>
                    </a:ext>
                  </a:extLst>
                </a:gridCol>
                <a:gridCol w="3120272">
                  <a:extLst>
                    <a:ext uri="{9D8B030D-6E8A-4147-A177-3AD203B41FA5}">
                      <a16:colId xmlns:a16="http://schemas.microsoft.com/office/drawing/2014/main" val="3903130392"/>
                    </a:ext>
                  </a:extLst>
                </a:gridCol>
                <a:gridCol w="3120272">
                  <a:extLst>
                    <a:ext uri="{9D8B030D-6E8A-4147-A177-3AD203B41FA5}">
                      <a16:colId xmlns:a16="http://schemas.microsoft.com/office/drawing/2014/main" val="3915402833"/>
                    </a:ext>
                  </a:extLst>
                </a:gridCol>
              </a:tblGrid>
              <a:tr h="958146">
                <a:tc>
                  <a:txBody>
                    <a:bodyPr/>
                    <a:lstStyle/>
                    <a:p>
                      <a:endParaRPr lang="en-IE" dirty="0"/>
                    </a:p>
                    <a:p>
                      <a:r>
                        <a:rPr lang="en-IE" dirty="0"/>
                        <a:t>Challenges </a:t>
                      </a:r>
                    </a:p>
                  </a:txBody>
                  <a:tcPr/>
                </a:tc>
                <a:tc>
                  <a:txBody>
                    <a:bodyPr/>
                    <a:lstStyle/>
                    <a:p>
                      <a:endParaRPr lang="en-IE" dirty="0"/>
                    </a:p>
                    <a:p>
                      <a:r>
                        <a:rPr lang="en-IE" dirty="0"/>
                        <a:t>Trade unions </a:t>
                      </a:r>
                    </a:p>
                  </a:txBody>
                  <a:tcPr/>
                </a:tc>
                <a:tc>
                  <a:txBody>
                    <a:bodyPr/>
                    <a:lstStyle/>
                    <a:p>
                      <a:endParaRPr lang="en-IE" dirty="0"/>
                    </a:p>
                    <a:p>
                      <a:r>
                        <a:rPr lang="en-IE" dirty="0"/>
                        <a:t>Employers </a:t>
                      </a:r>
                    </a:p>
                  </a:txBody>
                  <a:tcPr/>
                </a:tc>
                <a:extLst>
                  <a:ext uri="{0D108BD9-81ED-4DB2-BD59-A6C34878D82A}">
                    <a16:rowId xmlns:a16="http://schemas.microsoft.com/office/drawing/2014/main" val="2540345728"/>
                  </a:ext>
                </a:extLst>
              </a:tr>
              <a:tr h="1596911">
                <a:tc>
                  <a:txBody>
                    <a:bodyPr/>
                    <a:lstStyle/>
                    <a:p>
                      <a:r>
                        <a:rPr lang="en-IE" dirty="0">
                          <a:solidFill>
                            <a:schemeClr val="bg2"/>
                          </a:solidFill>
                        </a:rPr>
                        <a:t>Lack of digital skills </a:t>
                      </a:r>
                    </a:p>
                  </a:txBody>
                  <a:tcPr/>
                </a:tc>
                <a:tc>
                  <a:txBody>
                    <a:bodyPr/>
                    <a:lstStyle/>
                    <a:p>
                      <a:r>
                        <a:rPr lang="en-IE" sz="1600" dirty="0">
                          <a:solidFill>
                            <a:schemeClr val="bg2"/>
                          </a:solidFill>
                        </a:rPr>
                        <a:t>AT, BE, BG, CY, EE, FIN, FR, GR, HU, MT, NL, NO, PL, PT, RO, SK, SI, SP, SE, UK </a:t>
                      </a:r>
                    </a:p>
                    <a:p>
                      <a:endParaRPr lang="en-IE" sz="1600" dirty="0">
                        <a:solidFill>
                          <a:schemeClr val="bg2"/>
                        </a:solidFill>
                      </a:endParaRPr>
                    </a:p>
                  </a:txBody>
                  <a:tcPr/>
                </a:tc>
                <a:tc>
                  <a:txBody>
                    <a:bodyPr/>
                    <a:lstStyle/>
                    <a:p>
                      <a:r>
                        <a:rPr lang="en-IE" sz="1600" dirty="0">
                          <a:solidFill>
                            <a:schemeClr val="bg2"/>
                          </a:solidFill>
                        </a:rPr>
                        <a:t>AT, BE, BG, CY, EE, FR, GR, HU, NO, PT, RO, SK, SI, SE, UK </a:t>
                      </a:r>
                    </a:p>
                    <a:p>
                      <a:endParaRPr lang="en-IE" sz="1600" dirty="0">
                        <a:solidFill>
                          <a:schemeClr val="bg2"/>
                        </a:solidFill>
                      </a:endParaRPr>
                    </a:p>
                  </a:txBody>
                  <a:tcPr/>
                </a:tc>
                <a:extLst>
                  <a:ext uri="{0D108BD9-81ED-4DB2-BD59-A6C34878D82A}">
                    <a16:rowId xmlns:a16="http://schemas.microsoft.com/office/drawing/2014/main" val="2527494093"/>
                  </a:ext>
                </a:extLst>
              </a:tr>
              <a:tr h="1743235">
                <a:tc>
                  <a:txBody>
                    <a:bodyPr/>
                    <a:lstStyle/>
                    <a:p>
                      <a:r>
                        <a:rPr lang="en-IE" dirty="0">
                          <a:solidFill>
                            <a:schemeClr val="bg2"/>
                          </a:solidFill>
                        </a:rPr>
                        <a:t>Digital infrastructure/technology </a:t>
                      </a:r>
                    </a:p>
                  </a:txBody>
                  <a:tcPr/>
                </a:tc>
                <a:tc>
                  <a:txBody>
                    <a:bodyPr/>
                    <a:lstStyle/>
                    <a:p>
                      <a:r>
                        <a:rPr lang="en-IE" sz="1600" dirty="0">
                          <a:solidFill>
                            <a:schemeClr val="bg2"/>
                          </a:solidFill>
                        </a:rPr>
                        <a:t>AT, HU, IE, LV, LT, LU, NL, PL, PT, SK, SI, SP, UK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600" dirty="0">
                        <a:solidFill>
                          <a:srgbClr val="00B0F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600" dirty="0">
                          <a:solidFill>
                            <a:srgbClr val="00B0F0"/>
                          </a:solidFill>
                        </a:rPr>
                        <a:t>CZ (ČMKOS and ASO ČR &gt; member trade unions): how to use the full potential of websites and social networks</a:t>
                      </a:r>
                    </a:p>
                    <a:p>
                      <a:endParaRPr lang="en-IE" sz="1600" dirty="0">
                        <a:solidFill>
                          <a:schemeClr val="bg2"/>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600" dirty="0">
                          <a:solidFill>
                            <a:schemeClr val="bg2"/>
                          </a:solidFill>
                        </a:rPr>
                        <a:t>AT, BG, EE, FR, GR, HU, LU, RO, SK, SI, 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600" dirty="0">
                        <a:solidFill>
                          <a:schemeClr val="bg2"/>
                        </a:solidFill>
                      </a:endParaRPr>
                    </a:p>
                    <a:p>
                      <a:endParaRPr lang="en-IE" sz="1600" dirty="0">
                        <a:solidFill>
                          <a:schemeClr val="bg2"/>
                        </a:solidFill>
                      </a:endParaRPr>
                    </a:p>
                  </a:txBody>
                  <a:tcPr/>
                </a:tc>
                <a:extLst>
                  <a:ext uri="{0D108BD9-81ED-4DB2-BD59-A6C34878D82A}">
                    <a16:rowId xmlns:a16="http://schemas.microsoft.com/office/drawing/2014/main" val="2699343234"/>
                  </a:ext>
                </a:extLst>
              </a:tr>
              <a:tr h="866894">
                <a:tc>
                  <a:txBody>
                    <a:bodyPr/>
                    <a:lstStyle/>
                    <a:p>
                      <a:r>
                        <a:rPr lang="en-IE" dirty="0">
                          <a:solidFill>
                            <a:schemeClr val="bg2"/>
                          </a:solidFill>
                        </a:rPr>
                        <a:t>Data protection issues </a:t>
                      </a:r>
                    </a:p>
                  </a:txBody>
                  <a:tcPr/>
                </a:tc>
                <a:tc>
                  <a:txBody>
                    <a:bodyPr/>
                    <a:lstStyle/>
                    <a:p>
                      <a:r>
                        <a:rPr lang="it-IT" sz="1600" dirty="0">
                          <a:solidFill>
                            <a:schemeClr val="bg2"/>
                          </a:solidFill>
                        </a:rPr>
                        <a:t>BG, FIN, HU, IE, MT, PL, RO, SI, SE </a:t>
                      </a:r>
                      <a:endParaRPr lang="en-IE" sz="1600" dirty="0">
                        <a:solidFill>
                          <a:schemeClr val="bg2"/>
                        </a:solidFill>
                      </a:endParaRPr>
                    </a:p>
                  </a:txBody>
                  <a:tcPr/>
                </a:tc>
                <a:tc>
                  <a:txBody>
                    <a:bodyPr/>
                    <a:lstStyle/>
                    <a:p>
                      <a:r>
                        <a:rPr lang="en-IE" sz="1600" dirty="0">
                          <a:solidFill>
                            <a:schemeClr val="bg2"/>
                          </a:solidFill>
                        </a:rPr>
                        <a:t>BG, FIN, FR, GR, HU, IE, LU, RO, SK, SI </a:t>
                      </a:r>
                    </a:p>
                  </a:txBody>
                  <a:tcPr/>
                </a:tc>
                <a:extLst>
                  <a:ext uri="{0D108BD9-81ED-4DB2-BD59-A6C34878D82A}">
                    <a16:rowId xmlns:a16="http://schemas.microsoft.com/office/drawing/2014/main" val="3080244016"/>
                  </a:ext>
                </a:extLst>
              </a:tr>
            </a:tbl>
          </a:graphicData>
        </a:graphic>
      </p:graphicFrame>
    </p:spTree>
    <p:extLst>
      <p:ext uri="{BB962C8B-B14F-4D97-AF65-F5344CB8AC3E}">
        <p14:creationId xmlns:p14="http://schemas.microsoft.com/office/powerpoint/2010/main" val="1214861838"/>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B7C0C-2C79-402A-9DCB-09D978DEC918}"/>
              </a:ext>
            </a:extLst>
          </p:cNvPr>
          <p:cNvSpPr>
            <a:spLocks noGrp="1"/>
          </p:cNvSpPr>
          <p:nvPr>
            <p:ph type="title"/>
          </p:nvPr>
        </p:nvSpPr>
        <p:spPr/>
        <p:txBody>
          <a:bodyPr/>
          <a:lstStyle/>
          <a:p>
            <a:r>
              <a:rPr lang="en-IE" dirty="0"/>
              <a:t>Challenges and remedies </a:t>
            </a:r>
          </a:p>
        </p:txBody>
      </p:sp>
      <p:graphicFrame>
        <p:nvGraphicFramePr>
          <p:cNvPr id="3" name="Table 5">
            <a:extLst>
              <a:ext uri="{FF2B5EF4-FFF2-40B4-BE49-F238E27FC236}">
                <a16:creationId xmlns:a16="http://schemas.microsoft.com/office/drawing/2014/main" id="{38C1AB36-DB2C-4247-B7F7-360B5AA17880}"/>
              </a:ext>
            </a:extLst>
          </p:cNvPr>
          <p:cNvGraphicFramePr>
            <a:graphicFrameLocks noGrp="1"/>
          </p:cNvGraphicFramePr>
          <p:nvPr>
            <p:extLst>
              <p:ext uri="{D42A27DB-BD31-4B8C-83A1-F6EECF244321}">
                <p14:modId xmlns:p14="http://schemas.microsoft.com/office/powerpoint/2010/main" val="285781068"/>
              </p:ext>
            </p:extLst>
          </p:nvPr>
        </p:nvGraphicFramePr>
        <p:xfrm>
          <a:off x="560316" y="1496215"/>
          <a:ext cx="8917756" cy="4383462"/>
        </p:xfrm>
        <a:graphic>
          <a:graphicData uri="http://schemas.openxmlformats.org/drawingml/2006/table">
            <a:tbl>
              <a:tblPr firstRow="1" bandRow="1">
                <a:tableStyleId>{7DF18680-E054-41AD-8BC1-D1AEF772440D}</a:tableStyleId>
              </a:tblPr>
              <a:tblGrid>
                <a:gridCol w="4458878">
                  <a:extLst>
                    <a:ext uri="{9D8B030D-6E8A-4147-A177-3AD203B41FA5}">
                      <a16:colId xmlns:a16="http://schemas.microsoft.com/office/drawing/2014/main" val="3133471719"/>
                    </a:ext>
                  </a:extLst>
                </a:gridCol>
                <a:gridCol w="4458878">
                  <a:extLst>
                    <a:ext uri="{9D8B030D-6E8A-4147-A177-3AD203B41FA5}">
                      <a16:colId xmlns:a16="http://schemas.microsoft.com/office/drawing/2014/main" val="693148717"/>
                    </a:ext>
                  </a:extLst>
                </a:gridCol>
              </a:tblGrid>
              <a:tr h="707949">
                <a:tc>
                  <a:txBody>
                    <a:bodyPr/>
                    <a:lstStyle/>
                    <a:p>
                      <a:r>
                        <a:rPr lang="en-IE" dirty="0"/>
                        <a:t>Challenges </a:t>
                      </a:r>
                    </a:p>
                  </a:txBody>
                  <a:tcPr>
                    <a:cell3D prstMaterial="dkEdge">
                      <a:bevel prst="relaxedInset"/>
                      <a:lightRig rig="flood" dir="t"/>
                    </a:cell3D>
                  </a:tcPr>
                </a:tc>
                <a:tc>
                  <a:txBody>
                    <a:bodyPr/>
                    <a:lstStyle/>
                    <a:p>
                      <a:r>
                        <a:rPr lang="en-IE" dirty="0"/>
                        <a:t>Remedies</a:t>
                      </a:r>
                    </a:p>
                  </a:txBody>
                  <a:tcPr>
                    <a:cell3D prstMaterial="dkEdge">
                      <a:bevel prst="relaxedInset"/>
                      <a:lightRig rig="flood" dir="t"/>
                    </a:cell3D>
                  </a:tcPr>
                </a:tc>
                <a:extLst>
                  <a:ext uri="{0D108BD9-81ED-4DB2-BD59-A6C34878D82A}">
                    <a16:rowId xmlns:a16="http://schemas.microsoft.com/office/drawing/2014/main" val="2482860379"/>
                  </a:ext>
                </a:extLst>
              </a:tr>
              <a:tr h="707949">
                <a:tc>
                  <a:txBody>
                    <a:bodyPr/>
                    <a:lstStyle/>
                    <a:p>
                      <a:r>
                        <a:rPr lang="en-IE" dirty="0">
                          <a:solidFill>
                            <a:schemeClr val="bg2"/>
                          </a:solidFill>
                        </a:rPr>
                        <a:t>Lack of digital skills </a:t>
                      </a:r>
                    </a:p>
                  </a:txBody>
                  <a:tcPr/>
                </a:tc>
                <a:tc>
                  <a:txBody>
                    <a:bodyPr/>
                    <a:lstStyle/>
                    <a:p>
                      <a:r>
                        <a:rPr lang="en-IE" dirty="0">
                          <a:solidFill>
                            <a:schemeClr val="bg2"/>
                          </a:solidFill>
                        </a:rPr>
                        <a:t>Training, online courses</a:t>
                      </a:r>
                    </a:p>
                  </a:txBody>
                  <a:tcPr/>
                </a:tc>
                <a:extLst>
                  <a:ext uri="{0D108BD9-81ED-4DB2-BD59-A6C34878D82A}">
                    <a16:rowId xmlns:a16="http://schemas.microsoft.com/office/drawing/2014/main" val="3889609971"/>
                  </a:ext>
                </a:extLst>
              </a:tr>
              <a:tr h="1221938">
                <a:tc>
                  <a:txBody>
                    <a:bodyPr/>
                    <a:lstStyle/>
                    <a:p>
                      <a:r>
                        <a:rPr lang="en-IE" dirty="0">
                          <a:solidFill>
                            <a:schemeClr val="bg2"/>
                          </a:solidFill>
                        </a:rPr>
                        <a:t>Digital infrastructure/technology </a:t>
                      </a:r>
                    </a:p>
                  </a:txBody>
                  <a:tcPr/>
                </a:tc>
                <a:tc>
                  <a:txBody>
                    <a:bodyPr/>
                    <a:lstStyle/>
                    <a:p>
                      <a:r>
                        <a:rPr lang="en-GB" dirty="0">
                          <a:solidFill>
                            <a:schemeClr val="bg2"/>
                          </a:solidFill>
                        </a:rPr>
                        <a:t>Recruitment of qualified IT staff; seeking funding</a:t>
                      </a:r>
                      <a:endParaRPr lang="en-IE" dirty="0">
                        <a:solidFill>
                          <a:schemeClr val="bg2"/>
                        </a:solidFill>
                      </a:endParaRPr>
                    </a:p>
                  </a:txBody>
                  <a:tcPr/>
                </a:tc>
                <a:extLst>
                  <a:ext uri="{0D108BD9-81ED-4DB2-BD59-A6C34878D82A}">
                    <a16:rowId xmlns:a16="http://schemas.microsoft.com/office/drawing/2014/main" val="68256830"/>
                  </a:ext>
                </a:extLst>
              </a:tr>
              <a:tr h="1745626">
                <a:tc>
                  <a:txBody>
                    <a:bodyPr/>
                    <a:lstStyle/>
                    <a:p>
                      <a:r>
                        <a:rPr lang="en-IE" dirty="0">
                          <a:solidFill>
                            <a:schemeClr val="bg2"/>
                          </a:solidFill>
                        </a:rPr>
                        <a:t>Data protection issues </a:t>
                      </a:r>
                    </a:p>
                  </a:txBody>
                  <a:tcPr/>
                </a:tc>
                <a:tc>
                  <a:txBody>
                    <a:bodyPr/>
                    <a:lstStyle/>
                    <a:p>
                      <a:r>
                        <a:rPr lang="en-GB" dirty="0">
                          <a:solidFill>
                            <a:schemeClr val="bg2"/>
                          </a:solidFill>
                        </a:rPr>
                        <a:t>Data protection officers; data protection and cybersecurity guides, security protocols, awareness raising, training</a:t>
                      </a:r>
                      <a:endParaRPr lang="en-IE" dirty="0">
                        <a:solidFill>
                          <a:schemeClr val="bg2"/>
                        </a:solidFill>
                      </a:endParaRPr>
                    </a:p>
                  </a:txBody>
                  <a:tcPr/>
                </a:tc>
                <a:extLst>
                  <a:ext uri="{0D108BD9-81ED-4DB2-BD59-A6C34878D82A}">
                    <a16:rowId xmlns:a16="http://schemas.microsoft.com/office/drawing/2014/main" val="296356306"/>
                  </a:ext>
                </a:extLst>
              </a:tr>
            </a:tbl>
          </a:graphicData>
        </a:graphic>
      </p:graphicFrame>
      <p:sp>
        <p:nvSpPr>
          <p:cNvPr id="5" name="Rectangle: Rounded Corners 4">
            <a:extLst>
              <a:ext uri="{FF2B5EF4-FFF2-40B4-BE49-F238E27FC236}">
                <a16:creationId xmlns:a16="http://schemas.microsoft.com/office/drawing/2014/main" id="{9DAE3EDA-AF2C-9AD7-9E29-51645454264F}"/>
              </a:ext>
            </a:extLst>
          </p:cNvPr>
          <p:cNvSpPr/>
          <p:nvPr/>
        </p:nvSpPr>
        <p:spPr>
          <a:xfrm>
            <a:off x="9736950" y="499227"/>
            <a:ext cx="1894734" cy="569302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solidFill>
                  <a:schemeClr val="bg2"/>
                </a:solidFill>
              </a:rPr>
              <a:t>ASO ČR: Online collective bargaining not as effective; digital skills</a:t>
            </a:r>
          </a:p>
          <a:p>
            <a:pPr algn="ctr"/>
            <a:endParaRPr lang="en-GB" dirty="0">
              <a:solidFill>
                <a:schemeClr val="bg2"/>
              </a:solidFill>
            </a:endParaRPr>
          </a:p>
          <a:p>
            <a:pPr algn="ctr"/>
            <a:r>
              <a:rPr lang="en-GB" dirty="0">
                <a:solidFill>
                  <a:schemeClr val="bg2"/>
                </a:solidFill>
              </a:rPr>
              <a:t>KZPS ČR : Some sectoral organisations use technological solutions more intensively; </a:t>
            </a:r>
          </a:p>
          <a:p>
            <a:pPr algn="ctr"/>
            <a:r>
              <a:rPr lang="en-GB" dirty="0">
                <a:solidFill>
                  <a:schemeClr val="bg2"/>
                </a:solidFill>
              </a:rPr>
              <a:t>SP ČR, KZPS ČR: digital skills</a:t>
            </a:r>
          </a:p>
        </p:txBody>
      </p:sp>
    </p:spTree>
    <p:extLst>
      <p:ext uri="{BB962C8B-B14F-4D97-AF65-F5344CB8AC3E}">
        <p14:creationId xmlns:p14="http://schemas.microsoft.com/office/powerpoint/2010/main" val="1379423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21538-1FEE-42FC-BCAA-7CC60475C751}"/>
              </a:ext>
            </a:extLst>
          </p:cNvPr>
          <p:cNvSpPr>
            <a:spLocks noGrp="1"/>
          </p:cNvSpPr>
          <p:nvPr>
            <p:ph type="title"/>
          </p:nvPr>
        </p:nvSpPr>
        <p:spPr/>
        <p:txBody>
          <a:bodyPr>
            <a:normAutofit fontScale="90000"/>
          </a:bodyPr>
          <a:lstStyle/>
          <a:p>
            <a:r>
              <a:rPr lang="en-GB" dirty="0"/>
              <a:t>Digital forms of consultation and collective bargaining: what do social partners think?</a:t>
            </a:r>
            <a:endParaRPr lang="en-IE" dirty="0"/>
          </a:p>
        </p:txBody>
      </p:sp>
      <p:graphicFrame>
        <p:nvGraphicFramePr>
          <p:cNvPr id="4" name="Table 4">
            <a:extLst>
              <a:ext uri="{FF2B5EF4-FFF2-40B4-BE49-F238E27FC236}">
                <a16:creationId xmlns:a16="http://schemas.microsoft.com/office/drawing/2014/main" id="{80266995-D29D-42EA-99F7-E2E79B89C433}"/>
              </a:ext>
            </a:extLst>
          </p:cNvPr>
          <p:cNvGraphicFramePr>
            <a:graphicFrameLocks noGrp="1"/>
          </p:cNvGraphicFramePr>
          <p:nvPr>
            <p:extLst>
              <p:ext uri="{D42A27DB-BD31-4B8C-83A1-F6EECF244321}">
                <p14:modId xmlns:p14="http://schemas.microsoft.com/office/powerpoint/2010/main" val="2234801279"/>
              </p:ext>
            </p:extLst>
          </p:nvPr>
        </p:nvGraphicFramePr>
        <p:xfrm>
          <a:off x="1721104" y="1387177"/>
          <a:ext cx="8128000" cy="3353786"/>
        </p:xfrm>
        <a:graphic>
          <a:graphicData uri="http://schemas.openxmlformats.org/drawingml/2006/table">
            <a:tbl>
              <a:tblPr firstRow="1" bandRow="1">
                <a:solidFill>
                  <a:srgbClr val="0070C0"/>
                </a:solidFill>
                <a:tableStyleId>{00A15C55-8517-42AA-B614-E9B94910E393}</a:tableStyleId>
              </a:tblPr>
              <a:tblGrid>
                <a:gridCol w="4064000">
                  <a:extLst>
                    <a:ext uri="{9D8B030D-6E8A-4147-A177-3AD203B41FA5}">
                      <a16:colId xmlns:a16="http://schemas.microsoft.com/office/drawing/2014/main" val="2021230971"/>
                    </a:ext>
                  </a:extLst>
                </a:gridCol>
                <a:gridCol w="4064000">
                  <a:extLst>
                    <a:ext uri="{9D8B030D-6E8A-4147-A177-3AD203B41FA5}">
                      <a16:colId xmlns:a16="http://schemas.microsoft.com/office/drawing/2014/main" val="3270576792"/>
                    </a:ext>
                  </a:extLst>
                </a:gridCol>
              </a:tblGrid>
              <a:tr h="1195409">
                <a:tc>
                  <a:txBody>
                    <a:bodyPr/>
                    <a:lstStyle/>
                    <a:p>
                      <a:endParaRPr lang="en-IE" dirty="0"/>
                    </a:p>
                    <a:p>
                      <a:endParaRPr lang="en-IE" dirty="0"/>
                    </a:p>
                    <a:p>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IE" dirty="0"/>
                    </a:p>
                  </a:txBody>
                  <a:tcP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767931872"/>
                  </a:ext>
                </a:extLst>
              </a:tr>
              <a:tr h="836786">
                <a:tc>
                  <a:txBody>
                    <a:bodyPr/>
                    <a:lstStyle/>
                    <a:p>
                      <a:r>
                        <a:rPr lang="en-IE" dirty="0">
                          <a:solidFill>
                            <a:schemeClr val="bg2"/>
                          </a:solidFill>
                        </a:rPr>
                        <a:t>Efficient meetings, no travel required</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GB" dirty="0">
                          <a:solidFill>
                            <a:schemeClr val="bg2"/>
                          </a:solidFill>
                        </a:rPr>
                        <a:t>Negotiations are based on trust, need face to face meetings</a:t>
                      </a:r>
                      <a:endParaRPr lang="en-IE" dirty="0">
                        <a:solidFill>
                          <a:schemeClr val="bg2"/>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99789584"/>
                  </a:ext>
                </a:extLst>
              </a:tr>
              <a:tr h="836786">
                <a:tc>
                  <a:txBody>
                    <a:bodyPr/>
                    <a:lstStyle/>
                    <a:p>
                      <a:r>
                        <a:rPr lang="en-IE" dirty="0">
                          <a:solidFill>
                            <a:schemeClr val="bg2"/>
                          </a:solidFill>
                        </a:rPr>
                        <a:t>Attendance of top officers, CEOs of large companies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IE" dirty="0">
                          <a:solidFill>
                            <a:schemeClr val="bg2"/>
                          </a:solidFill>
                        </a:rPr>
                        <a:t>Mobilising employees’ reps</a:t>
                      </a:r>
                    </a:p>
                    <a:p>
                      <a:endParaRPr lang="en-IE" dirty="0">
                        <a:solidFill>
                          <a:schemeClr val="bg2"/>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89306907"/>
                  </a:ext>
                </a:extLst>
              </a:tr>
              <a:tr h="484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solidFill>
                            <a:schemeClr val="bg2"/>
                          </a:solidFill>
                        </a:rPr>
                        <a:t>EWC, EU level meetings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IE" dirty="0">
                          <a:solidFill>
                            <a:schemeClr val="bg2"/>
                          </a:solidFill>
                        </a:rPr>
                        <a:t>Technical skills &amp; infrastructure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0054397"/>
                  </a:ext>
                </a:extLst>
              </a:tr>
            </a:tbl>
          </a:graphicData>
        </a:graphic>
      </p:graphicFrame>
      <p:pic>
        <p:nvPicPr>
          <p:cNvPr id="5" name="Picture 4">
            <a:extLst>
              <a:ext uri="{FF2B5EF4-FFF2-40B4-BE49-F238E27FC236}">
                <a16:creationId xmlns:a16="http://schemas.microsoft.com/office/drawing/2014/main" id="{4EE65EA8-82CA-4E1D-A7D7-1B46A003AA32}"/>
              </a:ext>
            </a:extLst>
          </p:cNvPr>
          <p:cNvPicPr>
            <a:picLocks noChangeAspect="1"/>
          </p:cNvPicPr>
          <p:nvPr/>
        </p:nvPicPr>
        <p:blipFill>
          <a:blip r:embed="rId3"/>
          <a:stretch>
            <a:fillRect/>
          </a:stretch>
        </p:blipFill>
        <p:spPr>
          <a:xfrm>
            <a:off x="3039719" y="1387178"/>
            <a:ext cx="1572038" cy="1167179"/>
          </a:xfrm>
          <a:prstGeom prst="rect">
            <a:avLst/>
          </a:prstGeom>
        </p:spPr>
      </p:pic>
      <p:pic>
        <p:nvPicPr>
          <p:cNvPr id="6" name="Picture 5">
            <a:extLst>
              <a:ext uri="{FF2B5EF4-FFF2-40B4-BE49-F238E27FC236}">
                <a16:creationId xmlns:a16="http://schemas.microsoft.com/office/drawing/2014/main" id="{E167822F-63BE-45D0-B83B-B591064888F6}"/>
              </a:ext>
            </a:extLst>
          </p:cNvPr>
          <p:cNvPicPr>
            <a:picLocks noChangeAspect="1"/>
          </p:cNvPicPr>
          <p:nvPr/>
        </p:nvPicPr>
        <p:blipFill>
          <a:blip r:embed="rId4"/>
          <a:stretch>
            <a:fillRect/>
          </a:stretch>
        </p:blipFill>
        <p:spPr>
          <a:xfrm>
            <a:off x="6917635" y="1487961"/>
            <a:ext cx="1212574" cy="1066396"/>
          </a:xfrm>
          <a:prstGeom prst="rect">
            <a:avLst/>
          </a:prstGeom>
        </p:spPr>
      </p:pic>
      <p:sp>
        <p:nvSpPr>
          <p:cNvPr id="7" name="TextBox 6">
            <a:extLst>
              <a:ext uri="{FF2B5EF4-FFF2-40B4-BE49-F238E27FC236}">
                <a16:creationId xmlns:a16="http://schemas.microsoft.com/office/drawing/2014/main" id="{A94BF4A4-A6FF-455F-A994-AB1FBD1A7097}"/>
              </a:ext>
            </a:extLst>
          </p:cNvPr>
          <p:cNvSpPr txBox="1"/>
          <p:nvPr/>
        </p:nvSpPr>
        <p:spPr>
          <a:xfrm>
            <a:off x="3538329" y="5101490"/>
            <a:ext cx="4671391" cy="369332"/>
          </a:xfrm>
          <a:prstGeom prst="rect">
            <a:avLst/>
          </a:prstGeom>
          <a:noFill/>
        </p:spPr>
        <p:txBody>
          <a:bodyPr wrap="square" rtlCol="0">
            <a:spAutoFit/>
          </a:bodyPr>
          <a:lstStyle/>
          <a:p>
            <a:r>
              <a:rPr lang="en-IE" dirty="0">
                <a:solidFill>
                  <a:schemeClr val="bg2"/>
                </a:solidFill>
              </a:rPr>
              <a:t>Towards hybrid social dialogue processes? </a:t>
            </a:r>
          </a:p>
        </p:txBody>
      </p:sp>
    </p:spTree>
    <p:extLst>
      <p:ext uri="{BB962C8B-B14F-4D97-AF65-F5344CB8AC3E}">
        <p14:creationId xmlns:p14="http://schemas.microsoft.com/office/powerpoint/2010/main" val="488610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BCFBE-022E-477F-AF51-6CD34D0F8887}"/>
              </a:ext>
            </a:extLst>
          </p:cNvPr>
          <p:cNvSpPr>
            <a:spLocks noGrp="1"/>
          </p:cNvSpPr>
          <p:nvPr>
            <p:ph type="title"/>
          </p:nvPr>
        </p:nvSpPr>
        <p:spPr/>
        <p:txBody>
          <a:bodyPr>
            <a:normAutofit fontScale="90000"/>
          </a:bodyPr>
          <a:lstStyle/>
          <a:p>
            <a:r>
              <a:rPr lang="en-GB" dirty="0"/>
              <a:t>Social partners integrating provisions on digitalisation aspects in their collective agreements (Examples)</a:t>
            </a:r>
            <a:endParaRPr lang="en-IE" dirty="0"/>
          </a:p>
        </p:txBody>
      </p:sp>
      <p:graphicFrame>
        <p:nvGraphicFramePr>
          <p:cNvPr id="4" name="Diagram 3">
            <a:extLst>
              <a:ext uri="{FF2B5EF4-FFF2-40B4-BE49-F238E27FC236}">
                <a16:creationId xmlns:a16="http://schemas.microsoft.com/office/drawing/2014/main" id="{69B151D3-C1C9-4B27-8CDB-6A9D72B3D6C1}"/>
              </a:ext>
            </a:extLst>
          </p:cNvPr>
          <p:cNvGraphicFramePr/>
          <p:nvPr>
            <p:extLst>
              <p:ext uri="{D42A27DB-BD31-4B8C-83A1-F6EECF244321}">
                <p14:modId xmlns:p14="http://schemas.microsoft.com/office/powerpoint/2010/main" val="55808892"/>
              </p:ext>
            </p:extLst>
          </p:nvPr>
        </p:nvGraphicFramePr>
        <p:xfrm>
          <a:off x="1594678" y="66368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Rounded Corners 4">
            <a:extLst>
              <a:ext uri="{FF2B5EF4-FFF2-40B4-BE49-F238E27FC236}">
                <a16:creationId xmlns:a16="http://schemas.microsoft.com/office/drawing/2014/main" id="{B68D9BFA-5C18-4C4D-B161-B399C174FC27}"/>
              </a:ext>
            </a:extLst>
          </p:cNvPr>
          <p:cNvSpPr/>
          <p:nvPr/>
        </p:nvSpPr>
        <p:spPr>
          <a:xfrm>
            <a:off x="837095" y="1441785"/>
            <a:ext cx="1515166" cy="1391479"/>
          </a:xfrm>
          <a:prstGeom prst="round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AT, BE, FIN, FR, EE, ES, IT, LU, NO, </a:t>
            </a:r>
          </a:p>
        </p:txBody>
      </p:sp>
      <p:sp>
        <p:nvSpPr>
          <p:cNvPr id="6" name="Rectangle: Rounded Corners 5">
            <a:extLst>
              <a:ext uri="{FF2B5EF4-FFF2-40B4-BE49-F238E27FC236}">
                <a16:creationId xmlns:a16="http://schemas.microsoft.com/office/drawing/2014/main" id="{34FB9821-9F51-455C-9F7B-F16DEB0A54D6}"/>
              </a:ext>
            </a:extLst>
          </p:cNvPr>
          <p:cNvSpPr/>
          <p:nvPr/>
        </p:nvSpPr>
        <p:spPr>
          <a:xfrm>
            <a:off x="711199" y="4271124"/>
            <a:ext cx="1515166" cy="1391479"/>
          </a:xfrm>
          <a:prstGeom prst="round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DE, DK, ES FIN, FR, IT, NL,RO </a:t>
            </a:r>
          </a:p>
        </p:txBody>
      </p:sp>
      <p:cxnSp>
        <p:nvCxnSpPr>
          <p:cNvPr id="10" name="Straight Arrow Connector 9">
            <a:extLst>
              <a:ext uri="{FF2B5EF4-FFF2-40B4-BE49-F238E27FC236}">
                <a16:creationId xmlns:a16="http://schemas.microsoft.com/office/drawing/2014/main" id="{73DAF5E3-4FEE-4340-B331-78F747A6BBC4}"/>
              </a:ext>
            </a:extLst>
          </p:cNvPr>
          <p:cNvCxnSpPr>
            <a:stCxn id="5" idx="3"/>
          </p:cNvCxnSpPr>
          <p:nvPr/>
        </p:nvCxnSpPr>
        <p:spPr>
          <a:xfrm>
            <a:off x="2352261" y="2137525"/>
            <a:ext cx="881269" cy="2213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4A133FD-29F9-49EE-8063-1BC20D8278F3}"/>
              </a:ext>
            </a:extLst>
          </p:cNvPr>
          <p:cNvCxnSpPr/>
          <p:nvPr/>
        </p:nvCxnSpPr>
        <p:spPr>
          <a:xfrm>
            <a:off x="2226365" y="4966863"/>
            <a:ext cx="12059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hought Bubble: Cloud 15">
            <a:extLst>
              <a:ext uri="{FF2B5EF4-FFF2-40B4-BE49-F238E27FC236}">
                <a16:creationId xmlns:a16="http://schemas.microsoft.com/office/drawing/2014/main" id="{4E71FC12-0C2F-4907-8420-6760CAE761CF}"/>
              </a:ext>
            </a:extLst>
          </p:cNvPr>
          <p:cNvSpPr/>
          <p:nvPr/>
        </p:nvSpPr>
        <p:spPr>
          <a:xfrm>
            <a:off x="8759686" y="1441785"/>
            <a:ext cx="2222310" cy="2481286"/>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Small number of CEC among them</a:t>
            </a:r>
          </a:p>
          <a:p>
            <a:pPr algn="ctr"/>
            <a:r>
              <a:rPr lang="en-IE" dirty="0"/>
              <a:t>CZ: peak level</a:t>
            </a:r>
          </a:p>
          <a:p>
            <a:pPr algn="ctr"/>
            <a:endParaRPr lang="en-IE" dirty="0"/>
          </a:p>
        </p:txBody>
      </p:sp>
    </p:spTree>
    <p:extLst>
      <p:ext uri="{BB962C8B-B14F-4D97-AF65-F5344CB8AC3E}">
        <p14:creationId xmlns:p14="http://schemas.microsoft.com/office/powerpoint/2010/main" val="1470358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EB9C5-F57D-40BD-92E3-46A1486E231A}"/>
              </a:ext>
            </a:extLst>
          </p:cNvPr>
          <p:cNvSpPr>
            <a:spLocks noGrp="1"/>
          </p:cNvSpPr>
          <p:nvPr>
            <p:ph type="title"/>
          </p:nvPr>
        </p:nvSpPr>
        <p:spPr/>
        <p:txBody>
          <a:bodyPr/>
          <a:lstStyle/>
          <a:p>
            <a:r>
              <a:rPr lang="en-IE" dirty="0"/>
              <a:t>Sector Agreements (examples)</a:t>
            </a:r>
          </a:p>
        </p:txBody>
      </p:sp>
      <p:graphicFrame>
        <p:nvGraphicFramePr>
          <p:cNvPr id="6" name="Table 6">
            <a:extLst>
              <a:ext uri="{FF2B5EF4-FFF2-40B4-BE49-F238E27FC236}">
                <a16:creationId xmlns:a16="http://schemas.microsoft.com/office/drawing/2014/main" id="{FF6EFD02-6827-4D66-89F6-D34D0454F3DB}"/>
              </a:ext>
            </a:extLst>
          </p:cNvPr>
          <p:cNvGraphicFramePr>
            <a:graphicFrameLocks noGrp="1"/>
          </p:cNvGraphicFramePr>
          <p:nvPr>
            <p:ph idx="1"/>
            <p:extLst>
              <p:ext uri="{D42A27DB-BD31-4B8C-83A1-F6EECF244321}">
                <p14:modId xmlns:p14="http://schemas.microsoft.com/office/powerpoint/2010/main" val="2439501621"/>
              </p:ext>
            </p:extLst>
          </p:nvPr>
        </p:nvGraphicFramePr>
        <p:xfrm>
          <a:off x="1415565" y="1095888"/>
          <a:ext cx="4829741" cy="4856219"/>
        </p:xfrm>
        <a:graphic>
          <a:graphicData uri="http://schemas.openxmlformats.org/drawingml/2006/table">
            <a:tbl>
              <a:tblPr firstRow="1" bandRow="1">
                <a:tableStyleId>{5C22544A-7EE6-4342-B048-85BDC9FD1C3A}</a:tableStyleId>
              </a:tblPr>
              <a:tblGrid>
                <a:gridCol w="1208365">
                  <a:extLst>
                    <a:ext uri="{9D8B030D-6E8A-4147-A177-3AD203B41FA5}">
                      <a16:colId xmlns:a16="http://schemas.microsoft.com/office/drawing/2014/main" val="2977837675"/>
                    </a:ext>
                  </a:extLst>
                </a:gridCol>
                <a:gridCol w="3621376">
                  <a:extLst>
                    <a:ext uri="{9D8B030D-6E8A-4147-A177-3AD203B41FA5}">
                      <a16:colId xmlns:a16="http://schemas.microsoft.com/office/drawing/2014/main" val="1334488408"/>
                    </a:ext>
                  </a:extLst>
                </a:gridCol>
              </a:tblGrid>
              <a:tr h="342682">
                <a:tc>
                  <a:txBody>
                    <a:bodyPr/>
                    <a:lstStyle/>
                    <a:p>
                      <a:r>
                        <a:rPr lang="en-IE" dirty="0"/>
                        <a:t>Country </a:t>
                      </a:r>
                    </a:p>
                  </a:txBody>
                  <a:tcPr/>
                </a:tc>
                <a:tc>
                  <a:txBody>
                    <a:bodyPr/>
                    <a:lstStyle/>
                    <a:p>
                      <a:r>
                        <a:rPr lang="en-IE" dirty="0"/>
                        <a:t>Agreement</a:t>
                      </a:r>
                    </a:p>
                  </a:txBody>
                  <a:tcPr/>
                </a:tc>
                <a:extLst>
                  <a:ext uri="{0D108BD9-81ED-4DB2-BD59-A6C34878D82A}">
                    <a16:rowId xmlns:a16="http://schemas.microsoft.com/office/drawing/2014/main" val="825524364"/>
                  </a:ext>
                </a:extLst>
              </a:tr>
              <a:tr h="542580">
                <a:tc>
                  <a:txBody>
                    <a:bodyPr/>
                    <a:lstStyle/>
                    <a:p>
                      <a:r>
                        <a:rPr lang="en-IE" sz="1400" baseline="0" dirty="0">
                          <a:solidFill>
                            <a:schemeClr val="bg2"/>
                          </a:solidFill>
                        </a:rPr>
                        <a:t>Denmark</a:t>
                      </a:r>
                    </a:p>
                  </a:txBody>
                  <a:tcPr/>
                </a:tc>
                <a:tc>
                  <a:txBody>
                    <a:bodyPr/>
                    <a:lstStyle/>
                    <a:p>
                      <a:r>
                        <a:rPr lang="en-IE" sz="1400" baseline="0" dirty="0">
                          <a:solidFill>
                            <a:schemeClr val="bg2"/>
                          </a:solidFill>
                        </a:rPr>
                        <a:t>Local Government Denmark Agreement (2021)</a:t>
                      </a:r>
                    </a:p>
                  </a:txBody>
                  <a:tcPr/>
                </a:tc>
                <a:extLst>
                  <a:ext uri="{0D108BD9-81ED-4DB2-BD59-A6C34878D82A}">
                    <a16:rowId xmlns:a16="http://schemas.microsoft.com/office/drawing/2014/main" val="641559912"/>
                  </a:ext>
                </a:extLst>
              </a:tr>
              <a:tr h="314125">
                <a:tc>
                  <a:txBody>
                    <a:bodyPr/>
                    <a:lstStyle/>
                    <a:p>
                      <a:endParaRPr lang="en-IE" sz="1400" baseline="0" dirty="0">
                        <a:solidFill>
                          <a:schemeClr val="bg2"/>
                        </a:solidFill>
                      </a:endParaRPr>
                    </a:p>
                  </a:txBody>
                  <a:tcPr/>
                </a:tc>
                <a:tc>
                  <a:txBody>
                    <a:bodyPr/>
                    <a:lstStyle/>
                    <a:p>
                      <a:r>
                        <a:rPr lang="en-IE" sz="1400" baseline="0" dirty="0">
                          <a:solidFill>
                            <a:schemeClr val="bg2"/>
                          </a:solidFill>
                        </a:rPr>
                        <a:t>Medical staff (2018)</a:t>
                      </a:r>
                    </a:p>
                  </a:txBody>
                  <a:tcPr/>
                </a:tc>
                <a:extLst>
                  <a:ext uri="{0D108BD9-81ED-4DB2-BD59-A6C34878D82A}">
                    <a16:rowId xmlns:a16="http://schemas.microsoft.com/office/drawing/2014/main" val="2674481075"/>
                  </a:ext>
                </a:extLst>
              </a:tr>
              <a:tr h="314125">
                <a:tc>
                  <a:txBody>
                    <a:bodyPr/>
                    <a:lstStyle/>
                    <a:p>
                      <a:endParaRPr lang="en-IE" sz="1400" baseline="0">
                        <a:solidFill>
                          <a:schemeClr val="bg2"/>
                        </a:solidFill>
                      </a:endParaRPr>
                    </a:p>
                  </a:txBody>
                  <a:tcPr/>
                </a:tc>
                <a:tc>
                  <a:txBody>
                    <a:bodyPr/>
                    <a:lstStyle/>
                    <a:p>
                      <a:r>
                        <a:rPr lang="en-IE" sz="1400" baseline="0" dirty="0">
                          <a:solidFill>
                            <a:schemeClr val="bg2"/>
                          </a:solidFill>
                        </a:rPr>
                        <a:t>Transport (2020-2023)</a:t>
                      </a:r>
                    </a:p>
                  </a:txBody>
                  <a:tcPr/>
                </a:tc>
                <a:extLst>
                  <a:ext uri="{0D108BD9-81ED-4DB2-BD59-A6C34878D82A}">
                    <a16:rowId xmlns:a16="http://schemas.microsoft.com/office/drawing/2014/main" val="3834767600"/>
                  </a:ext>
                </a:extLst>
              </a:tr>
              <a:tr h="314125">
                <a:tc>
                  <a:txBody>
                    <a:bodyPr/>
                    <a:lstStyle/>
                    <a:p>
                      <a:r>
                        <a:rPr lang="en-IE" sz="1400" baseline="0" dirty="0">
                          <a:solidFill>
                            <a:schemeClr val="bg2"/>
                          </a:solidFill>
                        </a:rPr>
                        <a:t>Finland</a:t>
                      </a:r>
                    </a:p>
                  </a:txBody>
                  <a:tcPr/>
                </a:tc>
                <a:tc>
                  <a:txBody>
                    <a:bodyPr/>
                    <a:lstStyle/>
                    <a:p>
                      <a:r>
                        <a:rPr lang="en-IE" sz="1400" baseline="0" dirty="0">
                          <a:solidFill>
                            <a:schemeClr val="bg2"/>
                          </a:solidFill>
                        </a:rPr>
                        <a:t>Technology sector (2020)</a:t>
                      </a:r>
                    </a:p>
                  </a:txBody>
                  <a:tcPr/>
                </a:tc>
                <a:extLst>
                  <a:ext uri="{0D108BD9-81ED-4DB2-BD59-A6C34878D82A}">
                    <a16:rowId xmlns:a16="http://schemas.microsoft.com/office/drawing/2014/main" val="3410017208"/>
                  </a:ext>
                </a:extLst>
              </a:tr>
              <a:tr h="427257">
                <a:tc>
                  <a:txBody>
                    <a:bodyPr/>
                    <a:lstStyle/>
                    <a:p>
                      <a:r>
                        <a:rPr lang="en-IE" sz="1400" baseline="0" dirty="0">
                          <a:solidFill>
                            <a:schemeClr val="bg2"/>
                          </a:solidFill>
                        </a:rPr>
                        <a:t>Germany</a:t>
                      </a:r>
                    </a:p>
                  </a:txBody>
                  <a:tcPr/>
                </a:tc>
                <a:tc>
                  <a:txBody>
                    <a:bodyPr/>
                    <a:lstStyle/>
                    <a:p>
                      <a:r>
                        <a:rPr lang="en-IE" sz="1400" baseline="0" dirty="0">
                          <a:solidFill>
                            <a:schemeClr val="bg2"/>
                          </a:solidFill>
                        </a:rPr>
                        <a:t>Public sector ongoing (2021)</a:t>
                      </a:r>
                    </a:p>
                  </a:txBody>
                  <a:tcPr/>
                </a:tc>
                <a:extLst>
                  <a:ext uri="{0D108BD9-81ED-4DB2-BD59-A6C34878D82A}">
                    <a16:rowId xmlns:a16="http://schemas.microsoft.com/office/drawing/2014/main" val="3366322060"/>
                  </a:ext>
                </a:extLst>
              </a:tr>
              <a:tr h="314125">
                <a:tc>
                  <a:txBody>
                    <a:bodyPr/>
                    <a:lstStyle/>
                    <a:p>
                      <a:r>
                        <a:rPr lang="en-IE" sz="1400" baseline="0" dirty="0">
                          <a:solidFill>
                            <a:schemeClr val="bg2"/>
                          </a:solidFill>
                        </a:rPr>
                        <a:t>Italy </a:t>
                      </a:r>
                    </a:p>
                  </a:txBody>
                  <a:tcPr/>
                </a:tc>
                <a:tc>
                  <a:txBody>
                    <a:bodyPr/>
                    <a:lstStyle/>
                    <a:p>
                      <a:r>
                        <a:rPr lang="en-IE" sz="1400" baseline="0" dirty="0">
                          <a:solidFill>
                            <a:schemeClr val="bg2"/>
                          </a:solidFill>
                        </a:rPr>
                        <a:t>Electricity (2019)</a:t>
                      </a:r>
                    </a:p>
                  </a:txBody>
                  <a:tcPr/>
                </a:tc>
                <a:extLst>
                  <a:ext uri="{0D108BD9-81ED-4DB2-BD59-A6C34878D82A}">
                    <a16:rowId xmlns:a16="http://schemas.microsoft.com/office/drawing/2014/main" val="163021966"/>
                  </a:ext>
                </a:extLst>
              </a:tr>
              <a:tr h="314125">
                <a:tc>
                  <a:txBody>
                    <a:bodyPr/>
                    <a:lstStyle/>
                    <a:p>
                      <a:endParaRPr lang="en-IE" sz="1400" baseline="0">
                        <a:solidFill>
                          <a:schemeClr val="bg2"/>
                        </a:solidFill>
                      </a:endParaRPr>
                    </a:p>
                  </a:txBody>
                  <a:tcPr/>
                </a:tc>
                <a:tc>
                  <a:txBody>
                    <a:bodyPr/>
                    <a:lstStyle/>
                    <a:p>
                      <a:r>
                        <a:rPr lang="en-IE" sz="1400" baseline="0" dirty="0">
                          <a:solidFill>
                            <a:schemeClr val="bg2"/>
                          </a:solidFill>
                        </a:rPr>
                        <a:t>Gas &amp; water (2019)</a:t>
                      </a:r>
                    </a:p>
                  </a:txBody>
                  <a:tcPr/>
                </a:tc>
                <a:extLst>
                  <a:ext uri="{0D108BD9-81ED-4DB2-BD59-A6C34878D82A}">
                    <a16:rowId xmlns:a16="http://schemas.microsoft.com/office/drawing/2014/main" val="668891559"/>
                  </a:ext>
                </a:extLst>
              </a:tr>
              <a:tr h="314125">
                <a:tc>
                  <a:txBody>
                    <a:bodyPr/>
                    <a:lstStyle/>
                    <a:p>
                      <a:endParaRPr lang="en-IE" sz="1400" baseline="0">
                        <a:solidFill>
                          <a:schemeClr val="bg2"/>
                        </a:solidFill>
                      </a:endParaRPr>
                    </a:p>
                  </a:txBody>
                  <a:tcPr/>
                </a:tc>
                <a:tc>
                  <a:txBody>
                    <a:bodyPr/>
                    <a:lstStyle/>
                    <a:p>
                      <a:r>
                        <a:rPr lang="en-IE" sz="1400" baseline="0" dirty="0">
                          <a:solidFill>
                            <a:schemeClr val="bg2"/>
                          </a:solidFill>
                        </a:rPr>
                        <a:t>Banking (2015-2019)</a:t>
                      </a:r>
                    </a:p>
                  </a:txBody>
                  <a:tcPr/>
                </a:tc>
                <a:extLst>
                  <a:ext uri="{0D108BD9-81ED-4DB2-BD59-A6C34878D82A}">
                    <a16:rowId xmlns:a16="http://schemas.microsoft.com/office/drawing/2014/main" val="4273230898"/>
                  </a:ext>
                </a:extLst>
              </a:tr>
              <a:tr h="542580">
                <a:tc>
                  <a:txBody>
                    <a:bodyPr/>
                    <a:lstStyle/>
                    <a:p>
                      <a:r>
                        <a:rPr lang="en-IE" sz="1400" baseline="0" dirty="0">
                          <a:solidFill>
                            <a:schemeClr val="bg2"/>
                          </a:solidFill>
                        </a:rPr>
                        <a:t>Netherlands</a:t>
                      </a:r>
                    </a:p>
                  </a:txBody>
                  <a:tcPr/>
                </a:tc>
                <a:tc>
                  <a:txBody>
                    <a:bodyPr/>
                    <a:lstStyle/>
                    <a:p>
                      <a:r>
                        <a:rPr lang="en-IE" sz="1400" baseline="0" dirty="0">
                          <a:solidFill>
                            <a:schemeClr val="bg2"/>
                          </a:solidFill>
                        </a:rPr>
                        <a:t>Insurance (2019-2021)</a:t>
                      </a:r>
                    </a:p>
                  </a:txBody>
                  <a:tcPr/>
                </a:tc>
                <a:extLst>
                  <a:ext uri="{0D108BD9-81ED-4DB2-BD59-A6C34878D82A}">
                    <a16:rowId xmlns:a16="http://schemas.microsoft.com/office/drawing/2014/main" val="950720726"/>
                  </a:ext>
                </a:extLst>
              </a:tr>
              <a:tr h="427257">
                <a:tc>
                  <a:txBody>
                    <a:bodyPr/>
                    <a:lstStyle/>
                    <a:p>
                      <a:r>
                        <a:rPr lang="en-IE" sz="1400" baseline="0" dirty="0">
                          <a:solidFill>
                            <a:schemeClr val="bg2"/>
                          </a:solidFill>
                        </a:rPr>
                        <a:t>Romania</a:t>
                      </a:r>
                    </a:p>
                  </a:txBody>
                  <a:tcPr/>
                </a:tc>
                <a:tc>
                  <a:txBody>
                    <a:bodyPr/>
                    <a:lstStyle/>
                    <a:p>
                      <a:r>
                        <a:rPr lang="en-IE" sz="1400" baseline="0" dirty="0">
                          <a:solidFill>
                            <a:schemeClr val="bg2"/>
                          </a:solidFill>
                        </a:rPr>
                        <a:t>Banking</a:t>
                      </a:r>
                    </a:p>
                  </a:txBody>
                  <a:tcPr/>
                </a:tc>
                <a:extLst>
                  <a:ext uri="{0D108BD9-81ED-4DB2-BD59-A6C34878D82A}">
                    <a16:rowId xmlns:a16="http://schemas.microsoft.com/office/drawing/2014/main" val="3165216014"/>
                  </a:ext>
                </a:extLst>
              </a:tr>
              <a:tr h="666035">
                <a:tc>
                  <a:txBody>
                    <a:bodyPr/>
                    <a:lstStyle/>
                    <a:p>
                      <a:r>
                        <a:rPr lang="en-IE" sz="1400" baseline="0" dirty="0">
                          <a:solidFill>
                            <a:schemeClr val="bg2"/>
                          </a:solidFill>
                        </a:rPr>
                        <a:t>Spain</a:t>
                      </a:r>
                    </a:p>
                  </a:txBody>
                  <a:tcPr/>
                </a:tc>
                <a:tc>
                  <a:txBody>
                    <a:bodyPr/>
                    <a:lstStyle/>
                    <a:p>
                      <a:r>
                        <a:rPr lang="en-IE" sz="1400" baseline="0" dirty="0">
                          <a:solidFill>
                            <a:schemeClr val="bg2"/>
                          </a:solidFill>
                        </a:rPr>
                        <a:t>Medical transport</a:t>
                      </a:r>
                    </a:p>
                    <a:p>
                      <a:r>
                        <a:rPr lang="en-IE" sz="1400" baseline="0" dirty="0">
                          <a:solidFill>
                            <a:schemeClr val="bg2"/>
                          </a:solidFill>
                        </a:rPr>
                        <a:t>Public admin and property registry (2020)</a:t>
                      </a:r>
                    </a:p>
                  </a:txBody>
                  <a:tcPr/>
                </a:tc>
                <a:extLst>
                  <a:ext uri="{0D108BD9-81ED-4DB2-BD59-A6C34878D82A}">
                    <a16:rowId xmlns:a16="http://schemas.microsoft.com/office/drawing/2014/main" val="2410859137"/>
                  </a:ext>
                </a:extLst>
              </a:tr>
            </a:tbl>
          </a:graphicData>
        </a:graphic>
      </p:graphicFrame>
      <p:sp>
        <p:nvSpPr>
          <p:cNvPr id="8" name="TextBox 7">
            <a:extLst>
              <a:ext uri="{FF2B5EF4-FFF2-40B4-BE49-F238E27FC236}">
                <a16:creationId xmlns:a16="http://schemas.microsoft.com/office/drawing/2014/main" id="{5DAE0043-FAA9-4C4A-9CD6-8324C10C2D51}"/>
              </a:ext>
            </a:extLst>
          </p:cNvPr>
          <p:cNvSpPr txBox="1"/>
          <p:nvPr/>
        </p:nvSpPr>
        <p:spPr>
          <a:xfrm>
            <a:off x="6372665" y="2325983"/>
            <a:ext cx="5275803" cy="1477328"/>
          </a:xfrm>
          <a:prstGeom prst="rect">
            <a:avLst/>
          </a:prstGeom>
          <a:noFill/>
        </p:spPr>
        <p:txBody>
          <a:bodyPr wrap="none" rtlCol="0">
            <a:spAutoFit/>
          </a:bodyPr>
          <a:lstStyle/>
          <a:p>
            <a:r>
              <a:rPr lang="en-IE" dirty="0">
                <a:solidFill>
                  <a:schemeClr val="bg2"/>
                </a:solidFill>
              </a:rPr>
              <a:t>Monitoring transformation of jobs, skills, </a:t>
            </a:r>
          </a:p>
          <a:p>
            <a:r>
              <a:rPr lang="en-IE" dirty="0">
                <a:solidFill>
                  <a:schemeClr val="bg2"/>
                </a:solidFill>
              </a:rPr>
              <a:t>work tasks, job classifications, setting up </a:t>
            </a:r>
          </a:p>
          <a:p>
            <a:r>
              <a:rPr lang="en-IE" dirty="0">
                <a:solidFill>
                  <a:schemeClr val="bg2"/>
                </a:solidFill>
              </a:rPr>
              <a:t>observatories, cooperating with training providers </a:t>
            </a:r>
          </a:p>
          <a:p>
            <a:endParaRPr lang="en-IE" dirty="0">
              <a:solidFill>
                <a:schemeClr val="bg2"/>
              </a:solidFill>
            </a:endParaRPr>
          </a:p>
          <a:p>
            <a:r>
              <a:rPr lang="en-IE" dirty="0">
                <a:solidFill>
                  <a:schemeClr val="bg2"/>
                </a:solidFill>
              </a:rPr>
              <a:t>Need for exchange practices!</a:t>
            </a:r>
          </a:p>
        </p:txBody>
      </p:sp>
    </p:spTree>
    <p:extLst>
      <p:ext uri="{BB962C8B-B14F-4D97-AF65-F5344CB8AC3E}">
        <p14:creationId xmlns:p14="http://schemas.microsoft.com/office/powerpoint/2010/main" val="3643734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05F6-7192-47F3-9046-F2212F414D18}"/>
              </a:ext>
            </a:extLst>
          </p:cNvPr>
          <p:cNvSpPr>
            <a:spLocks noGrp="1"/>
          </p:cNvSpPr>
          <p:nvPr>
            <p:ph type="title"/>
          </p:nvPr>
        </p:nvSpPr>
        <p:spPr/>
        <p:txBody>
          <a:bodyPr/>
          <a:lstStyle/>
          <a:p>
            <a:r>
              <a:rPr lang="en-IE"/>
              <a:t>Eurofound 2021-2024</a:t>
            </a:r>
            <a:endParaRPr lang="en-GB"/>
          </a:p>
        </p:txBody>
      </p:sp>
      <p:graphicFrame>
        <p:nvGraphicFramePr>
          <p:cNvPr id="4" name="Content Placeholder 3">
            <a:extLst>
              <a:ext uri="{FF2B5EF4-FFF2-40B4-BE49-F238E27FC236}">
                <a16:creationId xmlns:a16="http://schemas.microsoft.com/office/drawing/2014/main" id="{202BF057-42D9-4A87-98BF-784F3FADBB57}"/>
              </a:ext>
            </a:extLst>
          </p:cNvPr>
          <p:cNvGraphicFramePr>
            <a:graphicFrameLocks noGrp="1"/>
          </p:cNvGraphicFramePr>
          <p:nvPr>
            <p:ph idx="1"/>
          </p:nvPr>
        </p:nvGraphicFramePr>
        <p:xfrm>
          <a:off x="431800" y="1341438"/>
          <a:ext cx="11328400" cy="4392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3024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DA8914-CE26-AF91-842F-6938DFCBA405}"/>
              </a:ext>
            </a:extLst>
          </p:cNvPr>
          <p:cNvSpPr>
            <a:spLocks noGrp="1"/>
          </p:cNvSpPr>
          <p:nvPr>
            <p:ph type="title"/>
          </p:nvPr>
        </p:nvSpPr>
        <p:spPr/>
        <p:txBody>
          <a:bodyPr/>
          <a:lstStyle/>
          <a:p>
            <a:r>
              <a:rPr lang="en-GB" dirty="0"/>
              <a:t>Sectoral collective agreements</a:t>
            </a:r>
          </a:p>
        </p:txBody>
      </p:sp>
      <p:pic>
        <p:nvPicPr>
          <p:cNvPr id="6" name="Picture 5">
            <a:extLst>
              <a:ext uri="{FF2B5EF4-FFF2-40B4-BE49-F238E27FC236}">
                <a16:creationId xmlns:a16="http://schemas.microsoft.com/office/drawing/2014/main" id="{29998931-1623-E9D0-A79B-7E451C0D44B7}"/>
              </a:ext>
            </a:extLst>
          </p:cNvPr>
          <p:cNvPicPr>
            <a:picLocks noChangeAspect="1"/>
          </p:cNvPicPr>
          <p:nvPr/>
        </p:nvPicPr>
        <p:blipFill>
          <a:blip r:embed="rId2"/>
          <a:stretch>
            <a:fillRect/>
          </a:stretch>
        </p:blipFill>
        <p:spPr>
          <a:xfrm>
            <a:off x="815800" y="1771022"/>
            <a:ext cx="2838449" cy="1900237"/>
          </a:xfrm>
          <a:prstGeom prst="rect">
            <a:avLst/>
          </a:prstGeom>
        </p:spPr>
      </p:pic>
      <p:pic>
        <p:nvPicPr>
          <p:cNvPr id="8" name="Picture 7">
            <a:extLst>
              <a:ext uri="{FF2B5EF4-FFF2-40B4-BE49-F238E27FC236}">
                <a16:creationId xmlns:a16="http://schemas.microsoft.com/office/drawing/2014/main" id="{FC011748-395B-BC02-ACE8-304E4CDDC9FA}"/>
              </a:ext>
            </a:extLst>
          </p:cNvPr>
          <p:cNvPicPr>
            <a:picLocks noChangeAspect="1"/>
          </p:cNvPicPr>
          <p:nvPr/>
        </p:nvPicPr>
        <p:blipFill>
          <a:blip r:embed="rId3"/>
          <a:stretch>
            <a:fillRect/>
          </a:stretch>
        </p:blipFill>
        <p:spPr>
          <a:xfrm>
            <a:off x="6347210" y="1684479"/>
            <a:ext cx="2977662" cy="2208481"/>
          </a:xfrm>
          <a:prstGeom prst="rect">
            <a:avLst/>
          </a:prstGeom>
        </p:spPr>
      </p:pic>
      <p:pic>
        <p:nvPicPr>
          <p:cNvPr id="9" name="Content Placeholder 4" descr="Moving bus">
            <a:extLst>
              <a:ext uri="{FF2B5EF4-FFF2-40B4-BE49-F238E27FC236}">
                <a16:creationId xmlns:a16="http://schemas.microsoft.com/office/drawing/2014/main" id="{DE7D831F-E01D-DC0A-ED2A-7E2F454556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13575">
            <a:off x="7784768" y="3073649"/>
            <a:ext cx="1881287" cy="1254079"/>
          </a:xfrm>
          <a:prstGeom prst="rect">
            <a:avLst/>
          </a:prstGeom>
        </p:spPr>
      </p:pic>
      <p:pic>
        <p:nvPicPr>
          <p:cNvPr id="10" name="Content Placeholder 8" descr="Stacks of gold coins">
            <a:extLst>
              <a:ext uri="{FF2B5EF4-FFF2-40B4-BE49-F238E27FC236}">
                <a16:creationId xmlns:a16="http://schemas.microsoft.com/office/drawing/2014/main" id="{5CDE500E-75E6-01AA-4919-89963A41DC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21556">
            <a:off x="1530665" y="3090438"/>
            <a:ext cx="1408718" cy="939145"/>
          </a:xfrm>
          <a:prstGeom prst="rect">
            <a:avLst/>
          </a:prstGeom>
        </p:spPr>
      </p:pic>
      <p:sp>
        <p:nvSpPr>
          <p:cNvPr id="11" name="TextBox 10">
            <a:extLst>
              <a:ext uri="{FF2B5EF4-FFF2-40B4-BE49-F238E27FC236}">
                <a16:creationId xmlns:a16="http://schemas.microsoft.com/office/drawing/2014/main" id="{321F57FB-23EA-E099-BDC0-51632CCA1E36}"/>
              </a:ext>
            </a:extLst>
          </p:cNvPr>
          <p:cNvSpPr txBox="1"/>
          <p:nvPr/>
        </p:nvSpPr>
        <p:spPr>
          <a:xfrm>
            <a:off x="6712299" y="4652387"/>
            <a:ext cx="4378122" cy="1200329"/>
          </a:xfrm>
          <a:prstGeom prst="rect">
            <a:avLst/>
          </a:prstGeom>
          <a:noFill/>
        </p:spPr>
        <p:txBody>
          <a:bodyPr wrap="none" rtlCol="0">
            <a:spAutoFit/>
          </a:bodyPr>
          <a:lstStyle/>
          <a:p>
            <a:r>
              <a:rPr lang="en-GB" dirty="0">
                <a:solidFill>
                  <a:schemeClr val="bg2"/>
                </a:solidFill>
              </a:rPr>
              <a:t>Transport sector transformation:</a:t>
            </a:r>
          </a:p>
          <a:p>
            <a:r>
              <a:rPr lang="en-GB" dirty="0">
                <a:solidFill>
                  <a:schemeClr val="bg2"/>
                </a:solidFill>
              </a:rPr>
              <a:t>Self-driving cars</a:t>
            </a:r>
          </a:p>
          <a:p>
            <a:r>
              <a:rPr lang="en-GB" dirty="0">
                <a:solidFill>
                  <a:schemeClr val="bg2"/>
                </a:solidFill>
              </a:rPr>
              <a:t>Online tools for assessing competencies </a:t>
            </a:r>
          </a:p>
          <a:p>
            <a:r>
              <a:rPr lang="en-GB" dirty="0">
                <a:solidFill>
                  <a:schemeClr val="bg2"/>
                </a:solidFill>
              </a:rPr>
              <a:t>available to workers of the sector</a:t>
            </a:r>
          </a:p>
        </p:txBody>
      </p:sp>
      <p:sp>
        <p:nvSpPr>
          <p:cNvPr id="12" name="TextBox 11">
            <a:extLst>
              <a:ext uri="{FF2B5EF4-FFF2-40B4-BE49-F238E27FC236}">
                <a16:creationId xmlns:a16="http://schemas.microsoft.com/office/drawing/2014/main" id="{012D3ED6-1940-8812-D35F-C4CA68549C8A}"/>
              </a:ext>
            </a:extLst>
          </p:cNvPr>
          <p:cNvSpPr txBox="1"/>
          <p:nvPr/>
        </p:nvSpPr>
        <p:spPr>
          <a:xfrm>
            <a:off x="591361" y="4375388"/>
            <a:ext cx="4288353" cy="1477328"/>
          </a:xfrm>
          <a:prstGeom prst="rect">
            <a:avLst/>
          </a:prstGeom>
          <a:noFill/>
        </p:spPr>
        <p:txBody>
          <a:bodyPr wrap="none" rtlCol="0">
            <a:spAutoFit/>
          </a:bodyPr>
          <a:lstStyle/>
          <a:p>
            <a:r>
              <a:rPr lang="en-GB" dirty="0">
                <a:solidFill>
                  <a:schemeClr val="bg2"/>
                </a:solidFill>
              </a:rPr>
              <a:t>Banking sector collective agreement:</a:t>
            </a:r>
          </a:p>
          <a:p>
            <a:r>
              <a:rPr lang="en-GB" dirty="0">
                <a:solidFill>
                  <a:schemeClr val="bg2"/>
                </a:solidFill>
              </a:rPr>
              <a:t>Joint sectoral observatory</a:t>
            </a:r>
          </a:p>
          <a:p>
            <a:r>
              <a:rPr lang="en-GB" dirty="0">
                <a:solidFill>
                  <a:schemeClr val="bg2"/>
                </a:solidFill>
              </a:rPr>
              <a:t>Digitalisation impacts work organisation,</a:t>
            </a:r>
          </a:p>
          <a:p>
            <a:r>
              <a:rPr lang="en-GB" dirty="0">
                <a:solidFill>
                  <a:schemeClr val="bg2"/>
                </a:solidFill>
              </a:rPr>
              <a:t>New tasks, new occupations, </a:t>
            </a:r>
          </a:p>
          <a:p>
            <a:r>
              <a:rPr lang="en-GB" dirty="0">
                <a:solidFill>
                  <a:schemeClr val="bg2"/>
                </a:solidFill>
              </a:rPr>
              <a:t>job reclassification</a:t>
            </a:r>
          </a:p>
        </p:txBody>
      </p:sp>
    </p:spTree>
    <p:extLst>
      <p:ext uri="{BB962C8B-B14F-4D97-AF65-F5344CB8AC3E}">
        <p14:creationId xmlns:p14="http://schemas.microsoft.com/office/powerpoint/2010/main" val="1316834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73C1C-BA54-454D-8E1C-CC877675E926}"/>
              </a:ext>
            </a:extLst>
          </p:cNvPr>
          <p:cNvSpPr>
            <a:spLocks noGrp="1"/>
          </p:cNvSpPr>
          <p:nvPr>
            <p:ph type="title"/>
          </p:nvPr>
        </p:nvSpPr>
        <p:spPr>
          <a:xfrm>
            <a:off x="335360" y="274638"/>
            <a:ext cx="11425269" cy="778098"/>
          </a:xfrm>
        </p:spPr>
        <p:txBody>
          <a:bodyPr anchor="ctr">
            <a:normAutofit/>
          </a:bodyPr>
          <a:lstStyle/>
          <a:p>
            <a:r>
              <a:rPr lang="en-IE" dirty="0"/>
              <a:t>Company agreements </a:t>
            </a:r>
          </a:p>
        </p:txBody>
      </p:sp>
      <p:pic>
        <p:nvPicPr>
          <p:cNvPr id="4" name="Picture 3">
            <a:extLst>
              <a:ext uri="{FF2B5EF4-FFF2-40B4-BE49-F238E27FC236}">
                <a16:creationId xmlns:a16="http://schemas.microsoft.com/office/drawing/2014/main" id="{0CFD2203-30DA-4B8F-A7FB-337FFED9464F}"/>
              </a:ext>
            </a:extLst>
          </p:cNvPr>
          <p:cNvPicPr>
            <a:picLocks noChangeAspect="1"/>
          </p:cNvPicPr>
          <p:nvPr/>
        </p:nvPicPr>
        <p:blipFill rotWithShape="1">
          <a:blip r:embed="rId2"/>
          <a:srcRect l="11492" r="1" b="1"/>
          <a:stretch/>
        </p:blipFill>
        <p:spPr>
          <a:xfrm>
            <a:off x="609600" y="1600201"/>
            <a:ext cx="5384800" cy="4061048"/>
          </a:xfrm>
          <a:prstGeom prst="rect">
            <a:avLst/>
          </a:prstGeom>
          <a:noFill/>
        </p:spPr>
      </p:pic>
      <p:sp>
        <p:nvSpPr>
          <p:cNvPr id="9" name="Content Placeholder 3">
            <a:extLst>
              <a:ext uri="{FF2B5EF4-FFF2-40B4-BE49-F238E27FC236}">
                <a16:creationId xmlns:a16="http://schemas.microsoft.com/office/drawing/2014/main" id="{0851C08A-1BDA-4240-A607-782F45A5750D}"/>
              </a:ext>
            </a:extLst>
          </p:cNvPr>
          <p:cNvSpPr>
            <a:spLocks noGrp="1"/>
          </p:cNvSpPr>
          <p:nvPr>
            <p:ph sz="half" idx="2"/>
          </p:nvPr>
        </p:nvSpPr>
        <p:spPr>
          <a:xfrm>
            <a:off x="6197600" y="1600201"/>
            <a:ext cx="5384800" cy="4061048"/>
          </a:xfrm>
        </p:spPr>
        <p:txBody>
          <a:bodyPr>
            <a:normAutofit/>
          </a:bodyPr>
          <a:lstStyle/>
          <a:p>
            <a:pPr>
              <a:lnSpc>
                <a:spcPct val="90000"/>
              </a:lnSpc>
            </a:pPr>
            <a:r>
              <a:rPr lang="en-US" sz="3600" dirty="0"/>
              <a:t>Banking</a:t>
            </a:r>
          </a:p>
          <a:p>
            <a:pPr>
              <a:lnSpc>
                <a:spcPct val="90000"/>
              </a:lnSpc>
            </a:pPr>
            <a:r>
              <a:rPr lang="en-US" sz="3600" dirty="0"/>
              <a:t>Post</a:t>
            </a:r>
          </a:p>
          <a:p>
            <a:pPr>
              <a:lnSpc>
                <a:spcPct val="90000"/>
              </a:lnSpc>
            </a:pPr>
            <a:r>
              <a:rPr lang="en-US" dirty="0"/>
              <a:t>Telecommunications</a:t>
            </a:r>
          </a:p>
          <a:p>
            <a:pPr>
              <a:lnSpc>
                <a:spcPct val="90000"/>
              </a:lnSpc>
            </a:pPr>
            <a:r>
              <a:rPr lang="en-US" dirty="0"/>
              <a:t>Energy </a:t>
            </a:r>
          </a:p>
          <a:p>
            <a:pPr>
              <a:lnSpc>
                <a:spcPct val="90000"/>
              </a:lnSpc>
            </a:pPr>
            <a:r>
              <a:rPr lang="en-US" dirty="0"/>
              <a:t>Port</a:t>
            </a:r>
          </a:p>
          <a:p>
            <a:pPr>
              <a:lnSpc>
                <a:spcPct val="90000"/>
              </a:lnSpc>
            </a:pPr>
            <a:r>
              <a:rPr lang="en-US" dirty="0"/>
              <a:t>Automotive</a:t>
            </a:r>
          </a:p>
          <a:p>
            <a:pPr>
              <a:lnSpc>
                <a:spcPct val="90000"/>
              </a:lnSpc>
            </a:pPr>
            <a:r>
              <a:rPr lang="en-US" dirty="0"/>
              <a:t>Media</a:t>
            </a:r>
          </a:p>
          <a:p>
            <a:pPr>
              <a:lnSpc>
                <a:spcPct val="90000"/>
              </a:lnSpc>
            </a:pPr>
            <a:r>
              <a:rPr lang="en-US" dirty="0"/>
              <a:t>Food</a:t>
            </a:r>
          </a:p>
        </p:txBody>
      </p:sp>
    </p:spTree>
    <p:extLst>
      <p:ext uri="{BB962C8B-B14F-4D97-AF65-F5344CB8AC3E}">
        <p14:creationId xmlns:p14="http://schemas.microsoft.com/office/powerpoint/2010/main" val="4243401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F9BC9-77B2-4C4C-9EBE-43A29EB378D0}"/>
              </a:ext>
            </a:extLst>
          </p:cNvPr>
          <p:cNvSpPr>
            <a:spLocks noGrp="1"/>
          </p:cNvSpPr>
          <p:nvPr>
            <p:ph type="title"/>
          </p:nvPr>
        </p:nvSpPr>
        <p:spPr>
          <a:xfrm>
            <a:off x="335360" y="274638"/>
            <a:ext cx="11425269" cy="778098"/>
          </a:xfrm>
        </p:spPr>
        <p:txBody>
          <a:bodyPr anchor="ctr">
            <a:normAutofit/>
          </a:bodyPr>
          <a:lstStyle/>
          <a:p>
            <a:r>
              <a:rPr lang="en-IE" dirty="0"/>
              <a:t>Main topics addressed in agreements (any level)</a:t>
            </a:r>
          </a:p>
        </p:txBody>
      </p:sp>
      <p:pic>
        <p:nvPicPr>
          <p:cNvPr id="5" name="Content Placeholder 4" descr="Woman signing contract">
            <a:extLst>
              <a:ext uri="{FF2B5EF4-FFF2-40B4-BE49-F238E27FC236}">
                <a16:creationId xmlns:a16="http://schemas.microsoft.com/office/drawing/2014/main" id="{C1651090-F938-486E-8A26-D172B9A9EA1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935" r="-1" b="20981"/>
          <a:stretch/>
        </p:blipFill>
        <p:spPr>
          <a:xfrm>
            <a:off x="431370" y="1340769"/>
            <a:ext cx="11329259" cy="4722406"/>
          </a:xfrm>
          <a:noFill/>
        </p:spPr>
      </p:pic>
      <p:sp>
        <p:nvSpPr>
          <p:cNvPr id="6" name="TextBox 5">
            <a:extLst>
              <a:ext uri="{FF2B5EF4-FFF2-40B4-BE49-F238E27FC236}">
                <a16:creationId xmlns:a16="http://schemas.microsoft.com/office/drawing/2014/main" id="{AA205F8C-18AC-4A81-A116-DF6615005776}"/>
              </a:ext>
            </a:extLst>
          </p:cNvPr>
          <p:cNvSpPr txBox="1"/>
          <p:nvPr/>
        </p:nvSpPr>
        <p:spPr>
          <a:xfrm>
            <a:off x="1223105" y="1699587"/>
            <a:ext cx="8808052" cy="4154984"/>
          </a:xfrm>
          <a:prstGeom prst="rect">
            <a:avLst/>
          </a:prstGeom>
          <a:noFill/>
        </p:spPr>
        <p:txBody>
          <a:bodyPr wrap="none" rtlCol="0">
            <a:spAutoFit/>
          </a:bodyPr>
          <a:lstStyle/>
          <a:p>
            <a:r>
              <a:rPr lang="en-GB" sz="2000" dirty="0">
                <a:solidFill>
                  <a:schemeClr val="bg2"/>
                </a:solidFill>
              </a:rPr>
              <a:t>•	</a:t>
            </a:r>
            <a:r>
              <a:rPr lang="en-GB" sz="2400" dirty="0">
                <a:solidFill>
                  <a:schemeClr val="bg2"/>
                </a:solidFill>
              </a:rPr>
              <a:t>Training and development</a:t>
            </a:r>
          </a:p>
          <a:p>
            <a:endParaRPr lang="en-GB" sz="2400" dirty="0">
              <a:solidFill>
                <a:schemeClr val="bg2"/>
              </a:solidFill>
            </a:endParaRPr>
          </a:p>
          <a:p>
            <a:r>
              <a:rPr lang="en-GB" sz="2400" dirty="0">
                <a:solidFill>
                  <a:schemeClr val="bg2"/>
                </a:solidFill>
              </a:rPr>
              <a:t>•	Work organisation models, ‘humane’ work design</a:t>
            </a:r>
          </a:p>
          <a:p>
            <a:endParaRPr lang="en-GB" sz="2400" dirty="0">
              <a:solidFill>
                <a:schemeClr val="bg2"/>
              </a:solidFill>
            </a:endParaRPr>
          </a:p>
          <a:p>
            <a:r>
              <a:rPr lang="en-GB" sz="2400" dirty="0">
                <a:solidFill>
                  <a:schemeClr val="bg2"/>
                </a:solidFill>
              </a:rPr>
              <a:t>•	Working conditions, employment, and industrial relations</a:t>
            </a:r>
          </a:p>
          <a:p>
            <a:endParaRPr lang="en-GB" sz="2400" dirty="0">
              <a:solidFill>
                <a:schemeClr val="bg2"/>
              </a:solidFill>
            </a:endParaRPr>
          </a:p>
          <a:p>
            <a:r>
              <a:rPr lang="en-GB" sz="2400" dirty="0">
                <a:solidFill>
                  <a:schemeClr val="bg2"/>
                </a:solidFill>
              </a:rPr>
              <a:t>•	Alleviating risks of job losses </a:t>
            </a:r>
          </a:p>
          <a:p>
            <a:endParaRPr lang="en-GB" sz="2400" dirty="0">
              <a:solidFill>
                <a:schemeClr val="bg2"/>
              </a:solidFill>
            </a:endParaRPr>
          </a:p>
          <a:p>
            <a:r>
              <a:rPr lang="en-GB" sz="2400" dirty="0">
                <a:solidFill>
                  <a:schemeClr val="bg2"/>
                </a:solidFill>
              </a:rPr>
              <a:t>•	Telework </a:t>
            </a:r>
          </a:p>
          <a:p>
            <a:endParaRPr lang="en-GB" sz="2400" dirty="0">
              <a:solidFill>
                <a:schemeClr val="bg2"/>
              </a:solidFill>
            </a:endParaRPr>
          </a:p>
          <a:p>
            <a:r>
              <a:rPr lang="en-GB" sz="2400" dirty="0">
                <a:solidFill>
                  <a:schemeClr val="bg2"/>
                </a:solidFill>
              </a:rPr>
              <a:t>•	Platform work</a:t>
            </a:r>
            <a:endParaRPr lang="en-IE" sz="2400" dirty="0"/>
          </a:p>
        </p:txBody>
      </p:sp>
    </p:spTree>
    <p:extLst>
      <p:ext uri="{BB962C8B-B14F-4D97-AF65-F5344CB8AC3E}">
        <p14:creationId xmlns:p14="http://schemas.microsoft.com/office/powerpoint/2010/main" val="1016526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0D985-45BC-457A-90A4-A3AC83CF60AE}"/>
              </a:ext>
            </a:extLst>
          </p:cNvPr>
          <p:cNvSpPr>
            <a:spLocks noGrp="1"/>
          </p:cNvSpPr>
          <p:nvPr>
            <p:ph type="title"/>
          </p:nvPr>
        </p:nvSpPr>
        <p:spPr/>
        <p:txBody>
          <a:bodyPr/>
          <a:lstStyle/>
          <a:p>
            <a:r>
              <a:rPr lang="en-IE" dirty="0"/>
              <a:t>Company agreements</a:t>
            </a:r>
          </a:p>
        </p:txBody>
      </p:sp>
      <p:sp>
        <p:nvSpPr>
          <p:cNvPr id="3" name="Content Placeholder 2">
            <a:extLst>
              <a:ext uri="{FF2B5EF4-FFF2-40B4-BE49-F238E27FC236}">
                <a16:creationId xmlns:a16="http://schemas.microsoft.com/office/drawing/2014/main" id="{9C7F0A55-116C-457A-9080-F009E06B115F}"/>
              </a:ext>
            </a:extLst>
          </p:cNvPr>
          <p:cNvSpPr>
            <a:spLocks noGrp="1"/>
          </p:cNvSpPr>
          <p:nvPr>
            <p:ph sz="half" idx="1"/>
          </p:nvPr>
        </p:nvSpPr>
        <p:spPr/>
        <p:txBody>
          <a:bodyPr>
            <a:normAutofit fontScale="85000" lnSpcReduction="20000"/>
          </a:bodyPr>
          <a:lstStyle/>
          <a:p>
            <a:pPr marL="0" indent="0">
              <a:buNone/>
            </a:pPr>
            <a:r>
              <a:rPr lang="en-IE" dirty="0" err="1"/>
              <a:t>Eurogate</a:t>
            </a:r>
            <a:r>
              <a:rPr lang="en-IE" dirty="0"/>
              <a:t> port operator (2019,Germany) Automation &amp; jobs</a:t>
            </a:r>
          </a:p>
          <a:p>
            <a:r>
              <a:rPr lang="en-IE" dirty="0"/>
              <a:t>Dismissals for operational reasons avoided until 2025</a:t>
            </a:r>
          </a:p>
          <a:p>
            <a:r>
              <a:rPr lang="en-IE" dirty="0"/>
              <a:t>Assessment of staff skills and training</a:t>
            </a:r>
          </a:p>
          <a:p>
            <a:r>
              <a:rPr lang="en-IE" dirty="0"/>
              <a:t>Employees holding posts no longer needed due to digitalisation will be reassigned</a:t>
            </a:r>
          </a:p>
          <a:p>
            <a:r>
              <a:rPr lang="en-IE" dirty="0"/>
              <a:t>New working time arrangements</a:t>
            </a:r>
          </a:p>
          <a:p>
            <a:r>
              <a:rPr lang="en-IE" dirty="0"/>
              <a:t>Commission on automation</a:t>
            </a:r>
          </a:p>
          <a:p>
            <a:endParaRPr lang="en-IE" dirty="0"/>
          </a:p>
          <a:p>
            <a:endParaRPr lang="en-IE" dirty="0"/>
          </a:p>
          <a:p>
            <a:pPr marL="0" indent="0">
              <a:buNone/>
            </a:pPr>
            <a:endParaRPr lang="en-IE" dirty="0"/>
          </a:p>
        </p:txBody>
      </p:sp>
      <p:sp>
        <p:nvSpPr>
          <p:cNvPr id="5" name="Content Placeholder 4">
            <a:extLst>
              <a:ext uri="{FF2B5EF4-FFF2-40B4-BE49-F238E27FC236}">
                <a16:creationId xmlns:a16="http://schemas.microsoft.com/office/drawing/2014/main" id="{F2046B9E-E679-40D3-A7BA-510038882940}"/>
              </a:ext>
            </a:extLst>
          </p:cNvPr>
          <p:cNvSpPr>
            <a:spLocks noGrp="1"/>
          </p:cNvSpPr>
          <p:nvPr>
            <p:ph sz="half" idx="2"/>
          </p:nvPr>
        </p:nvSpPr>
        <p:spPr/>
        <p:txBody>
          <a:bodyPr>
            <a:normAutofit fontScale="85000" lnSpcReduction="20000"/>
          </a:bodyPr>
          <a:lstStyle/>
          <a:p>
            <a:pPr marL="0" indent="0">
              <a:buNone/>
            </a:pPr>
            <a:r>
              <a:rPr lang="en-IE" dirty="0"/>
              <a:t>Post </a:t>
            </a:r>
            <a:r>
              <a:rPr lang="en-IE" dirty="0" err="1"/>
              <a:t>S.p.a</a:t>
            </a:r>
            <a:r>
              <a:rPr lang="en-IE" dirty="0"/>
              <a:t>. (2019,Italy) Reorganisation, automation</a:t>
            </a:r>
          </a:p>
          <a:p>
            <a:r>
              <a:rPr lang="en-GB" dirty="0"/>
              <a:t>Large investment (€150 million) in physical and technological infrastructure &amp; automation</a:t>
            </a:r>
          </a:p>
          <a:p>
            <a:r>
              <a:rPr lang="en-GB" dirty="0"/>
              <a:t>Reorganisation &gt; reassignment, redeployment, shift to part time work</a:t>
            </a:r>
          </a:p>
          <a:p>
            <a:r>
              <a:rPr lang="en-GB" dirty="0"/>
              <a:t>Stabilisation of fixed-term contracts</a:t>
            </a:r>
          </a:p>
          <a:p>
            <a:r>
              <a:rPr lang="en-GB" dirty="0"/>
              <a:t>Recruitment of new staff</a:t>
            </a:r>
          </a:p>
          <a:p>
            <a:endParaRPr lang="en-IE" dirty="0"/>
          </a:p>
        </p:txBody>
      </p:sp>
    </p:spTree>
    <p:extLst>
      <p:ext uri="{BB962C8B-B14F-4D97-AF65-F5344CB8AC3E}">
        <p14:creationId xmlns:p14="http://schemas.microsoft.com/office/powerpoint/2010/main" val="1016627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E5F8A-A094-47F2-8DC7-8240D385A2E5}"/>
              </a:ext>
            </a:extLst>
          </p:cNvPr>
          <p:cNvSpPr>
            <a:spLocks noGrp="1"/>
          </p:cNvSpPr>
          <p:nvPr>
            <p:ph type="title"/>
          </p:nvPr>
        </p:nvSpPr>
        <p:spPr/>
        <p:txBody>
          <a:bodyPr/>
          <a:lstStyle/>
          <a:p>
            <a:r>
              <a:rPr lang="en-IE" dirty="0"/>
              <a:t>Company agreements</a:t>
            </a:r>
          </a:p>
        </p:txBody>
      </p:sp>
      <p:sp>
        <p:nvSpPr>
          <p:cNvPr id="3" name="Content Placeholder 2">
            <a:extLst>
              <a:ext uri="{FF2B5EF4-FFF2-40B4-BE49-F238E27FC236}">
                <a16:creationId xmlns:a16="http://schemas.microsoft.com/office/drawing/2014/main" id="{3B499F16-6700-4478-987D-E7916BDACE8F}"/>
              </a:ext>
            </a:extLst>
          </p:cNvPr>
          <p:cNvSpPr>
            <a:spLocks noGrp="1"/>
          </p:cNvSpPr>
          <p:nvPr>
            <p:ph idx="1"/>
          </p:nvPr>
        </p:nvSpPr>
        <p:spPr/>
        <p:txBody>
          <a:bodyPr>
            <a:normAutofit fontScale="92500" lnSpcReduction="10000"/>
          </a:bodyPr>
          <a:lstStyle/>
          <a:p>
            <a:pPr marL="0" indent="0">
              <a:buNone/>
            </a:pPr>
            <a:r>
              <a:rPr lang="en-GB" dirty="0" err="1"/>
              <a:t>Gasag</a:t>
            </a:r>
            <a:r>
              <a:rPr lang="en-GB" dirty="0"/>
              <a:t>, energy provider (Germany)</a:t>
            </a:r>
          </a:p>
          <a:p>
            <a:r>
              <a:rPr lang="en-GB" dirty="0"/>
              <a:t>Internal online crowdsourcing open to all and transparent. </a:t>
            </a:r>
          </a:p>
          <a:p>
            <a:r>
              <a:rPr lang="en-GB" dirty="0"/>
              <a:t>Change in work organisation, gamification as an employee motivator</a:t>
            </a:r>
          </a:p>
          <a:p>
            <a:r>
              <a:rPr lang="en-GB" dirty="0"/>
              <a:t>Standards in working conditions, H&amp;S, learning</a:t>
            </a:r>
          </a:p>
          <a:p>
            <a:r>
              <a:rPr lang="en-GB" dirty="0"/>
              <a:t>Data protection, employee monitoring not allowed</a:t>
            </a:r>
          </a:p>
          <a:p>
            <a:r>
              <a:rPr lang="en-GB" dirty="0"/>
              <a:t>Risk assessment</a:t>
            </a:r>
          </a:p>
          <a:p>
            <a:pPr marL="0" indent="0">
              <a:buNone/>
            </a:pPr>
            <a:endParaRPr lang="en-GB" dirty="0"/>
          </a:p>
          <a:p>
            <a:pPr marL="0" indent="0">
              <a:lnSpc>
                <a:spcPct val="107000"/>
              </a:lnSpc>
              <a:spcAft>
                <a:spcPts val="800"/>
              </a:spcAft>
              <a:buNone/>
            </a:pPr>
            <a:r>
              <a:rPr lang="en-GB" dirty="0"/>
              <a:t>H&amp;M and </a:t>
            </a:r>
            <a:r>
              <a:rPr lang="en-GB" dirty="0" err="1"/>
              <a:t>Ver.Di</a:t>
            </a:r>
            <a:r>
              <a:rPr lang="en-GB" dirty="0"/>
              <a:t> collective agreement (9/11/2022, source:</a:t>
            </a:r>
            <a:r>
              <a:rPr lang="en-GB" sz="2400" u="sng" kern="1200" dirty="0">
                <a:solidFill>
                  <a:srgbClr val="143058"/>
                </a:solidFill>
                <a:effectLst/>
                <a:latin typeface="Arial" panose="020B0604020202020204" pitchFamily="34" charset="0"/>
                <a:ea typeface="+mn-ea"/>
                <a:cs typeface="+mn-cs"/>
                <a:hlinkClick r:id="rId2"/>
              </a:rPr>
              <a:t> </a:t>
            </a:r>
            <a:r>
              <a:rPr lang="en-GB" sz="2400" u="sng" kern="1200" dirty="0" err="1">
                <a:solidFill>
                  <a:srgbClr val="143058"/>
                </a:solidFill>
                <a:effectLst/>
                <a:latin typeface="Arial" panose="020B0604020202020204" pitchFamily="34" charset="0"/>
                <a:ea typeface="+mn-ea"/>
                <a:cs typeface="+mn-cs"/>
                <a:hlinkClick r:id="rId2"/>
              </a:rPr>
              <a:t>mindRH</a:t>
            </a:r>
            <a:r>
              <a:rPr lang="en-GB" dirty="0"/>
              <a:t>)</a:t>
            </a:r>
          </a:p>
          <a:p>
            <a:r>
              <a:rPr lang="en-GB" dirty="0"/>
              <a:t>Creating a digitisation committee (with workers and management reps)</a:t>
            </a:r>
          </a:p>
          <a:p>
            <a:r>
              <a:rPr lang="en-GB" dirty="0"/>
              <a:t>Work jointly on future concepts</a:t>
            </a:r>
          </a:p>
          <a:p>
            <a:r>
              <a:rPr lang="en-GB" dirty="0"/>
              <a:t>Digital technology in line with the employee interests</a:t>
            </a:r>
          </a:p>
          <a:p>
            <a:endParaRPr lang="en-GB" dirty="0"/>
          </a:p>
          <a:p>
            <a:endParaRPr lang="en-IE" dirty="0"/>
          </a:p>
        </p:txBody>
      </p:sp>
    </p:spTree>
    <p:extLst>
      <p:ext uri="{BB962C8B-B14F-4D97-AF65-F5344CB8AC3E}">
        <p14:creationId xmlns:p14="http://schemas.microsoft.com/office/powerpoint/2010/main" val="2264289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8CBED-A92F-49F4-9C91-B9E5E95B2E2B}"/>
              </a:ext>
            </a:extLst>
          </p:cNvPr>
          <p:cNvSpPr>
            <a:spLocks noGrp="1"/>
          </p:cNvSpPr>
          <p:nvPr>
            <p:ph type="title"/>
          </p:nvPr>
        </p:nvSpPr>
        <p:spPr>
          <a:xfrm>
            <a:off x="335360" y="274638"/>
            <a:ext cx="11425269" cy="778098"/>
          </a:xfrm>
        </p:spPr>
        <p:txBody>
          <a:bodyPr anchor="ctr">
            <a:normAutofit/>
          </a:bodyPr>
          <a:lstStyle/>
          <a:p>
            <a:pPr>
              <a:lnSpc>
                <a:spcPct val="90000"/>
              </a:lnSpc>
            </a:pPr>
            <a:r>
              <a:rPr lang="en-IE" sz="2700"/>
              <a:t>National debates and the role of social dialogue in a digital era</a:t>
            </a:r>
          </a:p>
        </p:txBody>
      </p:sp>
      <p:sp>
        <p:nvSpPr>
          <p:cNvPr id="3" name="Content Placeholder 2">
            <a:extLst>
              <a:ext uri="{FF2B5EF4-FFF2-40B4-BE49-F238E27FC236}">
                <a16:creationId xmlns:a16="http://schemas.microsoft.com/office/drawing/2014/main" id="{DDE4A82D-59A2-4E3D-AACF-60D732F4A348}"/>
              </a:ext>
            </a:extLst>
          </p:cNvPr>
          <p:cNvSpPr>
            <a:spLocks noGrp="1"/>
          </p:cNvSpPr>
          <p:nvPr>
            <p:ph sz="half" idx="1"/>
          </p:nvPr>
        </p:nvSpPr>
        <p:spPr>
          <a:xfrm>
            <a:off x="609600" y="1600201"/>
            <a:ext cx="5384800" cy="4061048"/>
          </a:xfrm>
        </p:spPr>
        <p:txBody>
          <a:bodyPr>
            <a:normAutofit/>
          </a:bodyPr>
          <a:lstStyle/>
          <a:p>
            <a:r>
              <a:rPr lang="en-IE" dirty="0"/>
              <a:t>Digitalisation transforms jobs, occupations, sectors and will impact on social actors and social partnership. Social partners to jointly exploit options</a:t>
            </a:r>
          </a:p>
          <a:p>
            <a:r>
              <a:rPr lang="en-IE" dirty="0"/>
              <a:t>Digitalisation topics on the future social dialogue</a:t>
            </a:r>
          </a:p>
          <a:p>
            <a:endParaRPr lang="en-IE" dirty="0"/>
          </a:p>
        </p:txBody>
      </p:sp>
      <p:graphicFrame>
        <p:nvGraphicFramePr>
          <p:cNvPr id="6" name="Content Placeholder 3">
            <a:extLst>
              <a:ext uri="{FF2B5EF4-FFF2-40B4-BE49-F238E27FC236}">
                <a16:creationId xmlns:a16="http://schemas.microsoft.com/office/drawing/2014/main" id="{8FB5E001-F4B9-43EB-BF9C-C0D1DADBD499}"/>
              </a:ext>
            </a:extLst>
          </p:cNvPr>
          <p:cNvGraphicFramePr>
            <a:graphicFrameLocks/>
          </p:cNvGraphicFramePr>
          <p:nvPr>
            <p:extLst>
              <p:ext uri="{D42A27DB-BD31-4B8C-83A1-F6EECF244321}">
                <p14:modId xmlns:p14="http://schemas.microsoft.com/office/powerpoint/2010/main" val="2498434977"/>
              </p:ext>
            </p:extLst>
          </p:nvPr>
        </p:nvGraphicFramePr>
        <p:xfrm>
          <a:off x="3517900" y="1283285"/>
          <a:ext cx="9972829" cy="44888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Oval 6">
            <a:extLst>
              <a:ext uri="{FF2B5EF4-FFF2-40B4-BE49-F238E27FC236}">
                <a16:creationId xmlns:a16="http://schemas.microsoft.com/office/drawing/2014/main" id="{01BBBD26-E0A3-46C3-80C6-1A9C1C166AC0}"/>
              </a:ext>
            </a:extLst>
          </p:cNvPr>
          <p:cNvSpPr/>
          <p:nvPr/>
        </p:nvSpPr>
        <p:spPr>
          <a:xfrm>
            <a:off x="8504314" y="4883151"/>
            <a:ext cx="1118587" cy="7780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050" dirty="0"/>
              <a:t>Data protection cyber-security</a:t>
            </a:r>
          </a:p>
        </p:txBody>
      </p:sp>
    </p:spTree>
    <p:extLst>
      <p:ext uri="{BB962C8B-B14F-4D97-AF65-F5344CB8AC3E}">
        <p14:creationId xmlns:p14="http://schemas.microsoft.com/office/powerpoint/2010/main" val="726687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6FCAB8-1C84-42A1-22E3-86064BE78DAE}"/>
              </a:ext>
            </a:extLst>
          </p:cNvPr>
          <p:cNvSpPr>
            <a:spLocks noGrp="1"/>
          </p:cNvSpPr>
          <p:nvPr>
            <p:ph type="title"/>
          </p:nvPr>
        </p:nvSpPr>
        <p:spPr>
          <a:xfrm>
            <a:off x="335360" y="274638"/>
            <a:ext cx="11425269" cy="778098"/>
          </a:xfrm>
        </p:spPr>
        <p:txBody>
          <a:bodyPr anchor="ctr">
            <a:normAutofit/>
          </a:bodyPr>
          <a:lstStyle/>
          <a:p>
            <a:pPr>
              <a:lnSpc>
                <a:spcPct val="90000"/>
              </a:lnSpc>
            </a:pPr>
            <a:r>
              <a:rPr lang="en-GB" sz="2500" dirty="0"/>
              <a:t>How can social dialogue introduce innovative and forward looking dimensions?</a:t>
            </a:r>
          </a:p>
        </p:txBody>
      </p:sp>
      <p:pic>
        <p:nvPicPr>
          <p:cNvPr id="8" name="Content Placeholder 7" descr="Engineers with digital tablet and projected plans">
            <a:extLst>
              <a:ext uri="{FF2B5EF4-FFF2-40B4-BE49-F238E27FC236}">
                <a16:creationId xmlns:a16="http://schemas.microsoft.com/office/drawing/2014/main" id="{91D5886B-575B-A48C-3616-674E2C0F3F44}"/>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1492" r="1" b="1"/>
          <a:stretch/>
        </p:blipFill>
        <p:spPr>
          <a:xfrm>
            <a:off x="609600" y="1600201"/>
            <a:ext cx="5384800" cy="4061048"/>
          </a:xfrm>
          <a:noFill/>
        </p:spPr>
      </p:pic>
      <p:sp>
        <p:nvSpPr>
          <p:cNvPr id="13" name="Content Placeholder 3">
            <a:extLst>
              <a:ext uri="{FF2B5EF4-FFF2-40B4-BE49-F238E27FC236}">
                <a16:creationId xmlns:a16="http://schemas.microsoft.com/office/drawing/2014/main" id="{FE45B86B-F851-2EBD-9B9D-0ECE1F019200}"/>
              </a:ext>
            </a:extLst>
          </p:cNvPr>
          <p:cNvSpPr>
            <a:spLocks noGrp="1"/>
          </p:cNvSpPr>
          <p:nvPr>
            <p:ph sz="half" idx="2"/>
          </p:nvPr>
        </p:nvSpPr>
        <p:spPr>
          <a:xfrm>
            <a:off x="6197600" y="1600201"/>
            <a:ext cx="5384800" cy="4061048"/>
          </a:xfrm>
        </p:spPr>
        <p:txBody>
          <a:bodyPr>
            <a:normAutofit fontScale="92500" lnSpcReduction="10000"/>
          </a:bodyPr>
          <a:lstStyle/>
          <a:p>
            <a:r>
              <a:rPr lang="en-US" dirty="0"/>
              <a:t>Setting up guidelines, principles regarding use of digitalization (improve work environment and operations) (FI)</a:t>
            </a:r>
          </a:p>
          <a:p>
            <a:r>
              <a:rPr lang="en-US" dirty="0"/>
              <a:t>Monitoring mechanisms</a:t>
            </a:r>
          </a:p>
          <a:p>
            <a:r>
              <a:rPr lang="en-US" dirty="0"/>
              <a:t>Agreements that anticipate &amp; respond to changes (e.g. training, support, co-shaping job profiles)</a:t>
            </a:r>
          </a:p>
          <a:p>
            <a:r>
              <a:rPr lang="en-US" dirty="0"/>
              <a:t>Technology and ethical aspects</a:t>
            </a:r>
          </a:p>
          <a:p>
            <a:endParaRPr lang="en-US" dirty="0"/>
          </a:p>
        </p:txBody>
      </p:sp>
    </p:spTree>
    <p:extLst>
      <p:ext uri="{BB962C8B-B14F-4D97-AF65-F5344CB8AC3E}">
        <p14:creationId xmlns:p14="http://schemas.microsoft.com/office/powerpoint/2010/main" val="852556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B5ADB62-C124-4244-AB5B-BB4FF34F87C4}"/>
              </a:ext>
            </a:extLst>
          </p:cNvPr>
          <p:cNvSpPr>
            <a:spLocks noGrp="1"/>
          </p:cNvSpPr>
          <p:nvPr>
            <p:ph type="title"/>
          </p:nvPr>
        </p:nvSpPr>
        <p:spPr/>
        <p:txBody>
          <a:bodyPr/>
          <a:lstStyle/>
          <a:p>
            <a:r>
              <a:rPr lang="en-GB" dirty="0"/>
              <a:t>Lessons learned</a:t>
            </a:r>
            <a:endParaRPr lang="en-IE" dirty="0"/>
          </a:p>
        </p:txBody>
      </p:sp>
      <p:sp>
        <p:nvSpPr>
          <p:cNvPr id="6" name="Content Placeholder 5">
            <a:extLst>
              <a:ext uri="{FF2B5EF4-FFF2-40B4-BE49-F238E27FC236}">
                <a16:creationId xmlns:a16="http://schemas.microsoft.com/office/drawing/2014/main" id="{6D4B3287-A9D5-401B-9B5F-E194F0612002}"/>
              </a:ext>
            </a:extLst>
          </p:cNvPr>
          <p:cNvSpPr>
            <a:spLocks noGrp="1"/>
          </p:cNvSpPr>
          <p:nvPr>
            <p:ph idx="1"/>
          </p:nvPr>
        </p:nvSpPr>
        <p:spPr/>
        <p:txBody>
          <a:bodyPr>
            <a:normAutofit fontScale="92500"/>
          </a:bodyPr>
          <a:lstStyle/>
          <a:p>
            <a:r>
              <a:rPr lang="en-GB" dirty="0"/>
              <a:t>Social partners and use of digital media: similar types of technologies but varied use across countries. Challenges for organisations and opportunities</a:t>
            </a:r>
          </a:p>
          <a:p>
            <a:r>
              <a:rPr lang="en-GB" dirty="0"/>
              <a:t>Are practices of digital forms of consultation and collective bargaining here to stay? Some, yes! Moving towards hybrid forms? Possibly, yes</a:t>
            </a:r>
          </a:p>
          <a:p>
            <a:r>
              <a:rPr lang="en-GB" dirty="0"/>
              <a:t>Provisions on digitalisation aspects in collective agreements: Still plenty of room for expanding collective regulation across MS!</a:t>
            </a:r>
          </a:p>
          <a:p>
            <a:r>
              <a:rPr lang="en-GB" dirty="0"/>
              <a:t>Czechia social partners deal with this mainly at peak level, few collective agreements</a:t>
            </a:r>
          </a:p>
          <a:p>
            <a:r>
              <a:rPr lang="en-GB" dirty="0"/>
              <a:t>Key topics already in some collective agreements are likely to gain fresh momentum</a:t>
            </a:r>
          </a:p>
          <a:p>
            <a:r>
              <a:rPr lang="en-GB" dirty="0"/>
              <a:t>Reflection on the future social partnership and emerging issues: intensification of debate, actions in preparation</a:t>
            </a:r>
          </a:p>
        </p:txBody>
      </p:sp>
    </p:spTree>
    <p:extLst>
      <p:ext uri="{BB962C8B-B14F-4D97-AF65-F5344CB8AC3E}">
        <p14:creationId xmlns:p14="http://schemas.microsoft.com/office/powerpoint/2010/main" val="14223035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7D12CE-3209-5755-742F-92272CDF4A83}"/>
              </a:ext>
            </a:extLst>
          </p:cNvPr>
          <p:cNvSpPr>
            <a:spLocks noGrp="1"/>
          </p:cNvSpPr>
          <p:nvPr>
            <p:ph type="title"/>
          </p:nvPr>
        </p:nvSpPr>
        <p:spPr/>
        <p:txBody>
          <a:bodyPr/>
          <a:lstStyle/>
          <a:p>
            <a:r>
              <a:rPr lang="en-GB" dirty="0"/>
              <a:t>EU level</a:t>
            </a:r>
          </a:p>
        </p:txBody>
      </p:sp>
      <p:sp>
        <p:nvSpPr>
          <p:cNvPr id="6" name="Content Placeholder 5">
            <a:extLst>
              <a:ext uri="{FF2B5EF4-FFF2-40B4-BE49-F238E27FC236}">
                <a16:creationId xmlns:a16="http://schemas.microsoft.com/office/drawing/2014/main" id="{0A1F417F-9557-4F2A-7584-1FE152B7552C}"/>
              </a:ext>
            </a:extLst>
          </p:cNvPr>
          <p:cNvSpPr>
            <a:spLocks noGrp="1"/>
          </p:cNvSpPr>
          <p:nvPr>
            <p:ph idx="1"/>
          </p:nvPr>
        </p:nvSpPr>
        <p:spPr/>
        <p:txBody>
          <a:bodyPr>
            <a:normAutofit/>
          </a:bodyPr>
          <a:lstStyle/>
          <a:p>
            <a:pPr marL="0" indent="0">
              <a:lnSpc>
                <a:spcPct val="90000"/>
              </a:lnSpc>
              <a:buNone/>
            </a:pPr>
            <a:endParaRPr lang="en-GB" sz="1800" dirty="0"/>
          </a:p>
          <a:p>
            <a:pPr marL="0" indent="0" algn="ctr">
              <a:lnSpc>
                <a:spcPct val="90000"/>
              </a:lnSpc>
              <a:buNone/>
            </a:pPr>
            <a:r>
              <a:rPr lang="en-GB" sz="1800" dirty="0"/>
              <a:t> “The social dimension must always be designed along the technical dimension of an </a:t>
            </a:r>
            <a:r>
              <a:rPr lang="en-GB" sz="1800" dirty="0">
                <a:solidFill>
                  <a:srgbClr val="FF0000"/>
                </a:solidFill>
              </a:rPr>
              <a:t>AI system </a:t>
            </a:r>
            <a:r>
              <a:rPr lang="en-GB" sz="1800" dirty="0"/>
              <a:t>to make sure that the system is not designed to the detriment of </a:t>
            </a:r>
            <a:r>
              <a:rPr lang="en-GB" sz="1800" dirty="0">
                <a:solidFill>
                  <a:srgbClr val="FF0000"/>
                </a:solidFill>
              </a:rPr>
              <a:t>quality employment</a:t>
            </a:r>
            <a:r>
              <a:rPr lang="en-GB" sz="1800" dirty="0"/>
              <a:t>..</a:t>
            </a:r>
          </a:p>
          <a:p>
            <a:pPr marL="0" indent="0" algn="ctr">
              <a:lnSpc>
                <a:spcPct val="90000"/>
              </a:lnSpc>
              <a:buNone/>
            </a:pPr>
            <a:endParaRPr lang="en-GB" sz="1800" dirty="0"/>
          </a:p>
          <a:p>
            <a:pPr marL="0" indent="0" algn="ctr">
              <a:lnSpc>
                <a:spcPct val="90000"/>
              </a:lnSpc>
              <a:buNone/>
            </a:pPr>
            <a:r>
              <a:rPr lang="en-GB" sz="1800" dirty="0"/>
              <a:t>….To guarantee a successful implementation of technological change, social partners at company level should </a:t>
            </a:r>
            <a:r>
              <a:rPr lang="en-GB" sz="1800" dirty="0">
                <a:solidFill>
                  <a:srgbClr val="FF0000"/>
                </a:solidFill>
              </a:rPr>
              <a:t>work together </a:t>
            </a:r>
            <a:r>
              <a:rPr lang="en-GB" sz="1800" dirty="0"/>
              <a:t>on the </a:t>
            </a:r>
            <a:r>
              <a:rPr lang="en-GB" sz="1800" dirty="0">
                <a:solidFill>
                  <a:srgbClr val="FF0000"/>
                </a:solidFill>
              </a:rPr>
              <a:t>introduction and shaping of new systems </a:t>
            </a:r>
            <a:r>
              <a:rPr lang="en-GB" sz="1800" dirty="0"/>
              <a:t>at the workplace, at an early stage.</a:t>
            </a:r>
          </a:p>
          <a:p>
            <a:pPr marL="0" indent="0" algn="ctr">
              <a:lnSpc>
                <a:spcPct val="90000"/>
              </a:lnSpc>
              <a:buNone/>
            </a:pPr>
            <a:endParaRPr lang="en-GB" sz="1800" dirty="0"/>
          </a:p>
          <a:p>
            <a:pPr marL="0" indent="0" algn="ctr">
              <a:lnSpc>
                <a:spcPct val="90000"/>
              </a:lnSpc>
              <a:buNone/>
            </a:pPr>
            <a:r>
              <a:rPr lang="en-GB" sz="1800" dirty="0">
                <a:solidFill>
                  <a:srgbClr val="FF0000"/>
                </a:solidFill>
              </a:rPr>
              <a:t>Social dialogue </a:t>
            </a:r>
            <a:r>
              <a:rPr lang="en-GB" sz="1800" dirty="0"/>
              <a:t>is best placed to deal with all employment related aspects of technology, including inequality, skills, the nature of work, work organisation and </a:t>
            </a:r>
          </a:p>
          <a:p>
            <a:pPr marL="0" indent="0" algn="ctr">
              <a:lnSpc>
                <a:spcPct val="90000"/>
              </a:lnSpc>
              <a:buNone/>
            </a:pPr>
            <a:r>
              <a:rPr lang="en-GB" sz="1800" dirty="0"/>
              <a:t>the prevention of discrimination.”</a:t>
            </a:r>
          </a:p>
          <a:p>
            <a:pPr marL="0" indent="0">
              <a:lnSpc>
                <a:spcPct val="90000"/>
              </a:lnSpc>
              <a:buNone/>
            </a:pPr>
            <a:endParaRPr lang="en-GB" sz="1800" dirty="0"/>
          </a:p>
          <a:p>
            <a:pPr marL="0" indent="0">
              <a:lnSpc>
                <a:spcPct val="90000"/>
              </a:lnSpc>
              <a:buNone/>
            </a:pPr>
            <a:endParaRPr lang="en-GB" sz="1800" dirty="0"/>
          </a:p>
          <a:p>
            <a:pPr marL="0" indent="0">
              <a:lnSpc>
                <a:spcPct val="90000"/>
              </a:lnSpc>
              <a:buNone/>
            </a:pPr>
            <a:r>
              <a:rPr lang="en-GB" sz="1800" dirty="0" err="1"/>
              <a:t>Ceemet</a:t>
            </a:r>
            <a:r>
              <a:rPr lang="en-GB" sz="1800" dirty="0"/>
              <a:t> (European Tech &amp; Industry employers), </a:t>
            </a:r>
            <a:r>
              <a:rPr lang="en-GB" sz="1800" dirty="0" err="1"/>
              <a:t>IndustriAll</a:t>
            </a:r>
            <a:r>
              <a:rPr lang="en-GB" sz="1800" dirty="0"/>
              <a:t> (</a:t>
            </a:r>
            <a:r>
              <a:rPr lang="en-IE" sz="1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Joint conclusions</a:t>
            </a:r>
            <a:r>
              <a:rPr lang="en-IE" sz="1800" u="sng" dirty="0">
                <a:solidFill>
                  <a:srgbClr val="0563C1"/>
                </a:solidFill>
                <a:latin typeface="Calibri" panose="020F0502020204030204" pitchFamily="34" charset="0"/>
                <a:ea typeface="Calibri" panose="020F0502020204030204" pitchFamily="34" charset="0"/>
                <a:cs typeface="Times New Roman" panose="02020603050405020304" pitchFamily="18" charset="0"/>
              </a:rPr>
              <a:t> </a:t>
            </a:r>
            <a:r>
              <a:rPr lang="en-GB" sz="1800" dirty="0"/>
              <a:t>2023) Artificial intelligence in the MET (metal, engineering and technology) industries</a:t>
            </a:r>
          </a:p>
          <a:p>
            <a:pPr>
              <a:lnSpc>
                <a:spcPct val="90000"/>
              </a:lnSpc>
            </a:pPr>
            <a:endParaRPr lang="en-GB" sz="1800" dirty="0"/>
          </a:p>
        </p:txBody>
      </p:sp>
    </p:spTree>
    <p:extLst>
      <p:ext uri="{BB962C8B-B14F-4D97-AF65-F5344CB8AC3E}">
        <p14:creationId xmlns:p14="http://schemas.microsoft.com/office/powerpoint/2010/main" val="772491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4DF4D-0212-4F73-B528-1E8ADCB9814A}"/>
              </a:ext>
            </a:extLst>
          </p:cNvPr>
          <p:cNvSpPr>
            <a:spLocks noGrp="1"/>
          </p:cNvSpPr>
          <p:nvPr>
            <p:ph type="title"/>
          </p:nvPr>
        </p:nvSpPr>
        <p:spPr/>
        <p:txBody>
          <a:bodyPr/>
          <a:lstStyle/>
          <a:p>
            <a:r>
              <a:rPr lang="en-IE" dirty="0"/>
              <a:t>The way forward </a:t>
            </a:r>
          </a:p>
        </p:txBody>
      </p:sp>
      <mc:AlternateContent xmlns:mc="http://schemas.openxmlformats.org/markup-compatibility/2006">
        <mc:Choice xmlns:am3d="http://schemas.microsoft.com/office/drawing/2017/model3d" Requires="am3d">
          <p:graphicFrame>
            <p:nvGraphicFramePr>
              <p:cNvPr id="5" name="Content Placeholder 4" descr="Gorill-bot">
                <a:extLst>
                  <a:ext uri="{FF2B5EF4-FFF2-40B4-BE49-F238E27FC236}">
                    <a16:creationId xmlns:a16="http://schemas.microsoft.com/office/drawing/2014/main" id="{E99C94A9-11FD-44AC-A318-B8A8ECF42551}"/>
                  </a:ext>
                </a:extLst>
              </p:cNvPr>
              <p:cNvGraphicFramePr>
                <a:graphicFrameLocks noGrp="1" noChangeAspect="1"/>
              </p:cNvGraphicFramePr>
              <p:nvPr>
                <p:ph idx="1"/>
                <p:extLst>
                  <p:ext uri="{D42A27DB-BD31-4B8C-83A1-F6EECF244321}">
                    <p14:modId xmlns:p14="http://schemas.microsoft.com/office/powerpoint/2010/main" val="1931366967"/>
                  </p:ext>
                </p:extLst>
              </p:nvPr>
            </p:nvGraphicFramePr>
            <p:xfrm>
              <a:off x="3792620" y="3667700"/>
              <a:ext cx="3524435" cy="2011119"/>
            </p:xfrm>
            <a:graphic>
              <a:graphicData uri="http://schemas.microsoft.com/office/drawing/2017/model3d">
                <am3d:model3d r:embed="rId2">
                  <am3d:spPr>
                    <a:xfrm>
                      <a:off x="0" y="0"/>
                      <a:ext cx="3524435" cy="2011119"/>
                    </a:xfrm>
                    <a:prstGeom prst="rect">
                      <a:avLst/>
                    </a:prstGeom>
                  </am3d:spPr>
                  <am3d:camera>
                    <am3d:pos x="0" y="0" z="58324308"/>
                    <am3d:up dx="0" dy="36000000" dz="0"/>
                    <am3d:lookAt x="0" y="0" z="0"/>
                    <am3d:perspective fov="2700000"/>
                  </am3d:camera>
                  <am3d:trans>
                    <am3d:meterPerModelUnit n="4874141" d="1000000"/>
                    <am3d:preTrans dx="4568012" dy="-10741122" dz="1362225"/>
                    <am3d:scale>
                      <am3d:sx n="1000000" d="1000000"/>
                      <am3d:sy n="1000000" d="1000000"/>
                      <am3d:sz n="1000000" d="1000000"/>
                    </am3d:scale>
                    <am3d:rot/>
                    <am3d:postTrans dx="0" dy="0" dz="0"/>
                  </am3d:trans>
                  <am3d:raster rName="Office3DRenderer" rVer="16.0.8326">
                    <am3d:blip r:embed="rId3"/>
                  </am3d:raster>
                  <am3d:objViewport viewportSz="420144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Content Placeholder 4" descr="Gorill-bot">
                <a:extLst>
                  <a:ext uri="{FF2B5EF4-FFF2-40B4-BE49-F238E27FC236}">
                    <a16:creationId xmlns:a16="http://schemas.microsoft.com/office/drawing/2014/main" id="{E99C94A9-11FD-44AC-A318-B8A8ECF42551}"/>
                  </a:ext>
                </a:extLst>
              </p:cNvPr>
              <p:cNvPicPr>
                <a:picLocks noGrp="1" noRot="1" noChangeAspect="1" noMove="1" noResize="1" noEditPoints="1" noAdjustHandles="1" noChangeArrowheads="1" noChangeShapeType="1" noCrop="1"/>
              </p:cNvPicPr>
              <p:nvPr/>
            </p:nvPicPr>
            <p:blipFill>
              <a:blip r:embed="rId3"/>
              <a:stretch>
                <a:fillRect/>
              </a:stretch>
            </p:blipFill>
            <p:spPr>
              <a:xfrm>
                <a:off x="3792620" y="3667700"/>
                <a:ext cx="3524435" cy="2011119"/>
              </a:xfrm>
              <a:prstGeom prst="rect">
                <a:avLst/>
              </a:prstGeom>
            </p:spPr>
          </p:pic>
        </mc:Fallback>
      </mc:AlternateContent>
      <p:sp>
        <p:nvSpPr>
          <p:cNvPr id="6" name="TextBox 5">
            <a:extLst>
              <a:ext uri="{FF2B5EF4-FFF2-40B4-BE49-F238E27FC236}">
                <a16:creationId xmlns:a16="http://schemas.microsoft.com/office/drawing/2014/main" id="{04CBC069-1ED9-45D3-9D9F-C7C0C2FFCA88}"/>
              </a:ext>
            </a:extLst>
          </p:cNvPr>
          <p:cNvSpPr txBox="1"/>
          <p:nvPr/>
        </p:nvSpPr>
        <p:spPr>
          <a:xfrm flipH="1">
            <a:off x="809198" y="1544715"/>
            <a:ext cx="3878211" cy="1200329"/>
          </a:xfrm>
          <a:prstGeom prst="rect">
            <a:avLst/>
          </a:prstGeom>
          <a:noFill/>
        </p:spPr>
        <p:txBody>
          <a:bodyPr wrap="square" rtlCol="0">
            <a:spAutoFit/>
          </a:bodyPr>
          <a:lstStyle/>
          <a:p>
            <a:r>
              <a:rPr lang="en-IE" dirty="0">
                <a:solidFill>
                  <a:schemeClr val="bg2"/>
                </a:solidFill>
              </a:rPr>
              <a:t>Speeding </a:t>
            </a:r>
            <a:r>
              <a:rPr lang="en-GB" dirty="0">
                <a:solidFill>
                  <a:schemeClr val="bg2"/>
                </a:solidFill>
              </a:rPr>
              <a:t>up the adoption of new digital technologies within social partner organisations and operations</a:t>
            </a:r>
            <a:endParaRPr lang="en-IE" dirty="0">
              <a:solidFill>
                <a:schemeClr val="bg2"/>
              </a:solidFill>
            </a:endParaRPr>
          </a:p>
        </p:txBody>
      </p:sp>
      <p:sp>
        <p:nvSpPr>
          <p:cNvPr id="7" name="TextBox 6">
            <a:extLst>
              <a:ext uri="{FF2B5EF4-FFF2-40B4-BE49-F238E27FC236}">
                <a16:creationId xmlns:a16="http://schemas.microsoft.com/office/drawing/2014/main" id="{4D1772E5-0BBC-4C13-A5AD-8CBD8062265A}"/>
              </a:ext>
            </a:extLst>
          </p:cNvPr>
          <p:cNvSpPr txBox="1"/>
          <p:nvPr/>
        </p:nvSpPr>
        <p:spPr>
          <a:xfrm flipH="1">
            <a:off x="5421077" y="1611287"/>
            <a:ext cx="3417902" cy="1200329"/>
          </a:xfrm>
          <a:prstGeom prst="rect">
            <a:avLst/>
          </a:prstGeom>
          <a:noFill/>
        </p:spPr>
        <p:txBody>
          <a:bodyPr wrap="square" rtlCol="0">
            <a:spAutoFit/>
          </a:bodyPr>
          <a:lstStyle/>
          <a:p>
            <a:r>
              <a:rPr lang="en-GB" sz="2400" dirty="0">
                <a:solidFill>
                  <a:schemeClr val="bg2"/>
                </a:solidFill>
              </a:rPr>
              <a:t>Supporting capacity building activities on digitalisation</a:t>
            </a:r>
            <a:endParaRPr lang="en-IE" sz="2400" dirty="0">
              <a:solidFill>
                <a:schemeClr val="bg2"/>
              </a:solidFill>
            </a:endParaRPr>
          </a:p>
        </p:txBody>
      </p:sp>
      <p:sp>
        <p:nvSpPr>
          <p:cNvPr id="8" name="TextBox 7">
            <a:extLst>
              <a:ext uri="{FF2B5EF4-FFF2-40B4-BE49-F238E27FC236}">
                <a16:creationId xmlns:a16="http://schemas.microsoft.com/office/drawing/2014/main" id="{F12E8C63-9500-4E06-926C-9350130D7E73}"/>
              </a:ext>
            </a:extLst>
          </p:cNvPr>
          <p:cNvSpPr txBox="1"/>
          <p:nvPr/>
        </p:nvSpPr>
        <p:spPr>
          <a:xfrm>
            <a:off x="6962394" y="2727009"/>
            <a:ext cx="3524435" cy="1200329"/>
          </a:xfrm>
          <a:prstGeom prst="rect">
            <a:avLst/>
          </a:prstGeom>
          <a:noFill/>
        </p:spPr>
        <p:txBody>
          <a:bodyPr wrap="square" rtlCol="0">
            <a:spAutoFit/>
          </a:bodyPr>
          <a:lstStyle/>
          <a:p>
            <a:r>
              <a:rPr lang="en-GB" dirty="0">
                <a:solidFill>
                  <a:schemeClr val="bg2"/>
                </a:solidFill>
              </a:rPr>
              <a:t>Intensifying efforts to jointly address social aspects of digitalisation and their impacts on work and employment</a:t>
            </a:r>
          </a:p>
        </p:txBody>
      </p:sp>
      <p:pic>
        <p:nvPicPr>
          <p:cNvPr id="11" name="Picture 10">
            <a:extLst>
              <a:ext uri="{FF2B5EF4-FFF2-40B4-BE49-F238E27FC236}">
                <a16:creationId xmlns:a16="http://schemas.microsoft.com/office/drawing/2014/main" id="{4EEB62ED-9F89-4125-92DC-E5FB577E7709}"/>
              </a:ext>
            </a:extLst>
          </p:cNvPr>
          <p:cNvPicPr>
            <a:picLocks noChangeAspect="1"/>
          </p:cNvPicPr>
          <p:nvPr/>
        </p:nvPicPr>
        <p:blipFill>
          <a:blip r:embed="rId4"/>
          <a:stretch>
            <a:fillRect/>
          </a:stretch>
        </p:blipFill>
        <p:spPr>
          <a:xfrm>
            <a:off x="1322548" y="3109149"/>
            <a:ext cx="2573177" cy="2741120"/>
          </a:xfrm>
          <a:prstGeom prst="rect">
            <a:avLst/>
          </a:prstGeom>
        </p:spPr>
      </p:pic>
    </p:spTree>
    <p:extLst>
      <p:ext uri="{BB962C8B-B14F-4D97-AF65-F5344CB8AC3E}">
        <p14:creationId xmlns:p14="http://schemas.microsoft.com/office/powerpoint/2010/main" val="3685635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EC1DC-962B-4BEC-9B17-FCDCA815C2B8}"/>
              </a:ext>
            </a:extLst>
          </p:cNvPr>
          <p:cNvSpPr>
            <a:spLocks noGrp="1"/>
          </p:cNvSpPr>
          <p:nvPr>
            <p:ph type="title"/>
          </p:nvPr>
        </p:nvSpPr>
        <p:spPr/>
        <p:txBody>
          <a:bodyPr/>
          <a:lstStyle/>
          <a:p>
            <a:r>
              <a:rPr lang="en-IE" dirty="0"/>
              <a:t>Fun(</a:t>
            </a:r>
            <a:r>
              <a:rPr lang="en-IE" dirty="0" err="1"/>
              <a:t>damental</a:t>
            </a:r>
            <a:r>
              <a:rPr lang="en-IE" dirty="0"/>
              <a:t>) facts</a:t>
            </a:r>
            <a:endParaRPr lang="en-GB" dirty="0"/>
          </a:p>
        </p:txBody>
      </p:sp>
      <p:pic>
        <p:nvPicPr>
          <p:cNvPr id="4" name="Picture 2" descr="R:\Public\pdf database\OOP\Eurofound logo 2016\Eurofound NEW LOGO 2016\Eurofound Logo Jpegs\EF2015_Logo_Colour.jpg">
            <a:extLst>
              <a:ext uri="{FF2B5EF4-FFF2-40B4-BE49-F238E27FC236}">
                <a16:creationId xmlns:a16="http://schemas.microsoft.com/office/drawing/2014/main" id="{4CDCF12A-F78B-419D-A581-78F184B4C03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270" y="2651068"/>
            <a:ext cx="2298410" cy="14980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a:extLst>
              <a:ext uri="{FF2B5EF4-FFF2-40B4-BE49-F238E27FC236}">
                <a16:creationId xmlns:a16="http://schemas.microsoft.com/office/drawing/2014/main" id="{4E676BEE-B571-4618-9000-1F29B0B15DD8}"/>
              </a:ext>
            </a:extLst>
          </p:cNvPr>
          <p:cNvGraphicFramePr/>
          <p:nvPr/>
        </p:nvGraphicFramePr>
        <p:xfrm>
          <a:off x="2864225" y="1052736"/>
          <a:ext cx="8896404" cy="4824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545542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93AB03-11A9-5C0D-B5AB-BAA41DAC3A8F}"/>
              </a:ext>
            </a:extLst>
          </p:cNvPr>
          <p:cNvSpPr>
            <a:spLocks noGrp="1"/>
          </p:cNvSpPr>
          <p:nvPr>
            <p:ph type="title"/>
          </p:nvPr>
        </p:nvSpPr>
        <p:spPr>
          <a:xfrm>
            <a:off x="600831" y="2005114"/>
            <a:ext cx="11425269" cy="1423886"/>
          </a:xfrm>
        </p:spPr>
        <p:txBody>
          <a:bodyPr/>
          <a:lstStyle/>
          <a:p>
            <a:pPr algn="ctr"/>
            <a:r>
              <a:rPr lang="en-GB" dirty="0" err="1"/>
              <a:t>Děkuju</a:t>
            </a:r>
            <a:r>
              <a:rPr lang="en-GB" dirty="0"/>
              <a:t>!</a:t>
            </a:r>
          </a:p>
        </p:txBody>
      </p:sp>
    </p:spTree>
    <p:extLst>
      <p:ext uri="{BB962C8B-B14F-4D97-AF65-F5344CB8AC3E}">
        <p14:creationId xmlns:p14="http://schemas.microsoft.com/office/powerpoint/2010/main" val="4121270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8DEEA-6973-4B5B-AE3B-7DAFB84722EC}"/>
              </a:ext>
            </a:extLst>
          </p:cNvPr>
          <p:cNvSpPr>
            <a:spLocks noGrp="1"/>
          </p:cNvSpPr>
          <p:nvPr>
            <p:ph type="title"/>
          </p:nvPr>
        </p:nvSpPr>
        <p:spPr/>
        <p:txBody>
          <a:bodyPr/>
          <a:lstStyle/>
          <a:p>
            <a:r>
              <a:rPr lang="en-IE" dirty="0"/>
              <a:t>Agencies of the European Union</a:t>
            </a:r>
            <a:endParaRPr lang="en-GB" dirty="0"/>
          </a:p>
        </p:txBody>
      </p:sp>
      <p:sp>
        <p:nvSpPr>
          <p:cNvPr id="3" name="Content Placeholder 2">
            <a:extLst>
              <a:ext uri="{FF2B5EF4-FFF2-40B4-BE49-F238E27FC236}">
                <a16:creationId xmlns:a16="http://schemas.microsoft.com/office/drawing/2014/main" id="{0318F0F2-298C-4F74-9361-F0CF4CA92278}"/>
              </a:ext>
            </a:extLst>
          </p:cNvPr>
          <p:cNvSpPr>
            <a:spLocks noGrp="1"/>
          </p:cNvSpPr>
          <p:nvPr>
            <p:ph idx="1"/>
          </p:nvPr>
        </p:nvSpPr>
        <p:spPr/>
        <p:txBody>
          <a:bodyPr/>
          <a:lstStyle/>
          <a:p>
            <a:r>
              <a:rPr lang="en-IE" dirty="0"/>
              <a:t>46 Agencies across Europe</a:t>
            </a:r>
          </a:p>
          <a:p>
            <a:endParaRPr lang="en-IE" dirty="0"/>
          </a:p>
          <a:p>
            <a:r>
              <a:rPr lang="en-IE" dirty="0"/>
              <a:t>Distinct from the EU Institutions – </a:t>
            </a:r>
            <a:br>
              <a:rPr lang="en-IE" dirty="0"/>
            </a:br>
            <a:r>
              <a:rPr lang="en-IE" dirty="0"/>
              <a:t>separate legal entities</a:t>
            </a:r>
          </a:p>
          <a:p>
            <a:endParaRPr lang="en-IE" dirty="0"/>
          </a:p>
          <a:p>
            <a:r>
              <a:rPr lang="en-IE" dirty="0"/>
              <a:t>Help make Europe more competitive</a:t>
            </a:r>
            <a:br>
              <a:rPr lang="en-IE" dirty="0"/>
            </a:br>
            <a:r>
              <a:rPr lang="en-IE" dirty="0"/>
              <a:t>and a better place to live and work</a:t>
            </a:r>
          </a:p>
          <a:p>
            <a:endParaRPr lang="en-IE" dirty="0"/>
          </a:p>
          <a:p>
            <a:r>
              <a:rPr lang="en-IE" dirty="0"/>
              <a:t>Support EU Institutions – </a:t>
            </a:r>
            <a:br>
              <a:rPr lang="en-IE" dirty="0"/>
            </a:br>
            <a:r>
              <a:rPr lang="en-IE" dirty="0"/>
              <a:t>contribute to implementation of EU policies</a:t>
            </a:r>
            <a:endParaRPr lang="en-GB" dirty="0"/>
          </a:p>
        </p:txBody>
      </p:sp>
      <p:pic>
        <p:nvPicPr>
          <p:cNvPr id="4" name="Picture 3">
            <a:extLst>
              <a:ext uri="{FF2B5EF4-FFF2-40B4-BE49-F238E27FC236}">
                <a16:creationId xmlns:a16="http://schemas.microsoft.com/office/drawing/2014/main" id="{4B416AF0-BFC9-4FF3-BDAA-38E8139238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8765" y="19969"/>
            <a:ext cx="1860798" cy="1860798"/>
          </a:xfrm>
          <a:prstGeom prst="rect">
            <a:avLst/>
          </a:prstGeom>
        </p:spPr>
      </p:pic>
      <p:pic>
        <p:nvPicPr>
          <p:cNvPr id="6" name="Picture 5">
            <a:extLst>
              <a:ext uri="{FF2B5EF4-FFF2-40B4-BE49-F238E27FC236}">
                <a16:creationId xmlns:a16="http://schemas.microsoft.com/office/drawing/2014/main" id="{E791168C-D98B-4EC9-BCC5-0BF9CF829272}"/>
              </a:ext>
            </a:extLst>
          </p:cNvPr>
          <p:cNvPicPr>
            <a:picLocks noChangeAspect="1"/>
          </p:cNvPicPr>
          <p:nvPr/>
        </p:nvPicPr>
        <p:blipFill rotWithShape="1">
          <a:blip r:embed="rId3"/>
          <a:srcRect l="4815" r="4815"/>
          <a:stretch/>
        </p:blipFill>
        <p:spPr>
          <a:xfrm>
            <a:off x="7163853" y="1975338"/>
            <a:ext cx="4331461" cy="3713449"/>
          </a:xfrm>
          <a:prstGeom prst="rect">
            <a:avLst/>
          </a:prstGeom>
        </p:spPr>
      </p:pic>
    </p:spTree>
    <p:extLst>
      <p:ext uri="{BB962C8B-B14F-4D97-AF65-F5344CB8AC3E}">
        <p14:creationId xmlns:p14="http://schemas.microsoft.com/office/powerpoint/2010/main" val="302947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FB236EB3-C933-5DEE-C049-2290ABCC442A}"/>
              </a:ext>
            </a:extLst>
          </p:cNvPr>
          <p:cNvPicPr>
            <a:picLocks noChangeAspect="1"/>
          </p:cNvPicPr>
          <p:nvPr/>
        </p:nvPicPr>
        <p:blipFill rotWithShape="1">
          <a:blip r:embed="rId2">
            <a:extLst>
              <a:ext uri="{28A0092B-C50C-407E-A947-70E740481C1C}">
                <a14:useLocalDpi xmlns:a14="http://schemas.microsoft.com/office/drawing/2010/main" val="0"/>
              </a:ext>
            </a:extLst>
          </a:blip>
          <a:srcRect l="-262" t="-2071" r="262" b="5806"/>
          <a:stretch/>
        </p:blipFill>
        <p:spPr>
          <a:xfrm>
            <a:off x="1826816" y="89118"/>
            <a:ext cx="8324144" cy="5475514"/>
          </a:xfrm>
          <a:prstGeom prst="rect">
            <a:avLst/>
          </a:prstGeom>
        </p:spPr>
      </p:pic>
      <p:sp>
        <p:nvSpPr>
          <p:cNvPr id="5" name="Text Placeholder 4">
            <a:extLst>
              <a:ext uri="{FF2B5EF4-FFF2-40B4-BE49-F238E27FC236}">
                <a16:creationId xmlns:a16="http://schemas.microsoft.com/office/drawing/2014/main" id="{F586C433-B5D8-4051-BFE8-A21BC97E8B12}"/>
              </a:ext>
            </a:extLst>
          </p:cNvPr>
          <p:cNvSpPr>
            <a:spLocks noGrp="1"/>
          </p:cNvSpPr>
          <p:nvPr>
            <p:ph type="body" sz="quarter" idx="14"/>
          </p:nvPr>
        </p:nvSpPr>
        <p:spPr>
          <a:xfrm>
            <a:off x="445615" y="4304632"/>
            <a:ext cx="7432841" cy="1260000"/>
          </a:xfrm>
        </p:spPr>
        <p:txBody>
          <a:bodyPr/>
          <a:lstStyle/>
          <a:p>
            <a:endParaRPr lang="en-GB" dirty="0"/>
          </a:p>
        </p:txBody>
      </p:sp>
      <p:sp>
        <p:nvSpPr>
          <p:cNvPr id="6" name="Text Placeholder 5">
            <a:extLst>
              <a:ext uri="{FF2B5EF4-FFF2-40B4-BE49-F238E27FC236}">
                <a16:creationId xmlns:a16="http://schemas.microsoft.com/office/drawing/2014/main" id="{79E1479C-2BF7-4E40-B238-83EC08DC27EC}"/>
              </a:ext>
            </a:extLst>
          </p:cNvPr>
          <p:cNvSpPr>
            <a:spLocks noGrp="1"/>
          </p:cNvSpPr>
          <p:nvPr>
            <p:ph type="body" sz="quarter" idx="15"/>
          </p:nvPr>
        </p:nvSpPr>
        <p:spPr>
          <a:xfrm>
            <a:off x="994147" y="4645769"/>
            <a:ext cx="6335775" cy="577726"/>
          </a:xfrm>
        </p:spPr>
        <p:txBody>
          <a:bodyPr/>
          <a:lstStyle/>
          <a:p>
            <a:r>
              <a:rPr lang="en-IE" dirty="0"/>
              <a:t>Governance</a:t>
            </a:r>
            <a:endParaRPr lang="en-GB" dirty="0"/>
          </a:p>
        </p:txBody>
      </p:sp>
    </p:spTree>
    <p:extLst>
      <p:ext uri="{BB962C8B-B14F-4D97-AF65-F5344CB8AC3E}">
        <p14:creationId xmlns:p14="http://schemas.microsoft.com/office/powerpoint/2010/main" val="1013445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15086-59C7-44D3-B625-7E0A22451BDB}"/>
              </a:ext>
            </a:extLst>
          </p:cNvPr>
          <p:cNvSpPr>
            <a:spLocks noGrp="1"/>
          </p:cNvSpPr>
          <p:nvPr>
            <p:ph type="title"/>
          </p:nvPr>
        </p:nvSpPr>
        <p:spPr/>
        <p:txBody>
          <a:bodyPr/>
          <a:lstStyle/>
          <a:p>
            <a:r>
              <a:rPr lang="en-IE" dirty="0"/>
              <a:t>What is tripartite representation?</a:t>
            </a:r>
            <a:endParaRPr lang="en-GB" dirty="0"/>
          </a:p>
        </p:txBody>
      </p:sp>
      <p:graphicFrame>
        <p:nvGraphicFramePr>
          <p:cNvPr id="4" name="Content Placeholder 3">
            <a:extLst>
              <a:ext uri="{FF2B5EF4-FFF2-40B4-BE49-F238E27FC236}">
                <a16:creationId xmlns:a16="http://schemas.microsoft.com/office/drawing/2014/main" id="{977A6A08-1E9C-487B-94B1-91BD5A5A3069}"/>
              </a:ext>
            </a:extLst>
          </p:cNvPr>
          <p:cNvGraphicFramePr>
            <a:graphicFrameLocks noGrp="1"/>
          </p:cNvGraphicFramePr>
          <p:nvPr>
            <p:ph idx="1"/>
          </p:nvPr>
        </p:nvGraphicFramePr>
        <p:xfrm>
          <a:off x="431800" y="1366838"/>
          <a:ext cx="11328400" cy="4392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Logo, icon&#10;&#10;Description automatically generated">
            <a:extLst>
              <a:ext uri="{FF2B5EF4-FFF2-40B4-BE49-F238E27FC236}">
                <a16:creationId xmlns:a16="http://schemas.microsoft.com/office/drawing/2014/main" id="{8DDBF328-9F44-4DC7-A4E9-A562D30A472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474329" y="3563144"/>
            <a:ext cx="1147329" cy="765641"/>
          </a:xfrm>
          <a:prstGeom prst="rect">
            <a:avLst/>
          </a:prstGeom>
        </p:spPr>
      </p:pic>
    </p:spTree>
    <p:extLst>
      <p:ext uri="{BB962C8B-B14F-4D97-AF65-F5344CB8AC3E}">
        <p14:creationId xmlns:p14="http://schemas.microsoft.com/office/powerpoint/2010/main" val="3438360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43C33-3B48-4D7B-8433-32E286D0FC97}"/>
              </a:ext>
            </a:extLst>
          </p:cNvPr>
          <p:cNvSpPr>
            <a:spLocks noGrp="1"/>
          </p:cNvSpPr>
          <p:nvPr>
            <p:ph type="title"/>
          </p:nvPr>
        </p:nvSpPr>
        <p:spPr/>
        <p:txBody>
          <a:bodyPr/>
          <a:lstStyle/>
          <a:p>
            <a:r>
              <a:rPr lang="en-IE"/>
              <a:t>2021-2024: Research activities</a:t>
            </a:r>
            <a:endParaRPr lang="en-GB" b="0"/>
          </a:p>
        </p:txBody>
      </p:sp>
      <p:graphicFrame>
        <p:nvGraphicFramePr>
          <p:cNvPr id="5" name="Content Placeholder 3">
            <a:extLst>
              <a:ext uri="{FF2B5EF4-FFF2-40B4-BE49-F238E27FC236}">
                <a16:creationId xmlns:a16="http://schemas.microsoft.com/office/drawing/2014/main" id="{7CF82BA7-9943-46C7-A122-BE9F38F3F9E5}"/>
              </a:ext>
            </a:extLst>
          </p:cNvPr>
          <p:cNvGraphicFramePr>
            <a:graphicFrameLocks/>
          </p:cNvGraphicFramePr>
          <p:nvPr/>
        </p:nvGraphicFramePr>
        <p:xfrm>
          <a:off x="401820" y="1341437"/>
          <a:ext cx="11328400" cy="4392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1308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750"/>
                                  </p:stCondLst>
                                  <p:childTnLst>
                                    <p:set>
                                      <p:cBhvr>
                                        <p:cTn id="6" dur="1" fill="hold">
                                          <p:stCondLst>
                                            <p:cond delay="0"/>
                                          </p:stCondLst>
                                        </p:cTn>
                                        <p:tgtEl>
                                          <p:spTgt spid="5">
                                            <p:graphicEl>
                                              <a:dgm id="{99EF46D4-5D89-405F-97E5-68B6930F4C4E}"/>
                                            </p:graphicEl>
                                          </p:spTgt>
                                        </p:tgtEl>
                                        <p:attrNameLst>
                                          <p:attrName>style.visibility</p:attrName>
                                        </p:attrNameLst>
                                      </p:cBhvr>
                                      <p:to>
                                        <p:strVal val="visible"/>
                                      </p:to>
                                    </p:set>
                                  </p:childTnLst>
                                </p:cTn>
                              </p:par>
                            </p:childTnLst>
                          </p:cTn>
                        </p:par>
                        <p:par>
                          <p:cTn id="7" fill="hold">
                            <p:stCondLst>
                              <p:cond delay="750"/>
                            </p:stCondLst>
                            <p:childTnLst>
                              <p:par>
                                <p:cTn id="8" presetID="1" presetClass="entr" presetSubtype="0" fill="hold" grpId="0" nodeType="afterEffect">
                                  <p:stCondLst>
                                    <p:cond delay="250"/>
                                  </p:stCondLst>
                                  <p:childTnLst>
                                    <p:set>
                                      <p:cBhvr>
                                        <p:cTn id="9" dur="1" fill="hold">
                                          <p:stCondLst>
                                            <p:cond delay="0"/>
                                          </p:stCondLst>
                                        </p:cTn>
                                        <p:tgtEl>
                                          <p:spTgt spid="5">
                                            <p:graphicEl>
                                              <a:dgm id="{A574637F-4C50-4BA7-8CA0-EE205BBEAEE8}"/>
                                            </p:graphic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250"/>
                                  </p:stCondLst>
                                  <p:childTnLst>
                                    <p:set>
                                      <p:cBhvr>
                                        <p:cTn id="12" dur="1" fill="hold">
                                          <p:stCondLst>
                                            <p:cond delay="0"/>
                                          </p:stCondLst>
                                        </p:cTn>
                                        <p:tgtEl>
                                          <p:spTgt spid="5">
                                            <p:graphicEl>
                                              <a:dgm id="{A5949EF9-57B2-47B9-96E9-559DFF3F10AA}"/>
                                            </p:graphicEl>
                                          </p:spTgt>
                                        </p:tgtEl>
                                        <p:attrNameLst>
                                          <p:attrName>style.visibility</p:attrName>
                                        </p:attrNameLst>
                                      </p:cBhvr>
                                      <p:to>
                                        <p:strVal val="visible"/>
                                      </p:to>
                                    </p:set>
                                  </p:childTnLst>
                                </p:cTn>
                              </p:par>
                            </p:childTnLst>
                          </p:cTn>
                        </p:par>
                        <p:par>
                          <p:cTn id="13" fill="hold">
                            <p:stCondLst>
                              <p:cond delay="1250"/>
                            </p:stCondLst>
                            <p:childTnLst>
                              <p:par>
                                <p:cTn id="14" presetID="1" presetClass="entr" presetSubtype="0" fill="hold" grpId="0" nodeType="afterEffect">
                                  <p:stCondLst>
                                    <p:cond delay="250"/>
                                  </p:stCondLst>
                                  <p:childTnLst>
                                    <p:set>
                                      <p:cBhvr>
                                        <p:cTn id="15" dur="1" fill="hold">
                                          <p:stCondLst>
                                            <p:cond delay="0"/>
                                          </p:stCondLst>
                                        </p:cTn>
                                        <p:tgtEl>
                                          <p:spTgt spid="5">
                                            <p:graphicEl>
                                              <a:dgm id="{BF5BE5D4-CA63-400B-88C7-81F193BCD3D9}"/>
                                            </p:graphicEl>
                                          </p:spTgt>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250"/>
                                  </p:stCondLst>
                                  <p:childTnLst>
                                    <p:set>
                                      <p:cBhvr>
                                        <p:cTn id="18" dur="1" fill="hold">
                                          <p:stCondLst>
                                            <p:cond delay="0"/>
                                          </p:stCondLst>
                                        </p:cTn>
                                        <p:tgtEl>
                                          <p:spTgt spid="5">
                                            <p:graphicEl>
                                              <a:dgm id="{CD48BD74-29F1-4807-A774-AD00B85EE2D4}"/>
                                            </p:graphicEl>
                                          </p:spTgt>
                                        </p:tgtEl>
                                        <p:attrNameLst>
                                          <p:attrName>style.visibility</p:attrName>
                                        </p:attrNameLst>
                                      </p:cBhvr>
                                      <p:to>
                                        <p:strVal val="visible"/>
                                      </p:to>
                                    </p:set>
                                  </p:childTnLst>
                                </p:cTn>
                              </p:par>
                            </p:childTnLst>
                          </p:cTn>
                        </p:par>
                        <p:par>
                          <p:cTn id="19" fill="hold">
                            <p:stCondLst>
                              <p:cond delay="1750"/>
                            </p:stCondLst>
                            <p:childTnLst>
                              <p:par>
                                <p:cTn id="20" presetID="1" presetClass="entr" presetSubtype="0" fill="hold" grpId="0" nodeType="afterEffect">
                                  <p:stCondLst>
                                    <p:cond delay="250"/>
                                  </p:stCondLst>
                                  <p:childTnLst>
                                    <p:set>
                                      <p:cBhvr>
                                        <p:cTn id="21" dur="1" fill="hold">
                                          <p:stCondLst>
                                            <p:cond delay="0"/>
                                          </p:stCondLst>
                                        </p:cTn>
                                        <p:tgtEl>
                                          <p:spTgt spid="5">
                                            <p:graphicEl>
                                              <a:dgm id="{15527DA1-94E8-4797-8ACC-9F54A7E7E62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53640-920C-4E95-B74A-4144B8C2D588}"/>
              </a:ext>
            </a:extLst>
          </p:cNvPr>
          <p:cNvSpPr>
            <a:spLocks noGrp="1"/>
          </p:cNvSpPr>
          <p:nvPr>
            <p:ph type="title"/>
          </p:nvPr>
        </p:nvSpPr>
        <p:spPr/>
        <p:txBody>
          <a:bodyPr/>
          <a:lstStyle/>
          <a:p>
            <a:r>
              <a:rPr lang="en-GB" dirty="0"/>
              <a:t>The Eurofound-Cedefop European Company Survey 2019</a:t>
            </a:r>
            <a:endParaRPr lang="en-IE" dirty="0"/>
          </a:p>
        </p:txBody>
      </p:sp>
      <p:sp>
        <p:nvSpPr>
          <p:cNvPr id="3" name="Content Placeholder 2">
            <a:extLst>
              <a:ext uri="{FF2B5EF4-FFF2-40B4-BE49-F238E27FC236}">
                <a16:creationId xmlns:a16="http://schemas.microsoft.com/office/drawing/2014/main" id="{E45065C0-13DB-4FC9-B823-68125C42FBEF}"/>
              </a:ext>
            </a:extLst>
          </p:cNvPr>
          <p:cNvSpPr>
            <a:spLocks noGrp="1"/>
          </p:cNvSpPr>
          <p:nvPr>
            <p:ph idx="1"/>
          </p:nvPr>
        </p:nvSpPr>
        <p:spPr/>
        <p:txBody>
          <a:bodyPr>
            <a:normAutofit/>
          </a:bodyPr>
          <a:lstStyle/>
          <a:p>
            <a:r>
              <a:rPr lang="en-GB" dirty="0"/>
              <a:t>Survey of (HR) managers and employee representatives (ER) in European establishments</a:t>
            </a:r>
          </a:p>
          <a:p>
            <a:r>
              <a:rPr lang="en-GB" dirty="0"/>
              <a:t>Most senior person in charge of HR in the establishment (MM)</a:t>
            </a:r>
          </a:p>
          <a:p>
            <a:r>
              <a:rPr lang="en-GB" dirty="0"/>
              <a:t>Official employee representative (works council/trade union) </a:t>
            </a:r>
          </a:p>
          <a:p>
            <a:r>
              <a:rPr lang="en-IE" dirty="0"/>
              <a:t>Topics explored: </a:t>
            </a:r>
            <a:r>
              <a:rPr lang="en-GB" dirty="0"/>
              <a:t>Skill strategies, motivation and trust, work organisation, HRM, employee involvement, digitalisation, product market strategies, degree of competition, outcomes (productivity, financial conditions), social dialogue.</a:t>
            </a:r>
          </a:p>
          <a:p>
            <a:endParaRPr lang="en-IE" dirty="0"/>
          </a:p>
        </p:txBody>
      </p:sp>
    </p:spTree>
    <p:extLst>
      <p:ext uri="{BB962C8B-B14F-4D97-AF65-F5344CB8AC3E}">
        <p14:creationId xmlns:p14="http://schemas.microsoft.com/office/powerpoint/2010/main" val="3452488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C07783-CD27-4A0C-BA5D-4E8F3DDA50B6}"/>
              </a:ext>
            </a:extLst>
          </p:cNvPr>
          <p:cNvSpPr>
            <a:spLocks noGrp="1"/>
          </p:cNvSpPr>
          <p:nvPr>
            <p:ph type="title"/>
          </p:nvPr>
        </p:nvSpPr>
        <p:spPr/>
        <p:txBody>
          <a:bodyPr>
            <a:normAutofit/>
          </a:bodyPr>
          <a:lstStyle/>
          <a:p>
            <a:r>
              <a:rPr lang="en-GB" dirty="0"/>
              <a:t>Digitalisation and work practices- evidence from ECS2019 </a:t>
            </a:r>
          </a:p>
        </p:txBody>
      </p:sp>
      <p:pic>
        <p:nvPicPr>
          <p:cNvPr id="6" name="Content Placeholder 5" descr="A computer sitting on top of a table&#10;&#10;Description automatically generated">
            <a:extLst>
              <a:ext uri="{FF2B5EF4-FFF2-40B4-BE49-F238E27FC236}">
                <a16:creationId xmlns:a16="http://schemas.microsoft.com/office/drawing/2014/main" id="{2EE3AAF4-5F19-4637-A52C-70F17A1EA90A}"/>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630217" y="1315224"/>
            <a:ext cx="1850464" cy="1572895"/>
          </a:xfrm>
        </p:spPr>
      </p:pic>
      <p:sp>
        <p:nvSpPr>
          <p:cNvPr id="7" name="TextBox 6">
            <a:extLst>
              <a:ext uri="{FF2B5EF4-FFF2-40B4-BE49-F238E27FC236}">
                <a16:creationId xmlns:a16="http://schemas.microsoft.com/office/drawing/2014/main" id="{074CF4C1-11C2-4DE0-B346-150A9FA3504C}"/>
              </a:ext>
            </a:extLst>
          </p:cNvPr>
          <p:cNvSpPr txBox="1"/>
          <p:nvPr/>
        </p:nvSpPr>
        <p:spPr>
          <a:xfrm>
            <a:off x="1140387" y="1286178"/>
            <a:ext cx="18504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dirty="0">
                <a:ln>
                  <a:noFill/>
                </a:ln>
                <a:solidFill>
                  <a:srgbClr val="143058"/>
                </a:solidFill>
                <a:effectLst/>
                <a:uLnTx/>
                <a:uFillTx/>
                <a:latin typeface="Arial"/>
                <a:ea typeface="+mn-ea"/>
                <a:cs typeface="+mn-cs"/>
              </a:rPr>
              <a:t>4</a:t>
            </a:r>
            <a:r>
              <a:rPr kumimoji="0" lang="en-GB" sz="1400" b="0" i="0" u="none" strike="noStrike" kern="1200" cap="none" spc="0" normalizeH="0" baseline="0" noProof="0" dirty="0">
                <a:ln>
                  <a:noFill/>
                </a:ln>
                <a:solidFill>
                  <a:srgbClr val="143058"/>
                </a:solidFill>
                <a:effectLst/>
                <a:uLnTx/>
                <a:uFillTx/>
                <a:latin typeface="Arial"/>
                <a:ea typeface="+mn-ea"/>
                <a:cs typeface="+mn-cs"/>
              </a:rPr>
              <a:t>4% companies &gt;60% employees</a:t>
            </a:r>
          </a:p>
        </p:txBody>
      </p:sp>
      <p:pic>
        <p:nvPicPr>
          <p:cNvPr id="10" name="Picture 9">
            <a:extLst>
              <a:ext uri="{FF2B5EF4-FFF2-40B4-BE49-F238E27FC236}">
                <a16:creationId xmlns:a16="http://schemas.microsoft.com/office/drawing/2014/main" id="{7ED9F9E8-44C7-4C0B-868F-A812B8228149}"/>
              </a:ext>
            </a:extLst>
          </p:cNvPr>
          <p:cNvPicPr>
            <a:picLocks noChangeAspect="1"/>
          </p:cNvPicPr>
          <p:nvPr/>
        </p:nvPicPr>
        <p:blipFill>
          <a:blip r:embed="rId4"/>
          <a:stretch>
            <a:fillRect/>
          </a:stretch>
        </p:blipFill>
        <p:spPr>
          <a:xfrm>
            <a:off x="1138785" y="3084525"/>
            <a:ext cx="1712217" cy="1018229"/>
          </a:xfrm>
          <a:prstGeom prst="rect">
            <a:avLst/>
          </a:prstGeom>
        </p:spPr>
      </p:pic>
      <p:pic>
        <p:nvPicPr>
          <p:cNvPr id="11" name="Picture 10">
            <a:extLst>
              <a:ext uri="{FF2B5EF4-FFF2-40B4-BE49-F238E27FC236}">
                <a16:creationId xmlns:a16="http://schemas.microsoft.com/office/drawing/2014/main" id="{86D79A22-63E4-481C-8CFB-32CF3517F0B0}"/>
              </a:ext>
            </a:extLst>
          </p:cNvPr>
          <p:cNvPicPr>
            <a:picLocks noChangeAspect="1"/>
          </p:cNvPicPr>
          <p:nvPr/>
        </p:nvPicPr>
        <p:blipFill>
          <a:blip r:embed="rId5"/>
          <a:stretch>
            <a:fillRect/>
          </a:stretch>
        </p:blipFill>
        <p:spPr>
          <a:xfrm>
            <a:off x="5433355" y="1272385"/>
            <a:ext cx="1943100" cy="3052459"/>
          </a:xfrm>
          <a:prstGeom prst="rect">
            <a:avLst/>
          </a:prstGeom>
        </p:spPr>
      </p:pic>
      <p:pic>
        <p:nvPicPr>
          <p:cNvPr id="12" name="Picture 11">
            <a:extLst>
              <a:ext uri="{FF2B5EF4-FFF2-40B4-BE49-F238E27FC236}">
                <a16:creationId xmlns:a16="http://schemas.microsoft.com/office/drawing/2014/main" id="{F3C07828-69AB-48C4-93B0-E88DC872A143}"/>
              </a:ext>
            </a:extLst>
          </p:cNvPr>
          <p:cNvPicPr>
            <a:picLocks noChangeAspect="1"/>
          </p:cNvPicPr>
          <p:nvPr/>
        </p:nvPicPr>
        <p:blipFill>
          <a:blip r:embed="rId6"/>
          <a:stretch>
            <a:fillRect/>
          </a:stretch>
        </p:blipFill>
        <p:spPr>
          <a:xfrm>
            <a:off x="6080755" y="4338637"/>
            <a:ext cx="2697493" cy="1343657"/>
          </a:xfrm>
          <a:prstGeom prst="rect">
            <a:avLst/>
          </a:prstGeom>
        </p:spPr>
      </p:pic>
      <p:pic>
        <p:nvPicPr>
          <p:cNvPr id="13" name="Picture 12">
            <a:extLst>
              <a:ext uri="{FF2B5EF4-FFF2-40B4-BE49-F238E27FC236}">
                <a16:creationId xmlns:a16="http://schemas.microsoft.com/office/drawing/2014/main" id="{1C67606C-83D0-4B5D-87A9-4C20B6F26040}"/>
              </a:ext>
            </a:extLst>
          </p:cNvPr>
          <p:cNvPicPr>
            <a:picLocks noChangeAspect="1"/>
          </p:cNvPicPr>
          <p:nvPr/>
        </p:nvPicPr>
        <p:blipFill>
          <a:blip r:embed="rId7"/>
          <a:stretch>
            <a:fillRect/>
          </a:stretch>
        </p:blipFill>
        <p:spPr>
          <a:xfrm>
            <a:off x="2651138" y="4324844"/>
            <a:ext cx="2595563" cy="1336221"/>
          </a:xfrm>
          <a:prstGeom prst="rect">
            <a:avLst/>
          </a:prstGeom>
        </p:spPr>
      </p:pic>
      <p:sp>
        <p:nvSpPr>
          <p:cNvPr id="14" name="TextBox 13">
            <a:extLst>
              <a:ext uri="{FF2B5EF4-FFF2-40B4-BE49-F238E27FC236}">
                <a16:creationId xmlns:a16="http://schemas.microsoft.com/office/drawing/2014/main" id="{DB81C700-9D9E-436E-B444-DBA73E14A596}"/>
              </a:ext>
            </a:extLst>
          </p:cNvPr>
          <p:cNvSpPr txBox="1"/>
          <p:nvPr/>
        </p:nvSpPr>
        <p:spPr>
          <a:xfrm>
            <a:off x="335360" y="6205953"/>
            <a:ext cx="203770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800" b="0" i="0" u="none" strike="noStrike" kern="1200" cap="none" spc="0" normalizeH="0" baseline="0" noProof="0" dirty="0">
                <a:ln>
                  <a:noFill/>
                </a:ln>
                <a:solidFill>
                  <a:srgbClr val="143058"/>
                </a:solidFill>
                <a:effectLst/>
                <a:uLnTx/>
                <a:uFillTx/>
                <a:latin typeface="Arial"/>
                <a:ea typeface="+mn-ea"/>
                <a:cs typeface="+mn-cs"/>
              </a:rPr>
              <a:t>Photos source: </a:t>
            </a:r>
            <a:r>
              <a:rPr kumimoji="0" lang="en-IE" sz="800" b="0" i="0" u="none" strike="noStrike" kern="1200" cap="none" spc="0" normalizeH="0" baseline="0" noProof="0" dirty="0">
                <a:ln>
                  <a:noFill/>
                </a:ln>
                <a:solidFill>
                  <a:srgbClr val="143058"/>
                </a:solidFill>
                <a:effectLst/>
                <a:uLnTx/>
                <a:uFillTx/>
                <a:latin typeface="Arial"/>
                <a:ea typeface="+mn-ea"/>
                <a:cs typeface="+mn-cs"/>
                <a:hlinkClick r:id="rId8"/>
              </a:rPr>
              <a:t>link</a:t>
            </a:r>
            <a:r>
              <a:rPr kumimoji="0" lang="en-IE" sz="800" b="0" i="0" u="none" strike="noStrike" kern="1200" cap="none" spc="0" normalizeH="0" baseline="0" noProof="0" dirty="0">
                <a:ln>
                  <a:noFill/>
                </a:ln>
                <a:solidFill>
                  <a:srgbClr val="143058"/>
                </a:solidFill>
                <a:effectLst/>
                <a:uLnTx/>
                <a:uFillTx/>
                <a:latin typeface="Arial"/>
                <a:ea typeface="+mn-ea"/>
                <a:cs typeface="+mn-cs"/>
              </a:rPr>
              <a:t>, </a:t>
            </a:r>
            <a:r>
              <a:rPr kumimoji="0" lang="en-IE" sz="800" b="0" i="0" u="none" strike="noStrike" kern="1200" cap="none" spc="0" normalizeH="0" baseline="0" noProof="0" dirty="0">
                <a:ln>
                  <a:noFill/>
                </a:ln>
                <a:solidFill>
                  <a:srgbClr val="143058"/>
                </a:solidFill>
                <a:effectLst/>
                <a:uLnTx/>
                <a:uFillTx/>
                <a:latin typeface="Arial"/>
                <a:ea typeface="+mn-ea"/>
                <a:cs typeface="+mn-cs"/>
                <a:hlinkClick r:id="rId9"/>
              </a:rPr>
              <a:t>link2, </a:t>
            </a:r>
            <a:r>
              <a:rPr kumimoji="0" lang="en-IE" sz="800" b="0" i="0" u="none" strike="noStrike" kern="1200" cap="none" spc="0" normalizeH="0" baseline="0" noProof="0" dirty="0">
                <a:ln>
                  <a:noFill/>
                </a:ln>
                <a:solidFill>
                  <a:srgbClr val="143058"/>
                </a:solidFill>
                <a:effectLst/>
                <a:uLnTx/>
                <a:uFillTx/>
                <a:latin typeface="Arial"/>
                <a:ea typeface="+mn-ea"/>
                <a:cs typeface="+mn-cs"/>
                <a:hlinkClick r:id="rId10"/>
              </a:rPr>
              <a:t>link3</a:t>
            </a:r>
            <a:r>
              <a:rPr kumimoji="0" lang="en-IE" sz="800" b="0" i="0" u="none" strike="noStrike" kern="1200" cap="none" spc="0" normalizeH="0" baseline="0" noProof="0" dirty="0">
                <a:ln>
                  <a:noFill/>
                </a:ln>
                <a:solidFill>
                  <a:srgbClr val="143058"/>
                </a:solidFill>
                <a:effectLst/>
                <a:uLnTx/>
                <a:uFillTx/>
                <a:latin typeface="Arial"/>
                <a:ea typeface="+mn-ea"/>
                <a:cs typeface="+mn-cs"/>
              </a:rPr>
              <a:t>, </a:t>
            </a:r>
            <a:r>
              <a:rPr kumimoji="0" lang="en-IE" sz="800" b="0" i="0" u="none" strike="noStrike" kern="1200" cap="none" spc="0" normalizeH="0" baseline="0" noProof="0" dirty="0">
                <a:ln>
                  <a:noFill/>
                </a:ln>
                <a:solidFill>
                  <a:srgbClr val="143058"/>
                </a:solidFill>
                <a:effectLst/>
                <a:uLnTx/>
                <a:uFillTx/>
                <a:latin typeface="Arial"/>
                <a:ea typeface="+mn-ea"/>
                <a:cs typeface="+mn-cs"/>
                <a:hlinkClick r:id="rId11"/>
              </a:rPr>
              <a:t>link4</a:t>
            </a:r>
            <a:endParaRPr kumimoji="0" lang="en-GB" sz="800" b="0" i="0" u="none" strike="noStrike" kern="1200" cap="none" spc="0" normalizeH="0" baseline="0" noProof="0" dirty="0">
              <a:ln>
                <a:noFill/>
              </a:ln>
              <a:solidFill>
                <a:srgbClr val="143058"/>
              </a:solidFill>
              <a:effectLst/>
              <a:uLnTx/>
              <a:uFillTx/>
              <a:latin typeface="Arial"/>
              <a:ea typeface="+mn-ea"/>
              <a:cs typeface="+mn-cs"/>
            </a:endParaRPr>
          </a:p>
        </p:txBody>
      </p:sp>
      <p:sp>
        <p:nvSpPr>
          <p:cNvPr id="15" name="TextBox 14">
            <a:extLst>
              <a:ext uri="{FF2B5EF4-FFF2-40B4-BE49-F238E27FC236}">
                <a16:creationId xmlns:a16="http://schemas.microsoft.com/office/drawing/2014/main" id="{9AB034CC-2746-4E44-9986-DF346824E209}"/>
              </a:ext>
            </a:extLst>
          </p:cNvPr>
          <p:cNvSpPr txBox="1"/>
          <p:nvPr/>
        </p:nvSpPr>
        <p:spPr>
          <a:xfrm rot="713061">
            <a:off x="2699340" y="3134830"/>
            <a:ext cx="17122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srgbClr val="143058"/>
                </a:solidFill>
                <a:effectLst/>
                <a:uLnTx/>
                <a:uFillTx/>
                <a:latin typeface="Arial"/>
                <a:ea typeface="+mn-ea"/>
                <a:cs typeface="+mn-cs"/>
              </a:rPr>
              <a:t>54% of managers</a:t>
            </a:r>
            <a:endParaRPr kumimoji="0" lang="en-GB" sz="1800" b="0" i="0" u="none" strike="noStrike" kern="1200" cap="none" spc="0" normalizeH="0" baseline="0" noProof="0" dirty="0">
              <a:ln>
                <a:noFill/>
              </a:ln>
              <a:solidFill>
                <a:srgbClr val="143058"/>
              </a:solidFill>
              <a:effectLst/>
              <a:uLnTx/>
              <a:uFillTx/>
              <a:latin typeface="Arial"/>
              <a:ea typeface="+mn-ea"/>
              <a:cs typeface="+mn-cs"/>
            </a:endParaRPr>
          </a:p>
        </p:txBody>
      </p:sp>
      <p:sp>
        <p:nvSpPr>
          <p:cNvPr id="16" name="TextBox 15">
            <a:extLst>
              <a:ext uri="{FF2B5EF4-FFF2-40B4-BE49-F238E27FC236}">
                <a16:creationId xmlns:a16="http://schemas.microsoft.com/office/drawing/2014/main" id="{30AF5800-E9E6-46AD-8568-1554FAC6BB29}"/>
              </a:ext>
            </a:extLst>
          </p:cNvPr>
          <p:cNvSpPr txBox="1"/>
          <p:nvPr/>
        </p:nvSpPr>
        <p:spPr>
          <a:xfrm>
            <a:off x="8604906" y="4456467"/>
            <a:ext cx="218949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dirty="0">
                <a:ln>
                  <a:noFill/>
                </a:ln>
                <a:solidFill>
                  <a:srgbClr val="143058"/>
                </a:solidFill>
                <a:effectLst/>
                <a:uLnTx/>
                <a:uFillTx/>
                <a:latin typeface="Arial"/>
                <a:ea typeface="+mn-ea"/>
                <a:cs typeface="+mn-cs"/>
              </a:rPr>
              <a:t>Process improv:46%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dirty="0">
                <a:ln>
                  <a:noFill/>
                </a:ln>
                <a:solidFill>
                  <a:srgbClr val="143058"/>
                </a:solidFill>
                <a:effectLst/>
                <a:uLnTx/>
                <a:uFillTx/>
                <a:latin typeface="Arial"/>
                <a:ea typeface="+mn-ea"/>
                <a:cs typeface="+mn-cs"/>
              </a:rPr>
              <a:t>Employee performance: 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dirty="0">
                <a:ln>
                  <a:noFill/>
                </a:ln>
                <a:solidFill>
                  <a:srgbClr val="143058"/>
                </a:solidFill>
                <a:effectLst/>
                <a:uLnTx/>
                <a:uFillTx/>
                <a:latin typeface="Arial"/>
                <a:ea typeface="+mn-ea"/>
                <a:cs typeface="+mn-cs"/>
              </a:rPr>
              <a:t>Both: 51%</a:t>
            </a:r>
            <a:endParaRPr kumimoji="0" lang="en-GB" sz="1600" b="0" i="0" u="none" strike="noStrike" kern="1200" cap="none" spc="0" normalizeH="0" baseline="0" noProof="0" dirty="0">
              <a:ln>
                <a:noFill/>
              </a:ln>
              <a:solidFill>
                <a:srgbClr val="143058"/>
              </a:solidFill>
              <a:effectLst/>
              <a:uLnTx/>
              <a:uFillTx/>
              <a:latin typeface="Arial"/>
              <a:ea typeface="+mn-ea"/>
              <a:cs typeface="+mn-cs"/>
            </a:endParaRPr>
          </a:p>
        </p:txBody>
      </p:sp>
      <p:sp>
        <p:nvSpPr>
          <p:cNvPr id="17" name="TextBox 16">
            <a:extLst>
              <a:ext uri="{FF2B5EF4-FFF2-40B4-BE49-F238E27FC236}">
                <a16:creationId xmlns:a16="http://schemas.microsoft.com/office/drawing/2014/main" id="{87E11A37-F5EF-45BD-8DC9-72CBF0A9A50B}"/>
              </a:ext>
            </a:extLst>
          </p:cNvPr>
          <p:cNvSpPr txBox="1"/>
          <p:nvPr/>
        </p:nvSpPr>
        <p:spPr>
          <a:xfrm flipH="1">
            <a:off x="7261718" y="1376133"/>
            <a:ext cx="6378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srgbClr val="FF0000"/>
                </a:solidFill>
                <a:effectLst/>
                <a:uLnTx/>
                <a:uFillTx/>
                <a:latin typeface="Arial"/>
                <a:ea typeface="+mn-ea"/>
                <a:cs typeface="+mn-cs"/>
              </a:rPr>
              <a:t>8%</a:t>
            </a:r>
            <a:endParaRPr kumimoji="0" lang="en-GB" sz="2400" b="0" i="0" u="none" strike="noStrike" kern="1200" cap="none" spc="0" normalizeH="0" baseline="0" noProof="0" dirty="0">
              <a:ln>
                <a:noFill/>
              </a:ln>
              <a:solidFill>
                <a:srgbClr val="FF0000"/>
              </a:solidFill>
              <a:effectLst/>
              <a:uLnTx/>
              <a:uFillTx/>
              <a:latin typeface="Arial"/>
              <a:ea typeface="+mn-ea"/>
              <a:cs typeface="+mn-cs"/>
            </a:endParaRPr>
          </a:p>
        </p:txBody>
      </p:sp>
      <p:sp>
        <p:nvSpPr>
          <p:cNvPr id="18" name="TextBox 17">
            <a:extLst>
              <a:ext uri="{FF2B5EF4-FFF2-40B4-BE49-F238E27FC236}">
                <a16:creationId xmlns:a16="http://schemas.microsoft.com/office/drawing/2014/main" id="{68F05E03-53D9-4662-A5AC-5476366F7990}"/>
              </a:ext>
            </a:extLst>
          </p:cNvPr>
          <p:cNvSpPr txBox="1"/>
          <p:nvPr/>
        </p:nvSpPr>
        <p:spPr>
          <a:xfrm rot="20719764" flipH="1">
            <a:off x="3458108" y="4189456"/>
            <a:ext cx="7322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srgbClr val="143058"/>
                </a:solidFill>
                <a:effectLst/>
                <a:uLnTx/>
                <a:uFillTx/>
                <a:latin typeface="Arial"/>
                <a:ea typeface="+mn-ea"/>
                <a:cs typeface="+mn-cs"/>
              </a:rPr>
              <a:t>28%</a:t>
            </a:r>
            <a:endParaRPr kumimoji="0" lang="en-GB" sz="1800" b="0" i="0" u="none" strike="noStrike" kern="1200" cap="none" spc="0" normalizeH="0" baseline="0" noProof="0" dirty="0">
              <a:ln>
                <a:noFill/>
              </a:ln>
              <a:solidFill>
                <a:srgbClr val="143058"/>
              </a:solidFill>
              <a:effectLst/>
              <a:uLnTx/>
              <a:uFillTx/>
              <a:latin typeface="Arial"/>
              <a:ea typeface="+mn-ea"/>
              <a:cs typeface="+mn-cs"/>
            </a:endParaRPr>
          </a:p>
        </p:txBody>
      </p:sp>
      <p:pic>
        <p:nvPicPr>
          <p:cNvPr id="2" name="Picture 1">
            <a:extLst>
              <a:ext uri="{FF2B5EF4-FFF2-40B4-BE49-F238E27FC236}">
                <a16:creationId xmlns:a16="http://schemas.microsoft.com/office/drawing/2014/main" id="{815028BA-45FB-42DB-9A09-FC0702749F38}"/>
              </a:ext>
            </a:extLst>
          </p:cNvPr>
          <p:cNvPicPr>
            <a:picLocks noChangeAspect="1"/>
          </p:cNvPicPr>
          <p:nvPr/>
        </p:nvPicPr>
        <p:blipFill>
          <a:blip r:embed="rId12"/>
          <a:stretch>
            <a:fillRect/>
          </a:stretch>
        </p:blipFill>
        <p:spPr>
          <a:xfrm>
            <a:off x="8013662" y="1272384"/>
            <a:ext cx="3578662" cy="2017353"/>
          </a:xfrm>
          <a:prstGeom prst="rect">
            <a:avLst/>
          </a:prstGeom>
        </p:spPr>
      </p:pic>
    </p:spTree>
    <p:extLst>
      <p:ext uri="{BB962C8B-B14F-4D97-AF65-F5344CB8AC3E}">
        <p14:creationId xmlns:p14="http://schemas.microsoft.com/office/powerpoint/2010/main" val="2370262977"/>
      </p:ext>
    </p:extLst>
  </p:cSld>
  <p:clrMapOvr>
    <a:masterClrMapping/>
  </p:clrMapOvr>
</p:sld>
</file>

<file path=ppt/theme/theme1.xml><?xml version="1.0" encoding="utf-8"?>
<a:theme xmlns:a="http://schemas.openxmlformats.org/drawingml/2006/main" name="Default Theme">
  <a:themeElements>
    <a:clrScheme name="Default">
      <a:dk1>
        <a:srgbClr val="FFFFFF"/>
      </a:dk1>
      <a:lt1>
        <a:srgbClr val="FFFFFF"/>
      </a:lt1>
      <a:dk2>
        <a:srgbClr val="143058"/>
      </a:dk2>
      <a:lt2>
        <a:srgbClr val="0096D1"/>
      </a:lt2>
      <a:accent1>
        <a:srgbClr val="034EA2"/>
      </a:accent1>
      <a:accent2>
        <a:srgbClr val="FFF200"/>
      </a:accent2>
      <a:accent3>
        <a:srgbClr val="C7C8CA"/>
      </a:accent3>
      <a:accent4>
        <a:srgbClr val="0096D1"/>
      </a:accent4>
      <a:accent5>
        <a:srgbClr val="F15623"/>
      </a:accent5>
      <a:accent6>
        <a:srgbClr val="B0DAEE"/>
      </a:accent6>
      <a:hlink>
        <a:srgbClr val="143058"/>
      </a:hlink>
      <a:folHlink>
        <a:srgbClr val="87416E"/>
      </a:folHlink>
    </a:clrScheme>
    <a:fontScheme name="Eurofound_Master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fault Theme" id="{3A5D8ABB-1D7F-4E72-9809-AE0B156FA95D}" vid="{30776A0B-F68D-4340-B6C0-2CBEF3CFD7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1636</TotalTime>
  <Words>2334</Words>
  <Application>Microsoft Office PowerPoint</Application>
  <PresentationFormat>Widescreen</PresentationFormat>
  <Paragraphs>285</Paragraphs>
  <Slides>30</Slides>
  <Notes>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Calibri</vt:lpstr>
      <vt:lpstr>Default Theme</vt:lpstr>
      <vt:lpstr>Social partners going digital</vt:lpstr>
      <vt:lpstr>Eurofound 2021-2024</vt:lpstr>
      <vt:lpstr>Fun(damental) facts</vt:lpstr>
      <vt:lpstr>Agencies of the European Union</vt:lpstr>
      <vt:lpstr>PowerPoint Presentation</vt:lpstr>
      <vt:lpstr>What is tripartite representation?</vt:lpstr>
      <vt:lpstr>2021-2024: Research activities</vt:lpstr>
      <vt:lpstr>The Eurofound-Cedefop European Company Survey 2019</vt:lpstr>
      <vt:lpstr>Digitalisation and work practices- evidence from ECS2019 </vt:lpstr>
      <vt:lpstr>Digitalisation by country</vt:lpstr>
      <vt:lpstr>Digitalisation by sector and establishment size</vt:lpstr>
      <vt:lpstr>Eurofound research report 2021</vt:lpstr>
      <vt:lpstr>The use of nascent technologies by the social partners</vt:lpstr>
      <vt:lpstr>Some examples..</vt:lpstr>
      <vt:lpstr>What challenges do social partners face?</vt:lpstr>
      <vt:lpstr>Challenges and remedies </vt:lpstr>
      <vt:lpstr>Digital forms of consultation and collective bargaining: what do social partners think?</vt:lpstr>
      <vt:lpstr>Social partners integrating provisions on digitalisation aspects in their collective agreements (Examples)</vt:lpstr>
      <vt:lpstr>Sector Agreements (examples)</vt:lpstr>
      <vt:lpstr>Sectoral collective agreements</vt:lpstr>
      <vt:lpstr>Company agreements </vt:lpstr>
      <vt:lpstr>Main topics addressed in agreements (any level)</vt:lpstr>
      <vt:lpstr>Company agreements</vt:lpstr>
      <vt:lpstr>Company agreements</vt:lpstr>
      <vt:lpstr>National debates and the role of social dialogue in a digital era</vt:lpstr>
      <vt:lpstr>How can social dialogue introduce innovative and forward looking dimensions?</vt:lpstr>
      <vt:lpstr>Lessons learned</vt:lpstr>
      <vt:lpstr>EU level</vt:lpstr>
      <vt:lpstr>The way forward </vt:lpstr>
      <vt:lpstr>Děkuju!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partners going digital</dc:title>
  <dc:creator>Stavroula Demetriades</dc:creator>
  <cp:lastModifiedBy>Stavroula Demetriades</cp:lastModifiedBy>
  <cp:revision>6</cp:revision>
  <dcterms:created xsi:type="dcterms:W3CDTF">2021-09-01T07:51:47Z</dcterms:created>
  <dcterms:modified xsi:type="dcterms:W3CDTF">2023-03-29T09:02:18Z</dcterms:modified>
</cp:coreProperties>
</file>