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4" r:id="rId4"/>
  </p:sldMasterIdLst>
  <p:notesMasterIdLst>
    <p:notesMasterId r:id="rId28"/>
  </p:notesMasterIdLst>
  <p:sldIdLst>
    <p:sldId id="256" r:id="rId5"/>
    <p:sldId id="421" r:id="rId6"/>
    <p:sldId id="407" r:id="rId7"/>
    <p:sldId id="408" r:id="rId8"/>
    <p:sldId id="409" r:id="rId9"/>
    <p:sldId id="410" r:id="rId10"/>
    <p:sldId id="411" r:id="rId11"/>
    <p:sldId id="413" r:id="rId12"/>
    <p:sldId id="412" r:id="rId13"/>
    <p:sldId id="286" r:id="rId14"/>
    <p:sldId id="265" r:id="rId15"/>
    <p:sldId id="275" r:id="rId16"/>
    <p:sldId id="419" r:id="rId17"/>
    <p:sldId id="420" r:id="rId18"/>
    <p:sldId id="418" r:id="rId19"/>
    <p:sldId id="273" r:id="rId20"/>
    <p:sldId id="422" r:id="rId21"/>
    <p:sldId id="416" r:id="rId22"/>
    <p:sldId id="405" r:id="rId23"/>
    <p:sldId id="404" r:id="rId24"/>
    <p:sldId id="406" r:id="rId25"/>
    <p:sldId id="414" r:id="rId26"/>
    <p:sldId id="403" r:id="rId27"/>
  </p:sldIdLst>
  <p:sldSz cx="9144000" cy="5143500" type="screen16x9"/>
  <p:notesSz cx="6797675" cy="9926638"/>
  <p:embeddedFontLst>
    <p:embeddedFont>
      <p:font typeface="Avenir Next LT Pro" panose="020B0504020202020204" pitchFamily="34" charset="-18"/>
      <p:regular r:id="rId29"/>
      <p:bold r:id="rId30"/>
      <p:italic r:id="rId31"/>
      <p:boldItalic r:id="rId32"/>
    </p:embeddedFont>
    <p:embeddedFont>
      <p:font typeface="Carme" panose="020B0604020202020204" charset="0"/>
      <p:regular r:id="rId33"/>
    </p:embeddedFont>
    <p:embeddedFont>
      <p:font typeface="Quattrocento Sans" panose="020B0502050000020003" pitchFamily="34" charset="0"/>
      <p:regular r:id="rId34"/>
      <p:bold r:id="rId35"/>
      <p:italic r:id="rId36"/>
      <p:boldItalic r:id="rId37"/>
    </p:embeddedFont>
    <p:embeddedFont>
      <p:font typeface="Rockwell" panose="02060603020205020403" pitchFamily="18" charset="0"/>
      <p:regular r:id="rId38"/>
      <p:bold r:id="rId39"/>
      <p:italic r:id="rId40"/>
      <p:boldItalic r:id="rId41"/>
    </p:embeddedFont>
    <p:embeddedFont>
      <p:font typeface="Rockwell Nova" panose="02060503020205020403" pitchFamily="18" charset="0"/>
      <p:regular r:id="rId42"/>
      <p:bold r:id="rId43"/>
      <p:italic r:id="rId44"/>
      <p:boldItalic r:id="rId45"/>
    </p:embeddedFont>
    <p:embeddedFont>
      <p:font typeface="Segoe UI" panose="020B0502040204020203" pitchFamily="3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40">
          <p15:clr>
            <a:srgbClr val="A4A3A4"/>
          </p15:clr>
        </p15:guide>
        <p15:guide id="2" orient="horz" pos="2777">
          <p15:clr>
            <a:srgbClr val="A4A3A4"/>
          </p15:clr>
        </p15:guide>
        <p15:guide id="3" orient="horz" pos="1614">
          <p15:clr>
            <a:srgbClr val="A4A3A4"/>
          </p15:clr>
        </p15:guide>
        <p15:guide id="4" orient="horz" pos="1860">
          <p15:clr>
            <a:srgbClr val="A4A3A4"/>
          </p15:clr>
        </p15:guide>
        <p15:guide id="5" orient="horz" pos="912">
          <p15:clr>
            <a:srgbClr val="A4A3A4"/>
          </p15:clr>
        </p15:guide>
        <p15:guide id="6" orient="horz" pos="178">
          <p15:clr>
            <a:srgbClr val="A4A3A4"/>
          </p15:clr>
        </p15:guide>
        <p15:guide id="7" pos="612">
          <p15:clr>
            <a:srgbClr val="A4A3A4"/>
          </p15:clr>
        </p15:guide>
        <p15:guide id="8" pos="5258">
          <p15:clr>
            <a:srgbClr val="A4A3A4"/>
          </p15:clr>
        </p15:guide>
        <p15:guide id="9" pos="2948">
          <p15:clr>
            <a:srgbClr val="A4A3A4"/>
          </p15:clr>
        </p15:guide>
        <p15:guide id="10" pos="410">
          <p15:clr>
            <a:srgbClr val="A4A3A4"/>
          </p15:clr>
        </p15:guide>
        <p15:guide id="11" pos="2776">
          <p15:clr>
            <a:srgbClr val="A4A3A4"/>
          </p15:clr>
        </p15:guide>
      </p15:sldGuideLst>
    </p:ext>
    <p:ext uri="{2D200454-40CA-4A62-9FC3-DE9A4176ACB9}">
      <p15:notesGuideLst xmlns:p15="http://schemas.microsoft.com/office/powerpoint/2012/main">
        <p15:guide id="1" orient="horz" pos="2752">
          <p15:clr>
            <a:srgbClr val="A4A3A4"/>
          </p15:clr>
        </p15:guide>
        <p15:guide id="2" orient="horz" pos="5732">
          <p15:clr>
            <a:srgbClr val="A4A3A4"/>
          </p15:clr>
        </p15:guide>
        <p15:guide id="3" orient="horz" pos="2598">
          <p15:clr>
            <a:srgbClr val="A4A3A4"/>
          </p15:clr>
        </p15:guide>
        <p15:guide id="4" orient="horz" pos="823">
          <p15:clr>
            <a:srgbClr val="A4A3A4"/>
          </p15:clr>
        </p15:guide>
        <p15:guide id="5" pos="311">
          <p15:clr>
            <a:srgbClr val="A4A3A4"/>
          </p15:clr>
        </p15:guide>
        <p15:guide id="6" pos="399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2073B4-5673-4744-9FEE-385FD6A33901}" v="4" dt="2023-04-18T06:02:42.0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318" autoAdjust="0"/>
  </p:normalViewPr>
  <p:slideViewPr>
    <p:cSldViewPr snapToGrid="0">
      <p:cViewPr varScale="1">
        <p:scale>
          <a:sx n="83" d="100"/>
          <a:sy n="83" d="100"/>
        </p:scale>
        <p:origin x="1618" y="75"/>
      </p:cViewPr>
      <p:guideLst>
        <p:guide orient="horz" pos="640"/>
        <p:guide orient="horz" pos="2777"/>
        <p:guide orient="horz" pos="1614"/>
        <p:guide orient="horz" pos="1860"/>
        <p:guide orient="horz" pos="912"/>
        <p:guide orient="horz" pos="178"/>
        <p:guide pos="612"/>
        <p:guide pos="5258"/>
        <p:guide pos="2948"/>
        <p:guide pos="410"/>
        <p:guide pos="2776"/>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752"/>
        <p:guide orient="horz" pos="5732"/>
        <p:guide orient="horz" pos="2598"/>
        <p:guide orient="horz" pos="823"/>
        <p:guide pos="311"/>
        <p:guide pos="399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1.fntdata"/><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1.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6.xml"/><Relationship Id="rId41" Type="http://schemas.openxmlformats.org/officeDocument/2006/relationships/font" Target="fonts/font13.fntdata"/><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6332"/>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6332"/>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88950" y="1306513"/>
            <a:ext cx="5842000" cy="3286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dk1"/>
            </a:solidFill>
            <a:prstDash val="solid"/>
            <a:round/>
            <a:headEnd type="none" w="sm" len="sm"/>
            <a:tailEnd type="none" w="sm" len="sm"/>
          </a:ln>
        </p:spPr>
      </p:sp>
      <p:sp>
        <p:nvSpPr>
          <p:cNvPr id="6" name="Google Shape;6;n"/>
          <p:cNvSpPr txBox="1">
            <a:spLocks noGrp="1"/>
          </p:cNvSpPr>
          <p:nvPr>
            <p:ph type="body" idx="1"/>
          </p:nvPr>
        </p:nvSpPr>
        <p:spPr>
          <a:xfrm>
            <a:off x="493714" y="4763385"/>
            <a:ext cx="5843586" cy="4316819"/>
          </a:xfrm>
          <a:prstGeom prst="rect">
            <a:avLst/>
          </a:prstGeom>
          <a:noFill/>
          <a:ln>
            <a:noFill/>
          </a:ln>
        </p:spPr>
        <p:txBody>
          <a:bodyPr spcFirstLastPara="1" wrap="square" lIns="0" tIns="0" rIns="0" bIns="0" anchor="t" anchorCtr="0"/>
          <a:lstStyle>
            <a:lvl1pPr marL="457200" marR="0" lvl="0" indent="-228600"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1pPr>
            <a:lvl2pPr marL="914400" marR="0" lvl="1" indent="-292100" algn="l" rtl="0">
              <a:lnSpc>
                <a:spcPct val="100000"/>
              </a:lnSpc>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lnSpc>
                <a:spcPct val="100000"/>
              </a:lnSpc>
              <a:spcBef>
                <a:spcPts val="600"/>
              </a:spcBef>
              <a:spcAft>
                <a:spcPts val="0"/>
              </a:spcAft>
              <a:buClr>
                <a:schemeClr val="dk1"/>
              </a:buClr>
              <a:buSzPts val="1000"/>
              <a:buFont typeface="Noto Sans Symbols"/>
              <a:buChar char="−"/>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1000" b="0" i="0" u="none" strike="noStrike" cap="none">
                <a:solidFill>
                  <a:schemeClr val="dk1"/>
                </a:solidFill>
                <a:latin typeface="Carme"/>
                <a:ea typeface="Carme"/>
                <a:cs typeface="Carme"/>
                <a:sym typeface="Carme"/>
              </a:defRPr>
            </a:lvl4pPr>
            <a:lvl5pPr marL="2286000" marR="0" lvl="4" indent="-228600" algn="l" rtl="0">
              <a:lnSpc>
                <a:spcPct val="100000"/>
              </a:lnSpc>
              <a:spcBef>
                <a:spcPts val="600"/>
              </a:spcBef>
              <a:spcAft>
                <a:spcPts val="0"/>
              </a:spcAft>
              <a:buClr>
                <a:srgbClr val="000000"/>
              </a:buClr>
              <a:buSzPts val="1400"/>
              <a:buFont typeface="Arial"/>
              <a:buNone/>
              <a:defRPr sz="1000" b="0" i="0" u="none" strike="noStrike" cap="none">
                <a:solidFill>
                  <a:schemeClr val="dk1"/>
                </a:solidFill>
                <a:latin typeface="Carme"/>
                <a:ea typeface="Carme"/>
                <a:cs typeface="Carme"/>
                <a:sym typeface="Carme"/>
              </a:defRPr>
            </a:lvl5pPr>
            <a:lvl6pPr marL="2743200" marR="0" lvl="5" indent="-228600" algn="l" rtl="0">
              <a:lnSpc>
                <a:spcPct val="100000"/>
              </a:lnSpc>
              <a:spcBef>
                <a:spcPts val="60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3"/>
            <a:ext cx="2945659" cy="496332"/>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0" i="0" u="none" strike="noStrike" cap="none">
                <a:solidFill>
                  <a:schemeClr val="dk1"/>
                </a:solidFill>
                <a:latin typeface="Arial"/>
                <a:ea typeface="Arial"/>
                <a:cs typeface="Arial"/>
                <a:sym typeface="Arial"/>
              </a:rPr>
              <a:t>‹#›</a:t>
            </a:fld>
            <a:endParaRPr sz="10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dk1"/>
            </a:solidFill>
            <a:prstDash val="solid"/>
            <a:round/>
            <a:headEnd type="none" w="sm" len="sm"/>
            <a:tailEnd type="none" w="sm" len="sm"/>
          </a:ln>
        </p:spPr>
      </p:sp>
      <p:sp>
        <p:nvSpPr>
          <p:cNvPr id="42" name="Google Shape;42;p1:notes"/>
          <p:cNvSpPr txBox="1">
            <a:spLocks noGrp="1"/>
          </p:cNvSpPr>
          <p:nvPr>
            <p:ph type="body" idx="1"/>
          </p:nvPr>
        </p:nvSpPr>
        <p:spPr>
          <a:xfrm>
            <a:off x="493714" y="4763385"/>
            <a:ext cx="5843586" cy="4316819"/>
          </a:xfrm>
          <a:prstGeom prst="rect">
            <a:avLst/>
          </a:prstGeom>
          <a:noFill/>
          <a:ln>
            <a:noFill/>
          </a:ln>
        </p:spPr>
        <p:txBody>
          <a:bodyPr spcFirstLastPara="1" wrap="square" lIns="0" tIns="0" rIns="0" bIns="0" anchor="t" anchorCtr="0">
            <a:noAutofit/>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The TUC is the national federation for unions in England. </a:t>
            </a:r>
            <a:endParaRPr lang="en-GB" b="0" dirty="0">
              <a:effectLst/>
            </a:endParaRPr>
          </a:p>
          <a:p>
            <a:pPr rtl="0">
              <a:spcBef>
                <a:spcPts val="0"/>
              </a:spcBef>
              <a:spcAft>
                <a:spcPts val="0"/>
              </a:spcAft>
            </a:pPr>
            <a:endParaRPr lang="en-GB" sz="1800" b="0" i="0" u="none" strike="noStrike" dirty="0">
              <a:solidFill>
                <a:srgbClr val="000000"/>
              </a:solidFill>
              <a:effectLst/>
              <a:latin typeface="Arial" panose="020B0604020202020204" pitchFamily="34" charset="0"/>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We have 48 unions, with around 5 million members. That’s about 23% of British workers.</a:t>
            </a:r>
          </a:p>
          <a:p>
            <a:pPr rtl="0">
              <a:spcBef>
                <a:spcPts val="0"/>
              </a:spcBef>
              <a:spcAft>
                <a:spcPts val="0"/>
              </a:spcAft>
            </a:pPr>
            <a:endParaRPr lang="en-GB" sz="1800" b="0" i="0" u="none" strike="noStrike" dirty="0">
              <a:solidFill>
                <a:srgbClr val="000000"/>
              </a:solidFill>
              <a:effectLst/>
              <a:latin typeface="Arial" panose="020B0604020202020204" pitchFamily="34" charset="0"/>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So I’d like to talk to you a bit about three things </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 unions and digitisation in the UK </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  what we are trying to do to support our unions in the TUC </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 and the ways in which the coronavirus pandemic has changed the digital environment for unions.</a:t>
            </a:r>
            <a:endParaRPr lang="en-GB" b="0" dirty="0">
              <a:effectLst/>
            </a:endParaRPr>
          </a:p>
          <a:p>
            <a:br>
              <a:rPr lang="en-GB" dirty="0"/>
            </a:br>
            <a:endParaRPr sz="1000" b="0" i="0" u="none" strike="noStrike" cap="none" dirty="0">
              <a:solidFill>
                <a:schemeClr val="dk1"/>
              </a:solidFill>
              <a:latin typeface="Carme"/>
              <a:ea typeface="Carme"/>
              <a:cs typeface="Carme"/>
              <a:sym typeface="Carme"/>
            </a:endParaRPr>
          </a:p>
        </p:txBody>
      </p:sp>
      <p:sp>
        <p:nvSpPr>
          <p:cNvPr id="43" name="Google Shape;43;p1: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000"/>
              <a:buNone/>
            </a:pPr>
            <a:fld id="{00000000-1234-1234-1234-123412341234}" type="slidenum">
              <a:rPr lang="en-GB" sz="1000" b="0" i="0" u="none" strike="noStrike" cap="none">
                <a:solidFill>
                  <a:schemeClr val="dk1"/>
                </a:solidFill>
                <a:latin typeface="Carme"/>
                <a:ea typeface="Carme"/>
                <a:cs typeface="Carme"/>
                <a:sym typeface="Carme"/>
              </a:rPr>
              <a:t>1</a:t>
            </a:fld>
            <a:endParaRPr sz="1000" b="0" i="0" u="none" strike="noStrike" cap="none">
              <a:solidFill>
                <a:schemeClr val="dk1"/>
              </a:solidFill>
              <a:latin typeface="Carme"/>
              <a:ea typeface="Carme"/>
              <a:cs typeface="Carme"/>
              <a:sym typeface="Carme"/>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1D1D1D"/>
                </a:solidFill>
                <a:effectLst/>
                <a:latin typeface="Arial" panose="020B0604020202020204" pitchFamily="34" charset="0"/>
              </a:rPr>
              <a:t>But all that leaves us vulnerable to new competitors.</a:t>
            </a:r>
            <a:endParaRPr lang="en-GB" b="0" dirty="0">
              <a:effectLst/>
            </a:endParaRPr>
          </a:p>
          <a:p>
            <a:pPr rtl="0">
              <a:spcBef>
                <a:spcPts val="0"/>
              </a:spcBef>
              <a:spcAft>
                <a:spcPts val="0"/>
              </a:spcAft>
            </a:pPr>
            <a:r>
              <a:rPr lang="en-GB" sz="1800" b="0" i="0" u="none" strike="noStrike" dirty="0">
                <a:solidFill>
                  <a:srgbClr val="1D1D1D"/>
                </a:solidFill>
                <a:effectLst/>
                <a:latin typeface="Arial" panose="020B0604020202020204" pitchFamily="34" charset="0"/>
              </a:rPr>
              <a:t> </a:t>
            </a:r>
            <a:endParaRPr lang="en-GB" b="0" dirty="0">
              <a:effectLst/>
            </a:endParaRPr>
          </a:p>
          <a:p>
            <a:pPr rtl="0">
              <a:spcBef>
                <a:spcPts val="0"/>
              </a:spcBef>
              <a:spcAft>
                <a:spcPts val="0"/>
              </a:spcAft>
            </a:pPr>
            <a:r>
              <a:rPr lang="en-GB" sz="1800" b="0" i="0" u="none" strike="noStrike" dirty="0">
                <a:solidFill>
                  <a:srgbClr val="1D1D1D"/>
                </a:solidFill>
                <a:effectLst/>
                <a:latin typeface="Arial" panose="020B0604020202020204" pitchFamily="34" charset="0"/>
              </a:rPr>
              <a:t>In the UK we’ve got lots of digital groups and companies that are starting to grow in areas that were traditional union strengths.</a:t>
            </a:r>
            <a:endParaRPr lang="en-GB" b="0" dirty="0">
              <a:effectLst/>
            </a:endParaRPr>
          </a:p>
          <a:p>
            <a:pPr rtl="0">
              <a:spcBef>
                <a:spcPts val="0"/>
              </a:spcBef>
              <a:spcAft>
                <a:spcPts val="0"/>
              </a:spcAft>
            </a:pPr>
            <a:br>
              <a:rPr lang="en-GB" b="0" dirty="0">
                <a:effectLst/>
              </a:rPr>
            </a:br>
            <a:r>
              <a:rPr lang="en-GB" sz="1800" b="0" i="0" u="none" strike="noStrike" dirty="0">
                <a:solidFill>
                  <a:srgbClr val="1D1D1D"/>
                </a:solidFill>
                <a:effectLst/>
                <a:latin typeface="Arial" panose="020B0604020202020204" pitchFamily="34" charset="0"/>
              </a:rPr>
              <a:t>Some of them are good people who might be allies. Others are competitors who could damage and replace us.</a:t>
            </a:r>
            <a:endParaRPr lang="en-GB" b="0" dirty="0">
              <a:effectLst/>
            </a:endParaRPr>
          </a:p>
          <a:p>
            <a:pPr rtl="0">
              <a:spcBef>
                <a:spcPts val="0"/>
              </a:spcBef>
              <a:spcAft>
                <a:spcPts val="0"/>
              </a:spcAft>
            </a:pPr>
            <a:br>
              <a:rPr lang="en-GB" b="0" dirty="0">
                <a:effectLst/>
              </a:rPr>
            </a:br>
            <a:r>
              <a:rPr lang="en-GB" sz="1800" b="1" i="0" u="none" strike="noStrike" dirty="0">
                <a:solidFill>
                  <a:srgbClr val="1D1D1D"/>
                </a:solidFill>
                <a:effectLst/>
                <a:latin typeface="Arial" panose="020B0604020202020204" pitchFamily="34" charset="0"/>
              </a:rPr>
              <a:t>We </a:t>
            </a:r>
            <a:r>
              <a:rPr lang="en-GB" sz="1800" b="0" i="0" u="none" strike="noStrike" dirty="0">
                <a:solidFill>
                  <a:srgbClr val="1D1D1D"/>
                </a:solidFill>
                <a:effectLst/>
                <a:latin typeface="Arial" panose="020B0604020202020204" pitchFamily="34" charset="0"/>
              </a:rPr>
              <a:t>know unions are the best route to building sustainable worker power. </a:t>
            </a:r>
            <a:endParaRPr lang="en-GB" b="0" dirty="0">
              <a:effectLst/>
            </a:endParaRPr>
          </a:p>
          <a:p>
            <a:pPr rtl="0">
              <a:spcBef>
                <a:spcPts val="0"/>
              </a:spcBef>
              <a:spcAft>
                <a:spcPts val="0"/>
              </a:spcAft>
            </a:pPr>
            <a:br>
              <a:rPr lang="en-GB" b="0" dirty="0">
                <a:effectLst/>
              </a:rPr>
            </a:br>
            <a:r>
              <a:rPr lang="en-GB" sz="1800" b="0" i="0" u="none" strike="noStrike" dirty="0">
                <a:solidFill>
                  <a:srgbClr val="1D1D1D"/>
                </a:solidFill>
                <a:effectLst/>
                <a:latin typeface="Arial" panose="020B0604020202020204" pitchFamily="34" charset="0"/>
              </a:rPr>
              <a:t>But if working people look at how we work, and think other options work in the way they want, then everyone loses.</a:t>
            </a:r>
            <a:endParaRPr lang="en-GB" b="0" dirty="0">
              <a:effectLst/>
            </a:endParaRPr>
          </a:p>
          <a:p>
            <a:br>
              <a:rPr lang="en-GB" dirty="0"/>
            </a:br>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0" i="0" u="none" strike="noStrike" cap="none" smtClean="0">
                <a:solidFill>
                  <a:schemeClr val="dk1"/>
                </a:solidFill>
                <a:latin typeface="Arial"/>
                <a:ea typeface="Arial"/>
                <a:cs typeface="Arial"/>
                <a:sym typeface="Arial"/>
              </a:rPr>
              <a:t>10</a:t>
            </a:fld>
            <a:endParaRPr lang="en-GB" sz="10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34070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4a2a1e766_0_77:notes"/>
          <p:cNvSpPr>
            <a:spLocks noGrp="1" noRot="1" noChangeAspect="1"/>
          </p:cNvSpPr>
          <p:nvPr>
            <p:ph type="sldImg" idx="2"/>
          </p:nvPr>
        </p:nvSpPr>
        <p:spPr>
          <a:xfrm>
            <a:off x="488950" y="1306513"/>
            <a:ext cx="5842000" cy="32861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4a2a1e766_0_77:notes"/>
          <p:cNvSpPr txBox="1">
            <a:spLocks noGrp="1"/>
          </p:cNvSpPr>
          <p:nvPr>
            <p:ph type="body" idx="1"/>
          </p:nvPr>
        </p:nvSpPr>
        <p:spPr>
          <a:xfrm>
            <a:off x="493714" y="4763385"/>
            <a:ext cx="5843700" cy="4316700"/>
          </a:xfrm>
          <a:prstGeom prst="rect">
            <a:avLst/>
          </a:prstGeom>
        </p:spPr>
        <p:txBody>
          <a:bodyPr spcFirstLastPara="1" wrap="square" lIns="0" tIns="0" rIns="0" bIns="0" anchor="t" anchorCtr="0">
            <a:noAutofit/>
          </a:bodyPr>
          <a:lstStyle/>
          <a:p>
            <a:pPr rtl="0">
              <a:spcBef>
                <a:spcPts val="0"/>
              </a:spcBef>
              <a:spcAft>
                <a:spcPts val="0"/>
              </a:spcAft>
            </a:pPr>
            <a:r>
              <a:rPr lang="en-GB" sz="1800" b="0" i="0" u="none" strike="noStrike" dirty="0">
                <a:solidFill>
                  <a:srgbClr val="1D1D1D"/>
                </a:solidFill>
                <a:effectLst/>
                <a:latin typeface="Arial" panose="020B0604020202020204" pitchFamily="34" charset="0"/>
              </a:rPr>
              <a:t>It’s not that there is nothing good happening in our unions.</a:t>
            </a:r>
            <a:endParaRPr lang="en-GB" b="0" dirty="0">
              <a:effectLst/>
            </a:endParaRPr>
          </a:p>
          <a:p>
            <a:pPr rtl="0">
              <a:spcBef>
                <a:spcPts val="0"/>
              </a:spcBef>
              <a:spcAft>
                <a:spcPts val="0"/>
              </a:spcAft>
            </a:pPr>
            <a:br>
              <a:rPr lang="en-GB" b="0" dirty="0">
                <a:effectLst/>
              </a:rPr>
            </a:br>
            <a:r>
              <a:rPr lang="en-GB" sz="1800" b="0" i="0" u="none" strike="noStrike" dirty="0">
                <a:solidFill>
                  <a:srgbClr val="1D1D1D"/>
                </a:solidFill>
                <a:effectLst/>
                <a:latin typeface="Arial" panose="020B0604020202020204" pitchFamily="34" charset="0"/>
              </a:rPr>
              <a:t>There is loads of very good digital work being done. </a:t>
            </a:r>
            <a:endParaRPr lang="en-GB" b="0" dirty="0">
              <a:effectLst/>
            </a:endParaRPr>
          </a:p>
          <a:p>
            <a:pPr rtl="0">
              <a:spcBef>
                <a:spcPts val="0"/>
              </a:spcBef>
              <a:spcAft>
                <a:spcPts val="0"/>
              </a:spcAft>
            </a:pPr>
            <a:r>
              <a:rPr lang="en-GB" sz="1800" b="0" i="0" u="none" strike="noStrike" dirty="0">
                <a:solidFill>
                  <a:srgbClr val="1D1D1D"/>
                </a:solidFill>
                <a:effectLst/>
                <a:latin typeface="Arial" panose="020B0604020202020204" pitchFamily="34" charset="0"/>
              </a:rPr>
              <a:t> </a:t>
            </a:r>
            <a:endParaRPr lang="en-GB" b="0" dirty="0">
              <a:effectLst/>
            </a:endParaRPr>
          </a:p>
          <a:p>
            <a:pPr rtl="0">
              <a:spcBef>
                <a:spcPts val="0"/>
              </a:spcBef>
              <a:spcAft>
                <a:spcPts val="0"/>
              </a:spcAft>
            </a:pPr>
            <a:r>
              <a:rPr lang="en-GB" sz="1800" b="0" i="0" u="none" strike="noStrike" dirty="0">
                <a:solidFill>
                  <a:srgbClr val="1D1D1D"/>
                </a:solidFill>
                <a:effectLst/>
                <a:latin typeface="Arial" panose="020B0604020202020204" pitchFamily="34" charset="0"/>
              </a:rPr>
              <a:t>But the learning from it isn’t always being shared as well as it could be. </a:t>
            </a:r>
            <a:endParaRPr lang="en-GB" b="0" dirty="0">
              <a:effectLst/>
            </a:endParaRPr>
          </a:p>
          <a:p>
            <a:pPr rtl="0">
              <a:spcBef>
                <a:spcPts val="0"/>
              </a:spcBef>
              <a:spcAft>
                <a:spcPts val="0"/>
              </a:spcAft>
            </a:pPr>
            <a:br>
              <a:rPr lang="en-GB" b="0" dirty="0">
                <a:effectLst/>
              </a:rPr>
            </a:br>
            <a:r>
              <a:rPr lang="en-GB" sz="1800" b="0" i="0" u="none" strike="noStrike" dirty="0">
                <a:solidFill>
                  <a:srgbClr val="1D1D1D"/>
                </a:solidFill>
                <a:effectLst/>
                <a:latin typeface="Arial" panose="020B0604020202020204" pitchFamily="34" charset="0"/>
              </a:rPr>
              <a:t>We aren’t getting the benefits of being a movement</a:t>
            </a:r>
            <a:endParaRPr lang="en-GB" b="0" dirty="0">
              <a:effectLst/>
            </a:endParaRPr>
          </a:p>
          <a:p>
            <a:br>
              <a:rPr lang="en-GB" dirty="0"/>
            </a:br>
            <a:endParaRPr lang="en-GB" b="0" dirty="0">
              <a:effectLst/>
            </a:endParaRPr>
          </a:p>
        </p:txBody>
      </p:sp>
      <p:sp>
        <p:nvSpPr>
          <p:cNvPr id="110" name="Google Shape;110;g54a2a1e766_0_77:notes"/>
          <p:cNvSpPr txBox="1">
            <a:spLocks noGrp="1"/>
          </p:cNvSpPr>
          <p:nvPr>
            <p:ph type="sldNum" idx="12"/>
          </p:nvPr>
        </p:nvSpPr>
        <p:spPr>
          <a:xfrm>
            <a:off x="3850443" y="9428583"/>
            <a:ext cx="2945700" cy="496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5:notes"/>
          <p:cNvSpPr txBox="1">
            <a:spLocks noGrp="1"/>
          </p:cNvSpPr>
          <p:nvPr>
            <p:ph type="body" idx="1"/>
          </p:nvPr>
        </p:nvSpPr>
        <p:spPr>
          <a:xfrm>
            <a:off x="493714" y="4763385"/>
            <a:ext cx="5843586" cy="4316819"/>
          </a:xfrm>
          <a:prstGeom prst="rect">
            <a:avLst/>
          </a:prstGeom>
        </p:spPr>
        <p:txBody>
          <a:bodyPr spcFirstLastPara="1" wrap="square" lIns="0" tIns="0" rIns="0" bIns="0" anchor="t" anchorCtr="0">
            <a:noAutofit/>
          </a:bodyPr>
          <a:lstStyle/>
          <a:p>
            <a:pPr rtl="0">
              <a:spcBef>
                <a:spcPts val="0"/>
              </a:spcBef>
              <a:spcAft>
                <a:spcPts val="0"/>
              </a:spcAft>
            </a:pPr>
            <a:r>
              <a:rPr lang="en-GB" sz="1800" b="0" i="0" u="none" strike="noStrike" dirty="0">
                <a:solidFill>
                  <a:srgbClr val="1D1D1D"/>
                </a:solidFill>
                <a:effectLst/>
                <a:latin typeface="Arial" panose="020B0604020202020204" pitchFamily="34" charset="0"/>
              </a:rPr>
              <a:t>Which is why we started the TUC’s Digital Lab programme</a:t>
            </a:r>
            <a:endParaRPr lang="en-GB" b="0" dirty="0">
              <a:effectLst/>
            </a:endParaRPr>
          </a:p>
          <a:p>
            <a:pPr rtl="0">
              <a:spcBef>
                <a:spcPts val="0"/>
              </a:spcBef>
              <a:spcAft>
                <a:spcPts val="0"/>
              </a:spcAft>
            </a:pPr>
            <a:br>
              <a:rPr lang="en-GB" b="0" dirty="0">
                <a:effectLst/>
              </a:rPr>
            </a:br>
            <a:r>
              <a:rPr lang="en-GB" sz="1800" b="0" i="0" u="none" strike="noStrike" dirty="0">
                <a:solidFill>
                  <a:srgbClr val="1D1D1D"/>
                </a:solidFill>
                <a:effectLst/>
                <a:latin typeface="Arial" panose="020B0604020202020204" pitchFamily="34" charset="0"/>
              </a:rPr>
              <a:t>We’ve been working for four years now. </a:t>
            </a:r>
            <a:endParaRPr lang="en-GB" b="0" dirty="0">
              <a:effectLst/>
            </a:endParaRPr>
          </a:p>
          <a:p>
            <a:br>
              <a:rPr lang="en-GB" dirty="0"/>
            </a:br>
            <a:endParaRPr dirty="0"/>
          </a:p>
        </p:txBody>
      </p:sp>
      <p:sp>
        <p:nvSpPr>
          <p:cNvPr id="200" name="Google Shape;200;p5:notes"/>
          <p:cNvSpPr>
            <a:spLocks noGrp="1" noRot="1" noChangeAspect="1"/>
          </p:cNvSpPr>
          <p:nvPr>
            <p:ph type="sldImg" idx="2"/>
          </p:nvPr>
        </p:nvSpPr>
        <p:spPr>
          <a:xfrm>
            <a:off x="488950" y="1306513"/>
            <a:ext cx="5842000" cy="3286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1D1D1D"/>
                </a:solidFill>
                <a:effectLst/>
                <a:latin typeface="Arial" panose="020B0604020202020204" pitchFamily="34" charset="0"/>
              </a:rPr>
              <a:t>We run events and workshops for our unions on different topics around digitising their operations. </a:t>
            </a:r>
            <a:endParaRPr lang="en-GB" b="0" dirty="0">
              <a:effectLst/>
            </a:endParaRPr>
          </a:p>
          <a:p>
            <a:pPr rtl="0">
              <a:spcBef>
                <a:spcPts val="0"/>
              </a:spcBef>
              <a:spcAft>
                <a:spcPts val="0"/>
              </a:spcAft>
            </a:pPr>
            <a:br>
              <a:rPr lang="en-GB" b="0" dirty="0">
                <a:effectLst/>
              </a:rPr>
            </a:br>
            <a:r>
              <a:rPr lang="en-GB" sz="1800" b="0" i="0" u="none" strike="noStrike" dirty="0">
                <a:solidFill>
                  <a:srgbClr val="1D1D1D"/>
                </a:solidFill>
                <a:effectLst/>
                <a:latin typeface="Arial" panose="020B0604020202020204" pitchFamily="34" charset="0"/>
              </a:rPr>
              <a:t>We help  them work out together what good practice might look like - and help share it between them</a:t>
            </a:r>
            <a:endParaRPr lang="en-GB" b="0" dirty="0">
              <a:effectLst/>
            </a:endParaRPr>
          </a:p>
          <a:p>
            <a:br>
              <a:rPr lang="en-GB" dirty="0"/>
            </a:br>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0" i="0" u="none" strike="noStrike" cap="none" smtClean="0">
                <a:solidFill>
                  <a:schemeClr val="dk1"/>
                </a:solidFill>
                <a:latin typeface="Arial"/>
                <a:ea typeface="Arial"/>
                <a:cs typeface="Arial"/>
                <a:sym typeface="Arial"/>
              </a:rPr>
              <a:t>13</a:t>
            </a:fld>
            <a:endParaRPr lang="en-GB" sz="10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37418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1D1D1D"/>
                </a:solidFill>
                <a:effectLst/>
                <a:latin typeface="Arial" panose="020B0604020202020204" pitchFamily="34" charset="0"/>
              </a:rPr>
              <a:t>We publish reports and tools to help unions understand how well they are doing. </a:t>
            </a:r>
            <a:endParaRPr lang="en-GB" b="0" dirty="0">
              <a:effectLst/>
            </a:endParaRPr>
          </a:p>
          <a:p>
            <a:pPr rtl="0">
              <a:spcBef>
                <a:spcPts val="0"/>
              </a:spcBef>
              <a:spcAft>
                <a:spcPts val="0"/>
              </a:spcAft>
            </a:pPr>
            <a:br>
              <a:rPr lang="en-GB" b="0" dirty="0">
                <a:effectLst/>
              </a:rPr>
            </a:br>
            <a:r>
              <a:rPr lang="en-GB" sz="1800" b="0" i="0" u="none" strike="noStrike" dirty="0">
                <a:solidFill>
                  <a:srgbClr val="1D1D1D"/>
                </a:solidFill>
                <a:effectLst/>
                <a:latin typeface="Arial" panose="020B0604020202020204" pitchFamily="34" charset="0"/>
              </a:rPr>
              <a:t>This is our interactive digital assessment tool, that they can use to evaluate their own technical infrastructure and strategy.</a:t>
            </a:r>
            <a:endParaRPr lang="en-GB" b="0" dirty="0">
              <a:effectLst/>
            </a:endParaRPr>
          </a:p>
          <a:p>
            <a:br>
              <a:rPr lang="en-GB" dirty="0"/>
            </a:br>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0" i="0" u="none" strike="noStrike" cap="none" smtClean="0">
                <a:solidFill>
                  <a:schemeClr val="dk1"/>
                </a:solidFill>
                <a:latin typeface="Arial"/>
                <a:ea typeface="Arial"/>
                <a:cs typeface="Arial"/>
                <a:sym typeface="Arial"/>
              </a:rPr>
              <a:t>14</a:t>
            </a:fld>
            <a:endParaRPr lang="en-GB" sz="10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24987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1D1D1D"/>
                </a:solidFill>
                <a:effectLst/>
                <a:latin typeface="Arial" panose="020B0604020202020204" pitchFamily="34" charset="0"/>
              </a:rPr>
              <a:t>We work with unions on small projects that help us learn how to respond to common problems they have</a:t>
            </a:r>
            <a:endParaRPr lang="en-GB" b="0" dirty="0">
              <a:effectLst/>
            </a:endParaRPr>
          </a:p>
          <a:p>
            <a:pPr rtl="0">
              <a:spcBef>
                <a:spcPts val="0"/>
              </a:spcBef>
              <a:spcAft>
                <a:spcPts val="0"/>
              </a:spcAft>
            </a:pPr>
            <a:br>
              <a:rPr lang="en-GB" b="0" dirty="0">
                <a:effectLst/>
              </a:rPr>
            </a:br>
            <a:r>
              <a:rPr lang="en-GB" sz="1800" b="0" i="0" u="none" strike="noStrike" dirty="0">
                <a:solidFill>
                  <a:srgbClr val="1D1D1D"/>
                </a:solidFill>
                <a:effectLst/>
                <a:latin typeface="Arial" panose="020B0604020202020204" pitchFamily="34" charset="0"/>
              </a:rPr>
              <a:t>For example, we worked with a nurses’ union on how to make sure their members’ contact data was more accurate.</a:t>
            </a:r>
            <a:endParaRPr lang="en-GB" b="0" dirty="0">
              <a:effectLst/>
            </a:endParaRPr>
          </a:p>
          <a:p>
            <a:pPr rtl="0">
              <a:spcBef>
                <a:spcPts val="0"/>
              </a:spcBef>
              <a:spcAft>
                <a:spcPts val="0"/>
              </a:spcAft>
            </a:pPr>
            <a:br>
              <a:rPr lang="en-GB" b="0" dirty="0">
                <a:effectLst/>
              </a:rPr>
            </a:br>
            <a:r>
              <a:rPr lang="en-GB" sz="1800" b="0" i="0" u="none" strike="noStrike" dirty="0">
                <a:solidFill>
                  <a:srgbClr val="1D1D1D"/>
                </a:solidFill>
                <a:effectLst/>
                <a:latin typeface="Arial" panose="020B0604020202020204" pitchFamily="34" charset="0"/>
              </a:rPr>
              <a:t>This was important as it helps them offer more relevant online trainings to their members, so they are happier with their union membership.</a:t>
            </a:r>
            <a:endParaRPr lang="en-GB" b="0" dirty="0">
              <a:effectLst/>
            </a:endParaRPr>
          </a:p>
          <a:p>
            <a:br>
              <a:rPr lang="en-GB" dirty="0"/>
            </a:br>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0" i="0" u="none" strike="noStrike" cap="none" smtClean="0">
                <a:solidFill>
                  <a:schemeClr val="dk1"/>
                </a:solidFill>
                <a:latin typeface="Arial"/>
                <a:ea typeface="Arial"/>
                <a:cs typeface="Arial"/>
                <a:sym typeface="Arial"/>
              </a:rPr>
              <a:t>15</a:t>
            </a:fld>
            <a:endParaRPr lang="en-GB" sz="10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84791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1D1D1D"/>
                </a:solidFill>
                <a:effectLst/>
                <a:latin typeface="Arial" panose="020B0604020202020204" pitchFamily="34" charset="0"/>
              </a:rPr>
              <a:t>We also run some shared tools for unions. Here is an online petition site we run called Megaphone. </a:t>
            </a:r>
            <a:endParaRPr lang="en-GB" b="0" dirty="0">
              <a:effectLst/>
            </a:endParaRPr>
          </a:p>
          <a:p>
            <a:pPr rtl="0">
              <a:spcBef>
                <a:spcPts val="0"/>
              </a:spcBef>
              <a:spcAft>
                <a:spcPts val="0"/>
              </a:spcAft>
            </a:pPr>
            <a:br>
              <a:rPr lang="en-GB" b="0" dirty="0">
                <a:effectLst/>
              </a:rPr>
            </a:br>
            <a:r>
              <a:rPr lang="en-GB" sz="1800" b="0" i="0" u="none" strike="noStrike" dirty="0">
                <a:solidFill>
                  <a:srgbClr val="1D1D1D"/>
                </a:solidFill>
                <a:effectLst/>
                <a:latin typeface="Arial" panose="020B0604020202020204" pitchFamily="34" charset="0"/>
              </a:rPr>
              <a:t>It lets our unions run online campaigns for free. And it helps them make contact with new workers in important workplaces or industries, and introduce them to the union. </a:t>
            </a:r>
            <a:endParaRPr lang="en-GB" b="0" dirty="0">
              <a:effectLst/>
            </a:endParaRPr>
          </a:p>
          <a:p>
            <a:pPr rtl="0">
              <a:spcBef>
                <a:spcPts val="0"/>
              </a:spcBef>
              <a:spcAft>
                <a:spcPts val="0"/>
              </a:spcAft>
            </a:pPr>
            <a:br>
              <a:rPr lang="en-GB" b="0" dirty="0">
                <a:effectLst/>
              </a:rPr>
            </a:br>
            <a:r>
              <a:rPr lang="en-GB" sz="1800" b="0" i="0" u="none" strike="noStrike" dirty="0">
                <a:solidFill>
                  <a:srgbClr val="1D1D1D"/>
                </a:solidFill>
                <a:effectLst/>
                <a:latin typeface="Arial" panose="020B0604020202020204" pitchFamily="34" charset="0"/>
              </a:rPr>
              <a:t>And on the phone here is another product we have worked on to help improve online joining for unions</a:t>
            </a:r>
            <a:endParaRPr lang="en-GB" b="0" dirty="0">
              <a:effectLst/>
            </a:endParaRPr>
          </a:p>
          <a:p>
            <a:pPr rtl="0">
              <a:spcBef>
                <a:spcPts val="0"/>
              </a:spcBef>
              <a:spcAft>
                <a:spcPts val="0"/>
              </a:spcAft>
            </a:pPr>
            <a:br>
              <a:rPr lang="en-GB" b="0" dirty="0">
                <a:effectLst/>
              </a:rPr>
            </a:br>
            <a:r>
              <a:rPr lang="en-GB" sz="1800" b="0" i="0" u="none" strike="noStrike" dirty="0">
                <a:solidFill>
                  <a:srgbClr val="1D1D1D"/>
                </a:solidFill>
                <a:effectLst/>
                <a:latin typeface="Arial" panose="020B0604020202020204" pitchFamily="34" charset="0"/>
              </a:rPr>
              <a:t>so fewer people get lost whilst they’re trying to join up.</a:t>
            </a:r>
            <a:endParaRPr lang="en-GB" b="0" dirty="0">
              <a:effectLst/>
            </a:endParaRPr>
          </a:p>
          <a:p>
            <a:br>
              <a:rPr lang="en-GB" dirty="0"/>
            </a:br>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0" i="0" u="none" strike="noStrike" cap="none" smtClean="0">
                <a:solidFill>
                  <a:schemeClr val="dk1"/>
                </a:solidFill>
                <a:latin typeface="Arial"/>
                <a:ea typeface="Arial"/>
                <a:cs typeface="Arial"/>
                <a:sym typeface="Arial"/>
              </a:rPr>
              <a:t>16</a:t>
            </a:fld>
            <a:endParaRPr lang="en-GB" sz="10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39774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1D1D1D"/>
                </a:solidFill>
                <a:effectLst/>
                <a:latin typeface="Arial" panose="020B0604020202020204" pitchFamily="34" charset="0"/>
              </a:rPr>
              <a:t>Over those four years, we’ve seen an improvement in union digitisation. </a:t>
            </a:r>
            <a:endParaRPr lang="en-GB" b="0" dirty="0">
              <a:effectLst/>
            </a:endParaRPr>
          </a:p>
          <a:p>
            <a:pPr rtl="0">
              <a:spcBef>
                <a:spcPts val="0"/>
              </a:spcBef>
              <a:spcAft>
                <a:spcPts val="0"/>
              </a:spcAft>
            </a:pPr>
            <a:br>
              <a:rPr lang="en-GB" b="0" dirty="0">
                <a:effectLst/>
              </a:rPr>
            </a:br>
            <a:r>
              <a:rPr lang="en-GB" sz="1800" b="0" i="0" u="none" strike="noStrike" dirty="0">
                <a:solidFill>
                  <a:srgbClr val="1D1D1D"/>
                </a:solidFill>
                <a:effectLst/>
                <a:latin typeface="Arial" panose="020B0604020202020204" pitchFamily="34" charset="0"/>
              </a:rPr>
              <a:t>I’d like to take credit for that. But it’s true to say that the covid pandemic has been just as important for union digital.</a:t>
            </a:r>
            <a:endParaRPr lang="en-GB" b="0" dirty="0">
              <a:effectLst/>
            </a:endParaRPr>
          </a:p>
          <a:p>
            <a:pPr rtl="0">
              <a:spcBef>
                <a:spcPts val="0"/>
              </a:spcBef>
              <a:spcAft>
                <a:spcPts val="0"/>
              </a:spcAft>
            </a:pPr>
            <a:br>
              <a:rPr lang="en-GB" b="0" dirty="0">
                <a:effectLst/>
              </a:rPr>
            </a:br>
            <a:r>
              <a:rPr lang="en-GB" sz="1800" b="0" i="0" u="none" strike="noStrike" dirty="0">
                <a:solidFill>
                  <a:srgbClr val="1D1D1D"/>
                </a:solidFill>
                <a:effectLst/>
                <a:latin typeface="Arial" panose="020B0604020202020204" pitchFamily="34" charset="0"/>
              </a:rPr>
              <a:t>We saw a lot of disruption when the UK went into lockdown for months. </a:t>
            </a:r>
            <a:endParaRPr lang="en-GB" b="0" dirty="0">
              <a:effectLst/>
            </a:endParaRPr>
          </a:p>
          <a:p>
            <a:pPr rtl="0">
              <a:spcBef>
                <a:spcPts val="0"/>
              </a:spcBef>
              <a:spcAft>
                <a:spcPts val="0"/>
              </a:spcAft>
            </a:pPr>
            <a:br>
              <a:rPr lang="en-GB" b="0" dirty="0">
                <a:effectLst/>
              </a:rPr>
            </a:br>
            <a:r>
              <a:rPr lang="en-GB" sz="1800" b="0" i="0" u="none" strike="noStrike" dirty="0">
                <a:solidFill>
                  <a:srgbClr val="1D1D1D"/>
                </a:solidFill>
                <a:effectLst/>
                <a:latin typeface="Arial" panose="020B0604020202020204" pitchFamily="34" charset="0"/>
              </a:rPr>
              <a:t>Members suddenly needed urgent support </a:t>
            </a:r>
            <a:endParaRPr lang="en-GB" b="0" dirty="0">
              <a:effectLst/>
            </a:endParaRPr>
          </a:p>
          <a:p>
            <a:pPr rtl="0">
              <a:spcBef>
                <a:spcPts val="0"/>
              </a:spcBef>
              <a:spcAft>
                <a:spcPts val="0"/>
              </a:spcAft>
            </a:pPr>
            <a:br>
              <a:rPr lang="en-GB" b="0" dirty="0">
                <a:effectLst/>
              </a:rPr>
            </a:br>
            <a:r>
              <a:rPr lang="en-GB" sz="1800" b="0" i="0" u="none" strike="noStrike" dirty="0">
                <a:solidFill>
                  <a:srgbClr val="1D1D1D"/>
                </a:solidFill>
                <a:effectLst/>
                <a:latin typeface="Arial" panose="020B0604020202020204" pitchFamily="34" charset="0"/>
              </a:rPr>
              <a:t>But because we couldn’t do physical meetings any more, there was no choice but to move as much activity online as possible.</a:t>
            </a:r>
            <a:endParaRPr lang="en-GB" b="0" dirty="0">
              <a:effectLst/>
            </a:endParaRPr>
          </a:p>
          <a:p>
            <a:pPr rtl="0">
              <a:spcBef>
                <a:spcPts val="0"/>
              </a:spcBef>
              <a:spcAft>
                <a:spcPts val="0"/>
              </a:spcAft>
            </a:pPr>
            <a:br>
              <a:rPr lang="en-GB" b="0" dirty="0">
                <a:effectLst/>
              </a:rPr>
            </a:br>
            <a:r>
              <a:rPr lang="en-GB" sz="1800" b="0" i="0" u="none" strike="noStrike" dirty="0">
                <a:solidFill>
                  <a:srgbClr val="1D1D1D"/>
                </a:solidFill>
                <a:effectLst/>
                <a:latin typeface="Arial" panose="020B0604020202020204" pitchFamily="34" charset="0"/>
              </a:rPr>
              <a:t>The luckier unions had already moved to cloud-based office systems and telephony. </a:t>
            </a:r>
            <a:endParaRPr lang="en-GB" b="0" dirty="0">
              <a:effectLst/>
            </a:endParaRPr>
          </a:p>
          <a:p>
            <a:pPr rtl="0">
              <a:spcBef>
                <a:spcPts val="0"/>
              </a:spcBef>
              <a:spcAft>
                <a:spcPts val="0"/>
              </a:spcAft>
            </a:pPr>
            <a:br>
              <a:rPr lang="en-GB" b="0" dirty="0">
                <a:effectLst/>
              </a:rPr>
            </a:br>
            <a:r>
              <a:rPr lang="en-GB" sz="1800" b="0" i="0" u="none" strike="noStrike" dirty="0">
                <a:solidFill>
                  <a:srgbClr val="1D1D1D"/>
                </a:solidFill>
                <a:effectLst/>
                <a:latin typeface="Arial" panose="020B0604020202020204" pitchFamily="34" charset="0"/>
              </a:rPr>
              <a:t>These were really helpful as they meant we could immediately start working from home. </a:t>
            </a:r>
            <a:endParaRPr lang="en-GB" b="0" dirty="0">
              <a:effectLst/>
            </a:endParaRPr>
          </a:p>
          <a:p>
            <a:pPr rtl="0">
              <a:spcBef>
                <a:spcPts val="0"/>
              </a:spcBef>
              <a:spcAft>
                <a:spcPts val="0"/>
              </a:spcAft>
            </a:pPr>
            <a:br>
              <a:rPr lang="en-GB" b="0" dirty="0">
                <a:effectLst/>
              </a:rPr>
            </a:br>
            <a:r>
              <a:rPr lang="en-GB" sz="1800" b="0" i="0" u="none" strike="noStrike" dirty="0">
                <a:solidFill>
                  <a:srgbClr val="1D1D1D"/>
                </a:solidFill>
                <a:effectLst/>
                <a:latin typeface="Arial" panose="020B0604020202020204" pitchFamily="34" charset="0"/>
              </a:rPr>
              <a:t>But those unions that were still reliant on older IT had more problems with this. Lots of them had problems in talking to members - for example where they couldn’t get into the office to answer the telephone.</a:t>
            </a:r>
            <a:endParaRPr lang="en-GB" b="0" dirty="0">
              <a:effectLst/>
            </a:endParaRPr>
          </a:p>
          <a:p>
            <a:pPr rtl="0">
              <a:spcBef>
                <a:spcPts val="0"/>
              </a:spcBef>
              <a:spcAft>
                <a:spcPts val="0"/>
              </a:spcAft>
            </a:pPr>
            <a:br>
              <a:rPr lang="en-GB" b="0" dirty="0">
                <a:effectLst/>
              </a:rPr>
            </a:br>
            <a:r>
              <a:rPr lang="en-GB" sz="1800" b="0" i="0" u="none" strike="noStrike" dirty="0">
                <a:solidFill>
                  <a:srgbClr val="1D1D1D"/>
                </a:solidFill>
                <a:effectLst/>
                <a:latin typeface="Arial" panose="020B0604020202020204" pitchFamily="34" charset="0"/>
              </a:rPr>
              <a:t>Those staff who already had experience of flexible working made the switch easier. That’s especially true with union organisers, who were used to working whilst travelling, and using their initiative to solve problems.</a:t>
            </a:r>
            <a:endParaRPr lang="en-GB" b="0" dirty="0">
              <a:effectLst/>
            </a:endParaRPr>
          </a:p>
          <a:p>
            <a:pPr rtl="0">
              <a:spcBef>
                <a:spcPts val="0"/>
              </a:spcBef>
              <a:spcAft>
                <a:spcPts val="0"/>
              </a:spcAft>
            </a:pPr>
            <a:br>
              <a:rPr lang="en-GB" b="0" dirty="0">
                <a:effectLst/>
              </a:rPr>
            </a:br>
            <a:r>
              <a:rPr lang="en-GB" sz="1800" b="0" i="0" u="none" strike="noStrike" dirty="0">
                <a:solidFill>
                  <a:srgbClr val="1D1D1D"/>
                </a:solidFill>
                <a:effectLst/>
                <a:latin typeface="Arial" panose="020B0604020202020204" pitchFamily="34" charset="0"/>
              </a:rPr>
              <a:t>As it became obvious this was going to stay for many months, a number of unions brought forward digital change projects</a:t>
            </a:r>
            <a:endParaRPr lang="en-GB" b="0" dirty="0">
              <a:effectLst/>
            </a:endParaRPr>
          </a:p>
          <a:p>
            <a:pPr rtl="0">
              <a:spcBef>
                <a:spcPts val="0"/>
              </a:spcBef>
              <a:spcAft>
                <a:spcPts val="0"/>
              </a:spcAft>
            </a:pPr>
            <a:br>
              <a:rPr lang="en-GB" b="0" dirty="0">
                <a:effectLst/>
              </a:rPr>
            </a:br>
            <a:r>
              <a:rPr lang="en-GB" sz="1800" b="0" i="0" u="none" strike="noStrike" dirty="0">
                <a:solidFill>
                  <a:srgbClr val="1D1D1D"/>
                </a:solidFill>
                <a:effectLst/>
                <a:latin typeface="Arial" panose="020B0604020202020204" pitchFamily="34" charset="0"/>
              </a:rPr>
              <a:t>And we also saw much greater willingness for unions to innovate.</a:t>
            </a:r>
            <a:endParaRPr lang="en-GB" b="0" dirty="0">
              <a:effectLst/>
            </a:endParaRPr>
          </a:p>
          <a:p>
            <a:br>
              <a:rPr lang="en-GB" dirty="0"/>
            </a:br>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0" i="0" u="none" strike="noStrike" cap="none" smtClean="0">
                <a:solidFill>
                  <a:schemeClr val="dk1"/>
                </a:solidFill>
                <a:latin typeface="Arial"/>
                <a:ea typeface="Arial"/>
                <a:cs typeface="Arial"/>
                <a:sym typeface="Arial"/>
              </a:rPr>
              <a:t>17</a:t>
            </a:fld>
            <a:endParaRPr lang="en-GB" sz="10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39051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1D1D1D"/>
                </a:solidFill>
                <a:effectLst/>
                <a:latin typeface="Arial" panose="020B0604020202020204" pitchFamily="34" charset="0"/>
              </a:rPr>
              <a:t>We did some research into all of this, which became this report. I was really excited that it’s been translated into Czech.</a:t>
            </a:r>
            <a:endParaRPr lang="en-GB" b="0" dirty="0">
              <a:effectLst/>
            </a:endParaRP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We knew that lots of the changes from the pandemic were not going to go away once things got better. </a:t>
            </a:r>
            <a:endParaRPr lang="en-GB" b="0" dirty="0">
              <a:effectLst/>
            </a:endParaRP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People have got used to doing things differently now, and so after the pandemic, we have entered a “new normal”.</a:t>
            </a:r>
            <a:endParaRPr lang="en-GB" b="0" dirty="0">
              <a:effectLst/>
            </a:endParaRP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In some cases the pandemic created new issues. In other cases it made existing trends develop more quickly than before.</a:t>
            </a:r>
            <a:endParaRPr lang="en-GB" b="0" dirty="0">
              <a:effectLst/>
            </a:endParaRP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We asked our unions what they thought were the challenges they faced in adjusting to this new normal. </a:t>
            </a:r>
            <a:endParaRPr lang="en-GB" b="0" dirty="0">
              <a:effectLst/>
            </a:endParaRP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They fell into four main areas.</a:t>
            </a:r>
            <a:endParaRPr lang="en-GB" b="0" dirty="0">
              <a:effectLst/>
            </a:endParaRPr>
          </a:p>
          <a:p>
            <a:br>
              <a:rPr lang="en-GB" dirty="0"/>
            </a:br>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0" i="0" u="none" strike="noStrike" cap="none" smtClean="0">
                <a:solidFill>
                  <a:schemeClr val="dk1"/>
                </a:solidFill>
                <a:latin typeface="Arial"/>
                <a:ea typeface="Arial"/>
                <a:cs typeface="Arial"/>
                <a:sym typeface="Arial"/>
              </a:rPr>
              <a:t>18</a:t>
            </a:fld>
            <a:endParaRPr lang="en-GB" sz="10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9526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Firstly there are challenges of how we keep the high level of engagement with members that happened during the pandemic.</a:t>
            </a:r>
            <a:endParaRPr lang="en-GB" b="0" dirty="0">
              <a:effectLst/>
            </a:endParaRP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Members wanted much more digital content, much more quickly. And they wanted more ways to get involved. Local meetings went online and many more people started attending them. Union website use rose a lot. </a:t>
            </a:r>
            <a:endParaRPr lang="en-GB" b="0" dirty="0">
              <a:effectLst/>
            </a:endParaRP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This is one of our teachers’ union’s enormous zoom calls - they got up to 80,000 people live on a call. Their members were worried that the government were not closing schools, and so these regular news updates from the union were hugely popular. </a:t>
            </a:r>
            <a:endParaRPr lang="en-GB" b="0" dirty="0">
              <a:effectLst/>
            </a:endParaRP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Thousands of members who had never been to a union meeting before joined the calls. They recruited hundreds of new activists.</a:t>
            </a:r>
            <a:endParaRPr lang="en-GB" b="0" dirty="0">
              <a:effectLst/>
            </a:endParaRP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This was a great opportunity but it gives us a big challenge in keeping levels of engagement that high:</a:t>
            </a:r>
          </a:p>
          <a:p>
            <a:pPr rtl="0">
              <a:spcBef>
                <a:spcPts val="0"/>
              </a:spcBef>
              <a:spcAft>
                <a:spcPts val="0"/>
              </a:spcAft>
            </a:pPr>
            <a:endParaRPr lang="en-GB" b="0" dirty="0">
              <a:effectLst/>
            </a:endParaRP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We need to understand what digital content members really want. </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We need to work out how the right content can help attract new workers. What will be important enough to them to make them want to join in large numbers?</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We need to target our content to the right people, so they see more of what they want, not just more of what they don’t want.</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We need to do more to include the groups who have been excluded so far. Disabled members and women members were much more likely to join a new online meeting than an old physical meeting. But still not everyone can access the technology.</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We need to find ways to directly collaborate better with members online, as well as just giving them information.</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And we need to make our online meetings more effective - not just more of them. There’s a risk of “zoom fatigue” - if we use online calls where they aren’t really needed.</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0" i="0" u="none" strike="noStrike" cap="none" smtClean="0">
                <a:solidFill>
                  <a:schemeClr val="dk1"/>
                </a:solidFill>
                <a:latin typeface="Arial"/>
                <a:ea typeface="Arial"/>
                <a:cs typeface="Arial"/>
                <a:sym typeface="Arial"/>
              </a:rPr>
              <a:t>19</a:t>
            </a:fld>
            <a:endParaRPr lang="en-GB" sz="10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93456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a:t>
            </a:r>
            <a:r>
              <a:rPr lang="en-GB" sz="1800" b="0" i="0" u="none" strike="noStrike" dirty="0">
                <a:solidFill>
                  <a:srgbClr val="000000"/>
                </a:solidFill>
                <a:effectLst/>
                <a:latin typeface="Arial" panose="020B0604020202020204" pitchFamily="34" charset="0"/>
              </a:rPr>
              <a:t>My first question is about how important digital technologies were to you personally during the COVID lockdown? </a:t>
            </a:r>
          </a:p>
          <a:p>
            <a:pPr rtl="0">
              <a:spcBef>
                <a:spcPts val="0"/>
              </a:spcBef>
              <a:spcAft>
                <a:spcPts val="0"/>
              </a:spcAft>
            </a:pPr>
            <a:r>
              <a:rPr lang="en-GB" sz="1800" b="0" i="0" u="none" strike="noStrike" dirty="0">
                <a:solidFill>
                  <a:srgbClr val="000000"/>
                </a:solidFill>
                <a:effectLst/>
                <a:latin typeface="Arial" panose="020B0604020202020204" pitchFamily="34" charset="0"/>
              </a:rPr>
              <a:t>2 Next question. How well do you think digital actually did what you needed it to do? Did it make things easy and positive or did it make the whole thing harder?</a:t>
            </a:r>
            <a:endParaRPr lang="en-GB" sz="4000"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3 Let’s think now about the members of our unions. And how members were able to connect digitally with the union during the pandemic.</a:t>
            </a:r>
            <a:r>
              <a:rPr lang="en-GB" sz="4000" b="0" i="0" u="none" strike="noStrike" dirty="0">
                <a:solidFill>
                  <a:schemeClr val="dk1"/>
                </a:solidFill>
                <a:effectLst/>
                <a:latin typeface="Arial"/>
              </a:rPr>
              <a:t> </a:t>
            </a:r>
            <a:r>
              <a:rPr lang="en-GB" sz="1800" b="0" i="0" u="none" strike="noStrike" dirty="0">
                <a:solidFill>
                  <a:srgbClr val="000000"/>
                </a:solidFill>
                <a:effectLst/>
                <a:latin typeface="Arial" panose="020B0604020202020204" pitchFamily="34" charset="0"/>
              </a:rPr>
              <a:t>If your members were going to vote, what score do you think they would give? How easy was it for them to switch to digital, and do everything digitally with your union during that period?</a:t>
            </a:r>
            <a:endParaRPr lang="en-GB" sz="4000" b="0" dirty="0">
              <a:effectLst/>
            </a:endParaRPr>
          </a:p>
          <a:p>
            <a:endParaRPr lang="en-GB" sz="4000" dirty="0"/>
          </a:p>
          <a:p>
            <a:r>
              <a:rPr lang="en-GB" sz="1800" b="0" i="0" u="none" strike="noStrike" dirty="0">
                <a:solidFill>
                  <a:srgbClr val="000000"/>
                </a:solidFill>
                <a:effectLst/>
                <a:latin typeface="Arial" panose="020B0604020202020204" pitchFamily="34" charset="0"/>
              </a:rPr>
              <a:t> In the UK, when we ask these questions, we see that there is a gap between what people might want from everyday services they use online, and what unions are able to offer them right now.</a:t>
            </a:r>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0" i="0" u="none" strike="noStrike" cap="none" smtClean="0">
                <a:solidFill>
                  <a:schemeClr val="dk1"/>
                </a:solidFill>
                <a:latin typeface="Arial"/>
                <a:ea typeface="Arial"/>
                <a:cs typeface="Arial"/>
                <a:sym typeface="Arial"/>
              </a:rPr>
              <a:t>2</a:t>
            </a:fld>
            <a:endParaRPr lang="en-GB" sz="10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0117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The second group of challenges are about the different experiences people are having of work.</a:t>
            </a:r>
            <a:endParaRPr lang="en-GB" b="0" dirty="0">
              <a:effectLst/>
            </a:endParaRP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Many workers improved their digital skills and equipment so they could work from home, but others kept working just as they were. </a:t>
            </a:r>
            <a:endParaRPr lang="en-GB" b="0" dirty="0">
              <a:effectLst/>
            </a:endParaRP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And millions of workers spent months unable to work, whilst their employers were closed. </a:t>
            </a:r>
            <a:endParaRPr lang="en-GB" b="0" dirty="0">
              <a:effectLst/>
            </a:endParaRP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So some people were safe and comfortable, but others’ working lives became harder. </a:t>
            </a:r>
          </a:p>
          <a:p>
            <a:pPr rtl="0">
              <a:spcBef>
                <a:spcPts val="0"/>
              </a:spcBef>
              <a:spcAft>
                <a:spcPts val="0"/>
              </a:spcAft>
            </a:pPr>
            <a:endParaRPr lang="en-GB" b="0" dirty="0">
              <a:effectLst/>
            </a:endParaRP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to this, we need to find ways to bring the next wave of people online. So they can join those who already became more comfortable with digital. </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We need to help our existing union staff reskill into the new digital roles we need for the future.</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We need to support members whose industries are changing rapidly because of the new ways of working. </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And we need to support members who now work from home in dealing with issues like employer surveillance and a right to disconnect from work.</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0" i="0" u="none" strike="noStrike" cap="none" smtClean="0">
                <a:solidFill>
                  <a:schemeClr val="dk1"/>
                </a:solidFill>
                <a:latin typeface="Arial"/>
                <a:ea typeface="Arial"/>
                <a:cs typeface="Arial"/>
                <a:sym typeface="Arial"/>
              </a:rPr>
              <a:t>20</a:t>
            </a:fld>
            <a:endParaRPr lang="en-GB" sz="10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23455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Thirdly, we’ve got a big challenge around adapting our old union structures to fit the new reality.</a:t>
            </a:r>
            <a:endParaRPr lang="en-GB" b="0" dirty="0">
              <a:effectLst/>
            </a:endParaRP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We had a period of fast innovation, because we needed to get things done quickly and the old ways weren’t possible. </a:t>
            </a:r>
            <a:endParaRPr lang="en-GB" b="0" dirty="0">
              <a:effectLst/>
            </a:endParaRP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Now the old ways are possible once again, we need to find a blend that doesn’t lose the new things that members like, but that still fits with democratic control.</a:t>
            </a:r>
            <a:endParaRPr lang="en-GB" b="0" dirty="0">
              <a:effectLst/>
            </a:endParaRP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Some challenges we have here are :</a:t>
            </a:r>
          </a:p>
          <a:p>
            <a:pPr rtl="0">
              <a:spcBef>
                <a:spcPts val="0"/>
              </a:spcBef>
              <a:spcAft>
                <a:spcPts val="0"/>
              </a:spcAft>
            </a:pPr>
            <a:endParaRPr lang="en-GB" b="0" dirty="0">
              <a:effectLst/>
            </a:endParaRP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We need to find the right balance for democratic processes. What works well in our democracy, and what could work better now?</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But we don’t want to waste resources by doing everything twice - online and offline as well.</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We need to protect improvements we made in “new power” - where activists were empowered to take bigger roles and more initiative.</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Union constitutions are very important in the UK as they are how we are officially regulated. We need to find the opportunities to fit digital ways of working into our constitutions, and make those rules easier to change when we need it.</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And we need to find ways to change our culture to keep innovation happening, even when there isn’t the pressure of a crisis to drive it.</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0" i="0" u="none" strike="noStrike" cap="none" smtClean="0">
                <a:solidFill>
                  <a:schemeClr val="dk1"/>
                </a:solidFill>
                <a:latin typeface="Arial"/>
                <a:ea typeface="Arial"/>
                <a:cs typeface="Arial"/>
                <a:sym typeface="Arial"/>
              </a:rPr>
              <a:t>21</a:t>
            </a:fld>
            <a:endParaRPr lang="en-GB" sz="10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68898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And finally we have big problems around building relationships, when we can only contact people online.</a:t>
            </a:r>
            <a:endParaRPr lang="en-GB" b="0" dirty="0">
              <a:effectLst/>
            </a:endParaRP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Union organising is all about trusted relationships. But if we lose in-person activity and mass attendance in workplaces, we lose the opportunity to build those relationships. </a:t>
            </a:r>
            <a:endParaRPr lang="en-GB" b="0" dirty="0">
              <a:effectLst/>
            </a:endParaRP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Our challenges here are: </a:t>
            </a:r>
          </a:p>
          <a:p>
            <a:pPr rtl="0">
              <a:spcBef>
                <a:spcPts val="0"/>
              </a:spcBef>
              <a:spcAft>
                <a:spcPts val="0"/>
              </a:spcAft>
            </a:pPr>
            <a:endParaRPr lang="en-GB" b="0" dirty="0">
              <a:effectLst/>
            </a:endParaRP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We need to be better at digital campaigning to get more people involved in union actions.</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We need to get better at negotiating with employers in an online meeting, where it can be hard to understand both sides.</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We need to organise workers who might never meet each other. And find a way to build a sense of community without so many physical meetings.</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We need to offer better support to the people who join us online, and who don’t meet activists when they are joining.</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We have to find ways to network better between unions and share informal knowledge.</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And we have make sure that we have a focus on collective organising in everything new that we do. It is easier to create new digital services just for individuals, but that’s not a union.</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0" i="0" u="none" strike="noStrike" cap="none" smtClean="0">
                <a:solidFill>
                  <a:schemeClr val="dk1"/>
                </a:solidFill>
                <a:latin typeface="Arial"/>
                <a:ea typeface="Arial"/>
                <a:cs typeface="Arial"/>
                <a:sym typeface="Arial"/>
              </a:rPr>
              <a:t>22</a:t>
            </a:fld>
            <a:endParaRPr lang="en-GB" sz="10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90578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If you want to find out more, and stay in touch with the Digital Lab as it develops, visit the website at digital.tuc.org.uk, where you can find resources and sign up to email updates.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0" i="0" u="none" strike="noStrike" cap="none" smtClean="0">
                <a:solidFill>
                  <a:schemeClr val="dk1"/>
                </a:solidFill>
                <a:latin typeface="Arial"/>
                <a:ea typeface="Arial"/>
                <a:cs typeface="Arial"/>
                <a:sym typeface="Arial"/>
              </a:rPr>
              <a:t>23</a:t>
            </a:fld>
            <a:endParaRPr lang="en-GB" sz="10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60189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6:notes"/>
          <p:cNvSpPr txBox="1">
            <a:spLocks noGrp="1"/>
          </p:cNvSpPr>
          <p:nvPr>
            <p:ph type="body" idx="1"/>
          </p:nvPr>
        </p:nvSpPr>
        <p:spPr>
          <a:xfrm>
            <a:off x="493714" y="4763385"/>
            <a:ext cx="5843586" cy="4316819"/>
          </a:xfrm>
          <a:prstGeom prst="rect">
            <a:avLst/>
          </a:prstGeom>
        </p:spPr>
        <p:txBody>
          <a:bodyPr spcFirstLastPara="1" wrap="square" lIns="0" tIns="0" rIns="0" bIns="0" anchor="t" anchorCtr="0">
            <a:noAutofit/>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So I want to start here with a quick explanation about what I mean by digital, and why I think it’s so important for unions.</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First thing - it is very clear that digital is the mainstream choice.</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Here is a chart of what proportion of British people of each age group used the internet regularly - in 2011 and 2019.</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This data is old now - the numbers are even higher.</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But it shows us that for working age people, nearly everyone is currently regularly using the internet. </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And as unions are organisations of working age people, that should be important to us.</a:t>
            </a:r>
            <a:endParaRPr lang="en-GB" b="0" dirty="0">
              <a:effectLst/>
            </a:endParaRPr>
          </a:p>
          <a:p>
            <a:br>
              <a:rPr lang="en-GB" dirty="0"/>
            </a:br>
            <a:endParaRPr lang="en-GB" b="0" dirty="0">
              <a:effectLst/>
            </a:endParaRPr>
          </a:p>
        </p:txBody>
      </p:sp>
      <p:sp>
        <p:nvSpPr>
          <p:cNvPr id="48" name="Google Shape;48;p6:notes"/>
          <p:cNvSpPr>
            <a:spLocks noGrp="1" noRot="1" noChangeAspect="1"/>
          </p:cNvSpPr>
          <p:nvPr>
            <p:ph type="sldImg" idx="2"/>
          </p:nvPr>
        </p:nvSpPr>
        <p:spPr>
          <a:xfrm>
            <a:off x="488950" y="1306513"/>
            <a:ext cx="5842000" cy="3286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54a2a1e766_0_54:notes"/>
          <p:cNvSpPr>
            <a:spLocks noGrp="1" noRot="1" noChangeAspect="1"/>
          </p:cNvSpPr>
          <p:nvPr>
            <p:ph type="sldImg" idx="2"/>
          </p:nvPr>
        </p:nvSpPr>
        <p:spPr>
          <a:xfrm>
            <a:off x="488950" y="1306513"/>
            <a:ext cx="5842000" cy="32861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54a2a1e766_0_54:notes"/>
          <p:cNvSpPr txBox="1">
            <a:spLocks noGrp="1"/>
          </p:cNvSpPr>
          <p:nvPr>
            <p:ph type="body" idx="1"/>
          </p:nvPr>
        </p:nvSpPr>
        <p:spPr>
          <a:xfrm>
            <a:off x="493714" y="4763385"/>
            <a:ext cx="5843700" cy="4316700"/>
          </a:xfrm>
          <a:prstGeom prst="rect">
            <a:avLst/>
          </a:prstGeom>
        </p:spPr>
        <p:txBody>
          <a:bodyPr spcFirstLastPara="1" wrap="square" lIns="0" tIns="0" rIns="0" bIns="0" anchor="t" anchorCtr="0">
            <a:noAutofit/>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Mobile has been one of the key factors driving this change. </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Smartphones mean that nearly everyone is now online - whenever they need to be, and wherever they are.</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That gives them a different and more natural relationship with digital than they had before.</a:t>
            </a:r>
            <a:endParaRPr lang="en-GB" b="0" dirty="0">
              <a:effectLst/>
            </a:endParaRPr>
          </a:p>
          <a:p>
            <a:br>
              <a:rPr lang="en-GB" dirty="0"/>
            </a:br>
            <a:endParaRPr lang="en-GB" b="0" dirty="0">
              <a:effectLst/>
            </a:endParaRPr>
          </a:p>
        </p:txBody>
      </p:sp>
      <p:sp>
        <p:nvSpPr>
          <p:cNvPr id="55" name="Google Shape;55;g54a2a1e766_0_54:notes"/>
          <p:cNvSpPr txBox="1">
            <a:spLocks noGrp="1"/>
          </p:cNvSpPr>
          <p:nvPr>
            <p:ph type="sldNum" idx="12"/>
          </p:nvPr>
        </p:nvSpPr>
        <p:spPr>
          <a:xfrm>
            <a:off x="3850443" y="9428583"/>
            <a:ext cx="2945700" cy="496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a:t>4</a:t>
            </a:fld>
            <a:endParaRPr/>
          </a:p>
        </p:txBody>
      </p:sp>
    </p:spTree>
    <p:extLst>
      <p:ext uri="{BB962C8B-B14F-4D97-AF65-F5344CB8AC3E}">
        <p14:creationId xmlns:p14="http://schemas.microsoft.com/office/powerpoint/2010/main" val="495879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We have a new generation of what we call “digital natives”.</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The millennial generation - people who started their careers after the year 2000 - are now more than half the UK workforce.</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That means their whole working lives have been during the internet age - they don’t know a different way of doing things.</a:t>
            </a:r>
            <a:endParaRPr lang="en-GB" b="0" dirty="0">
              <a:effectLst/>
            </a:endParaRPr>
          </a:p>
          <a:p>
            <a:br>
              <a:rPr lang="en-GB" dirty="0"/>
            </a:br>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0" i="0" u="none" strike="noStrike" cap="none" smtClean="0">
                <a:solidFill>
                  <a:schemeClr val="dk1"/>
                </a:solidFill>
                <a:latin typeface="Arial"/>
                <a:ea typeface="Arial"/>
                <a:cs typeface="Arial"/>
                <a:sym typeface="Arial"/>
              </a:rPr>
              <a:t>5</a:t>
            </a:fld>
            <a:endParaRPr lang="en-GB" sz="10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14814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54a2a1e766_0_54:notes"/>
          <p:cNvSpPr>
            <a:spLocks noGrp="1" noRot="1" noChangeAspect="1"/>
          </p:cNvSpPr>
          <p:nvPr>
            <p:ph type="sldImg" idx="2"/>
          </p:nvPr>
        </p:nvSpPr>
        <p:spPr>
          <a:xfrm>
            <a:off x="488950" y="1306513"/>
            <a:ext cx="5842000" cy="32861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54a2a1e766_0_54:notes"/>
          <p:cNvSpPr txBox="1">
            <a:spLocks noGrp="1"/>
          </p:cNvSpPr>
          <p:nvPr>
            <p:ph type="body" idx="1"/>
          </p:nvPr>
        </p:nvSpPr>
        <p:spPr>
          <a:xfrm>
            <a:off x="493714" y="4763385"/>
            <a:ext cx="5843700" cy="4316700"/>
          </a:xfrm>
          <a:prstGeom prst="rect">
            <a:avLst/>
          </a:prstGeom>
        </p:spPr>
        <p:txBody>
          <a:bodyPr spcFirstLastPara="1" wrap="square" lIns="0" tIns="0" rIns="0" bIns="0" anchor="t" anchorCtr="0">
            <a:noAutofit/>
          </a:bodyPr>
          <a:lstStyle/>
          <a:p>
            <a:pPr rtl="0">
              <a:spcBef>
                <a:spcPts val="0"/>
              </a:spcBef>
              <a:spcAft>
                <a:spcPts val="0"/>
              </a:spcAft>
            </a:pPr>
            <a:r>
              <a:rPr lang="en-GB" sz="1800" b="0" i="0" u="none" strike="noStrike" dirty="0">
                <a:solidFill>
                  <a:srgbClr val="1D1D1D"/>
                </a:solidFill>
                <a:effectLst/>
                <a:latin typeface="Arial" panose="020B0604020202020204" pitchFamily="34" charset="0"/>
              </a:rPr>
              <a:t>When you combine that huge market with the ease of starting a digital-first business, this has led to an explosion in new digital services. </a:t>
            </a:r>
            <a:endParaRPr lang="en-GB" b="0" dirty="0">
              <a:effectLst/>
            </a:endParaRPr>
          </a:p>
          <a:p>
            <a:pPr rtl="0">
              <a:spcBef>
                <a:spcPts val="0"/>
              </a:spcBef>
              <a:spcAft>
                <a:spcPts val="0"/>
              </a:spcAft>
            </a:pPr>
            <a:r>
              <a:rPr lang="en-GB" sz="1800" b="0" i="0" u="none" strike="noStrike" dirty="0">
                <a:solidFill>
                  <a:srgbClr val="1D1D1D"/>
                </a:solidFill>
                <a:effectLst/>
                <a:latin typeface="Arial" panose="020B0604020202020204" pitchFamily="34" charset="0"/>
              </a:rPr>
              <a:t>Uber are a great example here. They are a terrible company for their workers but in just a few years they went from zero to 3.5m users, just in London.</a:t>
            </a:r>
            <a:endParaRPr lang="en-GB" b="0" dirty="0">
              <a:effectLst/>
            </a:endParaRPr>
          </a:p>
          <a:p>
            <a:br>
              <a:rPr lang="en-GB" dirty="0"/>
            </a:br>
            <a:br>
              <a:rPr lang="en-GB" dirty="0"/>
            </a:br>
            <a:endParaRPr dirty="0"/>
          </a:p>
        </p:txBody>
      </p:sp>
      <p:sp>
        <p:nvSpPr>
          <p:cNvPr id="55" name="Google Shape;55;g54a2a1e766_0_54:notes"/>
          <p:cNvSpPr txBox="1">
            <a:spLocks noGrp="1"/>
          </p:cNvSpPr>
          <p:nvPr>
            <p:ph type="sldNum" idx="12"/>
          </p:nvPr>
        </p:nvSpPr>
        <p:spPr>
          <a:xfrm>
            <a:off x="3850443" y="9428583"/>
            <a:ext cx="2945700" cy="496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54a2a1e766_0_47:notes"/>
          <p:cNvSpPr>
            <a:spLocks noGrp="1" noRot="1" noChangeAspect="1"/>
          </p:cNvSpPr>
          <p:nvPr>
            <p:ph type="sldImg" idx="2"/>
          </p:nvPr>
        </p:nvSpPr>
        <p:spPr>
          <a:xfrm>
            <a:off x="488950" y="1306513"/>
            <a:ext cx="5842000" cy="32861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54a2a1e766_0_47:notes"/>
          <p:cNvSpPr txBox="1">
            <a:spLocks noGrp="1"/>
          </p:cNvSpPr>
          <p:nvPr>
            <p:ph type="body" idx="1"/>
          </p:nvPr>
        </p:nvSpPr>
        <p:spPr>
          <a:xfrm>
            <a:off x="493714" y="4763385"/>
            <a:ext cx="5843700" cy="4316700"/>
          </a:xfrm>
          <a:prstGeom prst="rect">
            <a:avLst/>
          </a:prstGeom>
        </p:spPr>
        <p:txBody>
          <a:bodyPr spcFirstLastPara="1" wrap="square" lIns="0" tIns="0" rIns="0" bIns="0" anchor="t" anchorCtr="0">
            <a:noAutofit/>
          </a:bodyPr>
          <a:lstStyle/>
          <a:p>
            <a:pPr rtl="0">
              <a:spcBef>
                <a:spcPts val="0"/>
              </a:spcBef>
              <a:spcAft>
                <a:spcPts val="0"/>
              </a:spcAft>
            </a:pPr>
            <a:r>
              <a:rPr lang="en-GB" sz="1800" b="0" i="0" u="none" strike="noStrike" dirty="0">
                <a:solidFill>
                  <a:srgbClr val="1D1D1D"/>
                </a:solidFill>
                <a:effectLst/>
                <a:latin typeface="Arial" panose="020B0604020202020204" pitchFamily="34" charset="0"/>
              </a:rPr>
              <a:t>And once people use those new digital services, it raises everyone’s expectations of how easily they can interact with companies, government and organisations like unions. </a:t>
            </a:r>
            <a:endParaRPr lang="en-GB" b="0" dirty="0">
              <a:effectLst/>
            </a:endParaRPr>
          </a:p>
          <a:p>
            <a:pPr rtl="0">
              <a:spcBef>
                <a:spcPts val="0"/>
              </a:spcBef>
              <a:spcAft>
                <a:spcPts val="0"/>
              </a:spcAft>
            </a:pPr>
            <a:r>
              <a:rPr lang="en-GB" sz="1800" b="0" i="0" u="none" strike="noStrike" dirty="0">
                <a:solidFill>
                  <a:srgbClr val="1D1D1D"/>
                </a:solidFill>
                <a:effectLst/>
                <a:latin typeface="Arial" panose="020B0604020202020204" pitchFamily="34" charset="0"/>
              </a:rPr>
              <a:t>That is something that older companies and organisations can find it hard to keep up with.</a:t>
            </a:r>
            <a:endParaRPr lang="en-GB" b="0" dirty="0">
              <a:effectLst/>
            </a:endParaRPr>
          </a:p>
          <a:p>
            <a:pPr rtl="0">
              <a:spcBef>
                <a:spcPts val="0"/>
              </a:spcBef>
              <a:spcAft>
                <a:spcPts val="0"/>
              </a:spcAft>
            </a:pPr>
            <a:r>
              <a:rPr lang="en-GB" sz="1800" b="0" i="0" u="none" strike="noStrike" dirty="0">
                <a:solidFill>
                  <a:srgbClr val="1D1D1D"/>
                </a:solidFill>
                <a:effectLst/>
                <a:latin typeface="Arial" panose="020B0604020202020204" pitchFamily="34" charset="0"/>
              </a:rPr>
              <a:t>So when we talk about digital and digitisation, we are talking about how existing organisations adapt to meet people’s new expectations.</a:t>
            </a:r>
            <a:endParaRPr lang="en-GB" b="0" dirty="0">
              <a:effectLst/>
            </a:endParaRPr>
          </a:p>
          <a:p>
            <a:pPr rtl="0">
              <a:spcBef>
                <a:spcPts val="0"/>
              </a:spcBef>
              <a:spcAft>
                <a:spcPts val="0"/>
              </a:spcAft>
            </a:pPr>
            <a:r>
              <a:rPr lang="en-GB" sz="1800" b="0" i="0" u="none" strike="noStrike" dirty="0">
                <a:solidFill>
                  <a:srgbClr val="1D1D1D"/>
                </a:solidFill>
                <a:effectLst/>
                <a:latin typeface="Arial" panose="020B0604020202020204" pitchFamily="34" charset="0"/>
              </a:rPr>
              <a:t>Digital includes technology, but it isn’t just about technology.</a:t>
            </a:r>
            <a:endParaRPr lang="en-GB" b="0" dirty="0">
              <a:effectLst/>
            </a:endParaRPr>
          </a:p>
          <a:p>
            <a:br>
              <a:rPr lang="en-GB" dirty="0"/>
            </a:br>
            <a:br>
              <a:rPr lang="en-GB" dirty="0"/>
            </a:br>
            <a:endParaRPr dirty="0"/>
          </a:p>
        </p:txBody>
      </p:sp>
      <p:sp>
        <p:nvSpPr>
          <p:cNvPr id="64" name="Google Shape;64;g54a2a1e766_0_47:notes"/>
          <p:cNvSpPr txBox="1">
            <a:spLocks noGrp="1"/>
          </p:cNvSpPr>
          <p:nvPr>
            <p:ph type="sldNum" idx="12"/>
          </p:nvPr>
        </p:nvSpPr>
        <p:spPr>
          <a:xfrm>
            <a:off x="3850443" y="9428583"/>
            <a:ext cx="2945700" cy="496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54a2a1e766_0_62:notes"/>
          <p:cNvSpPr txBox="1">
            <a:spLocks noGrp="1"/>
          </p:cNvSpPr>
          <p:nvPr>
            <p:ph type="body" idx="1"/>
          </p:nvPr>
        </p:nvSpPr>
        <p:spPr>
          <a:xfrm>
            <a:off x="493714" y="4763385"/>
            <a:ext cx="5843700" cy="4316700"/>
          </a:xfrm>
          <a:prstGeom prst="rect">
            <a:avLst/>
          </a:prstGeom>
        </p:spPr>
        <p:txBody>
          <a:bodyPr spcFirstLastPara="1" wrap="square" lIns="0" tIns="0" rIns="0" bIns="0" anchor="t" anchorCtr="0">
            <a:noAutofit/>
          </a:bodyPr>
          <a:lstStyle/>
          <a:p>
            <a:pPr rtl="0">
              <a:spcBef>
                <a:spcPts val="0"/>
              </a:spcBef>
              <a:spcAft>
                <a:spcPts val="0"/>
              </a:spcAft>
            </a:pPr>
            <a:r>
              <a:rPr lang="en-GB" sz="1800" b="0" i="0" u="none" strike="noStrike" dirty="0">
                <a:solidFill>
                  <a:srgbClr val="1D1D1D"/>
                </a:solidFill>
                <a:effectLst/>
                <a:latin typeface="Arial" panose="020B0604020202020204" pitchFamily="34" charset="0"/>
              </a:rPr>
              <a:t>So what does that mean for unions? </a:t>
            </a:r>
            <a:endParaRPr lang="en-GB" b="0" dirty="0">
              <a:effectLst/>
            </a:endParaRPr>
          </a:p>
          <a:p>
            <a:pPr rtl="0">
              <a:spcBef>
                <a:spcPts val="0"/>
              </a:spcBef>
              <a:spcAft>
                <a:spcPts val="0"/>
              </a:spcAft>
            </a:pPr>
            <a:r>
              <a:rPr lang="en-GB" sz="1800" b="0" i="0" u="none" strike="noStrike" dirty="0">
                <a:solidFill>
                  <a:srgbClr val="1D1D1D"/>
                </a:solidFill>
                <a:effectLst/>
                <a:latin typeface="Arial" panose="020B0604020202020204" pitchFamily="34" charset="0"/>
              </a:rPr>
              <a:t>Well, if unions were just starting today, our values would be the same, but our structures and ways of working might be very different.</a:t>
            </a:r>
            <a:endParaRPr lang="en-GB" b="0" dirty="0">
              <a:effectLst/>
            </a:endParaRPr>
          </a:p>
          <a:p>
            <a:pPr rtl="0">
              <a:spcBef>
                <a:spcPts val="0"/>
              </a:spcBef>
              <a:spcAft>
                <a:spcPts val="0"/>
              </a:spcAft>
            </a:pPr>
            <a:r>
              <a:rPr lang="en-GB" sz="1800" b="0" i="0" u="none" strike="noStrike" dirty="0">
                <a:solidFill>
                  <a:srgbClr val="1D1D1D"/>
                </a:solidFill>
                <a:effectLst/>
                <a:latin typeface="Arial" panose="020B0604020202020204" pitchFamily="34" charset="0"/>
              </a:rPr>
              <a:t>The challenge for us is to take what has worked well in the past, but make it relevant in the new environment.</a:t>
            </a:r>
            <a:endParaRPr lang="en-GB" b="0" dirty="0">
              <a:effectLst/>
            </a:endParaRPr>
          </a:p>
          <a:p>
            <a:br>
              <a:rPr lang="en-GB" dirty="0"/>
            </a:br>
            <a:endParaRPr lang="en-GB" b="0" dirty="0">
              <a:effectLst/>
            </a:endParaRPr>
          </a:p>
        </p:txBody>
      </p:sp>
      <p:sp>
        <p:nvSpPr>
          <p:cNvPr id="103" name="Google Shape;103;g54a2a1e766_0_62:notes"/>
          <p:cNvSpPr>
            <a:spLocks noGrp="1" noRot="1" noChangeAspect="1"/>
          </p:cNvSpPr>
          <p:nvPr>
            <p:ph type="sldImg" idx="2"/>
          </p:nvPr>
        </p:nvSpPr>
        <p:spPr>
          <a:xfrm>
            <a:off x="488950" y="1306513"/>
            <a:ext cx="5842000" cy="3286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3:notes"/>
          <p:cNvSpPr txBox="1">
            <a:spLocks noGrp="1"/>
          </p:cNvSpPr>
          <p:nvPr>
            <p:ph type="body" idx="1"/>
          </p:nvPr>
        </p:nvSpPr>
        <p:spPr>
          <a:xfrm>
            <a:off x="493714" y="4763385"/>
            <a:ext cx="5843586" cy="4316819"/>
          </a:xfrm>
          <a:prstGeom prst="rect">
            <a:avLst/>
          </a:prstGeom>
        </p:spPr>
        <p:txBody>
          <a:bodyPr spcFirstLastPara="1" wrap="square" lIns="0" tIns="0" rIns="0" bIns="0" anchor="t" anchorCtr="0">
            <a:noAutofit/>
          </a:bodyPr>
          <a:lstStyle/>
          <a:p>
            <a:pPr rtl="0">
              <a:spcBef>
                <a:spcPts val="0"/>
              </a:spcBef>
              <a:spcAft>
                <a:spcPts val="0"/>
              </a:spcAft>
            </a:pPr>
            <a:r>
              <a:rPr lang="en-GB" sz="1800" b="0" i="0" u="none" strike="noStrike" dirty="0">
                <a:solidFill>
                  <a:srgbClr val="1D1D1D"/>
                </a:solidFill>
                <a:effectLst/>
                <a:latin typeface="Arial" panose="020B0604020202020204" pitchFamily="34" charset="0"/>
              </a:rPr>
              <a:t>But there is a problem. Unions are not as fast as employers or companies in how we digitise.</a:t>
            </a:r>
            <a:endParaRPr lang="en-GB" b="0" dirty="0">
              <a:effectLst/>
            </a:endParaRPr>
          </a:p>
          <a:p>
            <a:pPr rtl="0">
              <a:spcBef>
                <a:spcPts val="0"/>
              </a:spcBef>
              <a:spcAft>
                <a:spcPts val="0"/>
              </a:spcAft>
            </a:pPr>
            <a:r>
              <a:rPr lang="en-GB" sz="1800" b="0" i="0" u="none" strike="noStrike" dirty="0">
                <a:solidFill>
                  <a:srgbClr val="1D1D1D"/>
                </a:solidFill>
                <a:effectLst/>
                <a:latin typeface="Arial" panose="020B0604020202020204" pitchFamily="34" charset="0"/>
              </a:rPr>
              <a:t>It’s difficult. There’s not a lot of shared digital infrastructure for unions. And not much IT experience at senior levels. So costs can be more than we’re used to. </a:t>
            </a:r>
            <a:endParaRPr lang="en-GB" b="0" dirty="0">
              <a:effectLst/>
            </a:endParaRPr>
          </a:p>
          <a:p>
            <a:pPr rtl="0">
              <a:spcBef>
                <a:spcPts val="0"/>
              </a:spcBef>
              <a:spcAft>
                <a:spcPts val="0"/>
              </a:spcAft>
            </a:pPr>
            <a:r>
              <a:rPr lang="en-GB" sz="1800" b="0" i="0" u="none" strike="noStrike" dirty="0">
                <a:solidFill>
                  <a:srgbClr val="1D1D1D"/>
                </a:solidFill>
                <a:effectLst/>
                <a:latin typeface="Arial" panose="020B0604020202020204" pitchFamily="34" charset="0"/>
              </a:rPr>
              <a:t>And our rules and structures were designed long ago to be sustainable and democratic, not to respond quickly to a changing environment. </a:t>
            </a:r>
            <a:endParaRPr lang="en-GB" b="0" dirty="0">
              <a:effectLst/>
            </a:endParaRPr>
          </a:p>
          <a:p>
            <a:br>
              <a:rPr lang="en-GB" dirty="0"/>
            </a:br>
            <a:endParaRPr dirty="0"/>
          </a:p>
        </p:txBody>
      </p:sp>
      <p:sp>
        <p:nvSpPr>
          <p:cNvPr id="85" name="Google Shape;85;p3:notes"/>
          <p:cNvSpPr>
            <a:spLocks noGrp="1" noRot="1" noChangeAspect="1"/>
          </p:cNvSpPr>
          <p:nvPr>
            <p:ph type="sldImg" idx="2"/>
          </p:nvPr>
        </p:nvSpPr>
        <p:spPr>
          <a:xfrm>
            <a:off x="488950" y="1306513"/>
            <a:ext cx="5842000" cy="3286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UC Title Slide">
  <p:cSld name="TUC Title Slide">
    <p:bg>
      <p:bgPr>
        <a:solidFill>
          <a:schemeClr val="accent1"/>
        </a:solidFill>
        <a:effectLst/>
      </p:bgPr>
    </p:bg>
    <p:spTree>
      <p:nvGrpSpPr>
        <p:cNvPr id="1" name="Shape 10"/>
        <p:cNvGrpSpPr/>
        <p:nvPr/>
      </p:nvGrpSpPr>
      <p:grpSpPr>
        <a:xfrm>
          <a:off x="0" y="0"/>
          <a:ext cx="0" cy="0"/>
          <a:chOff x="0" y="0"/>
          <a:chExt cx="0" cy="0"/>
        </a:xfrm>
      </p:grpSpPr>
      <p:sp>
        <p:nvSpPr>
          <p:cNvPr id="11" name="Google Shape;11;p2"/>
          <p:cNvSpPr/>
          <p:nvPr/>
        </p:nvSpPr>
        <p:spPr>
          <a:xfrm>
            <a:off x="0" y="246888"/>
            <a:ext cx="7434072" cy="4663440"/>
          </a:xfrm>
          <a:prstGeom prst="homePlate">
            <a:avLst>
              <a:gd name="adj" fmla="val 46531"/>
            </a:avLst>
          </a:prstGeom>
          <a:solidFill>
            <a:schemeClr val="accent2">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Quattrocento Sans"/>
              <a:ea typeface="Quattrocento Sans"/>
              <a:cs typeface="Quattrocento Sans"/>
              <a:sym typeface="Quattrocento Sans"/>
            </a:endParaRPr>
          </a:p>
        </p:txBody>
      </p:sp>
      <p:sp>
        <p:nvSpPr>
          <p:cNvPr id="12" name="Google Shape;12;p2"/>
          <p:cNvSpPr/>
          <p:nvPr/>
        </p:nvSpPr>
        <p:spPr>
          <a:xfrm>
            <a:off x="0" y="0"/>
            <a:ext cx="6713982" cy="5143500"/>
          </a:xfrm>
          <a:prstGeom prst="homePlate">
            <a:avLst>
              <a:gd name="adj" fmla="val 46678"/>
            </a:avLst>
          </a:prstGeom>
          <a:gradFill>
            <a:gsLst>
              <a:gs pos="0">
                <a:srgbClr val="3EADB6">
                  <a:alpha val="30588"/>
                </a:srgbClr>
              </a:gs>
              <a:gs pos="58999">
                <a:srgbClr val="40696F"/>
              </a:gs>
              <a:gs pos="100000">
                <a:srgbClr val="40696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Quattrocento Sans"/>
              <a:ea typeface="Quattrocento Sans"/>
              <a:cs typeface="Quattrocento Sans"/>
              <a:sym typeface="Quattrocento Sans"/>
            </a:endParaRPr>
          </a:p>
        </p:txBody>
      </p:sp>
      <p:sp>
        <p:nvSpPr>
          <p:cNvPr id="13" name="Google Shape;13;p2"/>
          <p:cNvSpPr txBox="1">
            <a:spLocks noGrp="1"/>
          </p:cNvSpPr>
          <p:nvPr>
            <p:ph type="ctrTitle"/>
          </p:nvPr>
        </p:nvSpPr>
        <p:spPr>
          <a:xfrm>
            <a:off x="641586" y="1064526"/>
            <a:ext cx="4640098" cy="1604735"/>
          </a:xfrm>
          <a:prstGeom prst="rect">
            <a:avLst/>
          </a:prstGeom>
          <a:noFill/>
          <a:ln>
            <a:noFill/>
          </a:ln>
        </p:spPr>
        <p:txBody>
          <a:bodyPr spcFirstLastPara="1" wrap="square" lIns="0" tIns="0" rIns="0" bIns="45700" anchor="b" anchorCtr="0"/>
          <a:lstStyle>
            <a:lvl1pPr marR="0" lvl="0" algn="l" rtl="0">
              <a:lnSpc>
                <a:spcPct val="90000"/>
              </a:lnSpc>
              <a:spcBef>
                <a:spcPts val="0"/>
              </a:spcBef>
              <a:spcAft>
                <a:spcPts val="0"/>
              </a:spcAft>
              <a:buClr>
                <a:schemeClr val="lt1"/>
              </a:buClr>
              <a:buSzPts val="3800"/>
              <a:buFont typeface="Rockwell"/>
              <a:buNone/>
              <a:defRPr sz="3800" b="0" i="0" u="none" strike="noStrike" cap="none">
                <a:solidFill>
                  <a:schemeClr val="lt1"/>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 name="Google Shape;14;p2"/>
          <p:cNvSpPr txBox="1">
            <a:spLocks noGrp="1"/>
          </p:cNvSpPr>
          <p:nvPr>
            <p:ph type="subTitle" idx="1"/>
          </p:nvPr>
        </p:nvSpPr>
        <p:spPr>
          <a:xfrm>
            <a:off x="641447" y="2621916"/>
            <a:ext cx="4642216" cy="903713"/>
          </a:xfrm>
          <a:prstGeom prst="rect">
            <a:avLst/>
          </a:prstGeom>
          <a:noFill/>
          <a:ln>
            <a:noFill/>
          </a:ln>
        </p:spPr>
        <p:txBody>
          <a:bodyPr spcFirstLastPara="1" wrap="square" lIns="0" tIns="0" rIns="0" bIns="0" anchor="t" anchorCtr="0"/>
          <a:lstStyle>
            <a:lvl1pPr marR="0" lvl="0" algn="l" rtl="0">
              <a:lnSpc>
                <a:spcPct val="120000"/>
              </a:lnSpc>
              <a:spcBef>
                <a:spcPts val="0"/>
              </a:spcBef>
              <a:spcAft>
                <a:spcPts val="0"/>
              </a:spcAft>
              <a:buClr>
                <a:schemeClr val="accent2"/>
              </a:buClr>
              <a:buSzPts val="1870"/>
              <a:buFont typeface="Noto Sans Symbols"/>
              <a:buNone/>
              <a:defRPr sz="2200" b="0" i="0" u="none" strike="noStrike" cap="none">
                <a:solidFill>
                  <a:schemeClr val="lt1"/>
                </a:solidFill>
                <a:latin typeface="Rockwell"/>
                <a:ea typeface="Rockwell"/>
                <a:cs typeface="Rockwell"/>
                <a:sym typeface="Rockwell"/>
              </a:defRPr>
            </a:lvl1pPr>
            <a:lvl2pPr marR="0" lvl="1" algn="l" rtl="0">
              <a:lnSpc>
                <a:spcPct val="120000"/>
              </a:lnSpc>
              <a:spcBef>
                <a:spcPts val="600"/>
              </a:spcBef>
              <a:spcAft>
                <a:spcPts val="0"/>
              </a:spcAft>
              <a:buClr>
                <a:schemeClr val="accent2"/>
              </a:buClr>
              <a:buSzPts val="1530"/>
              <a:buFont typeface="Noto Sans Symbols"/>
              <a:buChar char="■"/>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20000"/>
              </a:lnSpc>
              <a:spcBef>
                <a:spcPts val="600"/>
              </a:spcBef>
              <a:spcAft>
                <a:spcPts val="0"/>
              </a:spcAft>
              <a:buClr>
                <a:schemeClr val="dk1"/>
              </a:buClr>
              <a:buSzPts val="1350"/>
              <a:buFont typeface="Noto Sans Symbols"/>
              <a:buChar char="■"/>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20000"/>
              </a:lnSpc>
              <a:spcBef>
                <a:spcPts val="600"/>
              </a:spcBef>
              <a:spcAft>
                <a:spcPts val="0"/>
              </a:spcAft>
              <a:buClr>
                <a:schemeClr val="dk1"/>
              </a:buClr>
              <a:buSzPts val="1200"/>
              <a:buFont typeface="Noto Sans Symbols"/>
              <a:buChar char="■"/>
              <a:defRPr sz="1600" b="0" i="0" u="none" strike="noStrike" cap="none">
                <a:solidFill>
                  <a:schemeClr val="dk1"/>
                </a:solidFill>
                <a:latin typeface="Quattrocento Sans"/>
                <a:ea typeface="Quattrocento Sans"/>
                <a:cs typeface="Quattrocento Sans"/>
                <a:sym typeface="Quattrocento Sans"/>
              </a:defRPr>
            </a:lvl4pPr>
            <a:lvl5pPr marR="0" lvl="4" algn="l" rtl="0">
              <a:lnSpc>
                <a:spcPct val="120000"/>
              </a:lnSpc>
              <a:spcBef>
                <a:spcPts val="600"/>
              </a:spcBef>
              <a:spcAft>
                <a:spcPts val="0"/>
              </a:spcAft>
              <a:buClr>
                <a:schemeClr val="dk1"/>
              </a:buClr>
              <a:buSzPts val="1050"/>
              <a:buFont typeface="Noto Sans Symbols"/>
              <a:buChar char="■"/>
              <a:defRPr sz="1400" b="0" i="0" u="none" strike="noStrike" cap="none">
                <a:solidFill>
                  <a:schemeClr val="dk1"/>
                </a:solidFill>
                <a:latin typeface="Quattrocento Sans"/>
                <a:ea typeface="Quattrocento Sans"/>
                <a:cs typeface="Quattrocento Sans"/>
                <a:sym typeface="Quattrocento Sans"/>
              </a:defRPr>
            </a:lvl5pPr>
            <a:lvl6pPr marR="0" lvl="5" algn="l" rtl="0">
              <a:lnSpc>
                <a:spcPct val="120000"/>
              </a:lnSpc>
              <a:spcBef>
                <a:spcPts val="600"/>
              </a:spcBef>
              <a:spcAft>
                <a:spcPts val="0"/>
              </a:spcAft>
              <a:buClr>
                <a:schemeClr val="dk1"/>
              </a:buClr>
              <a:buSzPts val="900"/>
              <a:buFont typeface="Noto Sans Symbols"/>
              <a:buChar char="■"/>
              <a:defRPr sz="12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9pPr>
          </a:lstStyle>
          <a:p>
            <a:endParaRPr/>
          </a:p>
        </p:txBody>
      </p:sp>
      <p:pic>
        <p:nvPicPr>
          <p:cNvPr id="15" name="Google Shape;15;p2"/>
          <p:cNvPicPr preferRelativeResize="0"/>
          <p:nvPr/>
        </p:nvPicPr>
        <p:blipFill rotWithShape="1">
          <a:blip r:embed="rId2">
            <a:alphaModFix/>
          </a:blip>
          <a:srcRect/>
          <a:stretch/>
        </p:blipFill>
        <p:spPr>
          <a:xfrm>
            <a:off x="7263934" y="392047"/>
            <a:ext cx="1422869" cy="904114"/>
          </a:xfrm>
          <a:prstGeom prst="rect">
            <a:avLst/>
          </a:prstGeom>
          <a:noFill/>
          <a:ln>
            <a:noFill/>
          </a:ln>
        </p:spPr>
      </p:pic>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UC Title and Content">
  <p:cSld name="TUC Title and Content">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644419" y="282576"/>
            <a:ext cx="7785746" cy="800116"/>
          </a:xfrm>
          <a:prstGeom prst="rect">
            <a:avLst/>
          </a:prstGeom>
          <a:noFill/>
          <a:ln>
            <a:noFill/>
          </a:ln>
        </p:spPr>
        <p:txBody>
          <a:bodyPr spcFirstLastPara="1" wrap="square" lIns="0" tIns="0" rIns="0" bIns="0" anchor="b" anchorCtr="0"/>
          <a:lstStyle>
            <a:lvl1pPr marR="0" lvl="0" algn="l" rtl="0">
              <a:lnSpc>
                <a:spcPct val="100000"/>
              </a:lnSpc>
              <a:spcBef>
                <a:spcPts val="0"/>
              </a:spcBef>
              <a:spcAft>
                <a:spcPts val="0"/>
              </a:spcAft>
              <a:buClr>
                <a:schemeClr val="accent1"/>
              </a:buClr>
              <a:buSzPts val="2500"/>
              <a:buFont typeface="Rockwell"/>
              <a:buNone/>
              <a:defRPr sz="2500" b="0" i="0" u="none" strike="noStrike" cap="none">
                <a:solidFill>
                  <a:schemeClr val="accent1"/>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 name="Google Shape;18;p3"/>
          <p:cNvSpPr txBox="1">
            <a:spLocks noGrp="1"/>
          </p:cNvSpPr>
          <p:nvPr>
            <p:ph type="body" idx="1"/>
          </p:nvPr>
        </p:nvSpPr>
        <p:spPr>
          <a:xfrm>
            <a:off x="644419" y="1447799"/>
            <a:ext cx="7785746" cy="2727000"/>
          </a:xfrm>
          <a:prstGeom prst="rect">
            <a:avLst/>
          </a:prstGeom>
          <a:noFill/>
          <a:ln>
            <a:noFill/>
          </a:ln>
        </p:spPr>
        <p:txBody>
          <a:bodyPr spcFirstLastPara="1" wrap="square" lIns="0" tIns="0" rIns="0" bIns="0" anchor="t" anchorCtr="0"/>
          <a:lstStyle>
            <a:lvl1pPr marL="457200" marR="0" lvl="0" indent="-228600" algn="l" rtl="0">
              <a:lnSpc>
                <a:spcPct val="100000"/>
              </a:lnSpc>
              <a:spcBef>
                <a:spcPts val="0"/>
              </a:spcBef>
              <a:spcAft>
                <a:spcPts val="0"/>
              </a:spcAft>
              <a:buClr>
                <a:schemeClr val="accent2"/>
              </a:buClr>
              <a:buSzPts val="1360"/>
              <a:buFont typeface="Noto Sans Symbols"/>
              <a:buNone/>
              <a:defRPr sz="1600" b="0" i="0" u="none" strike="noStrike" cap="none">
                <a:solidFill>
                  <a:schemeClr val="dk1"/>
                </a:solidFill>
                <a:latin typeface="Quattrocento Sans"/>
                <a:ea typeface="Quattrocento Sans"/>
                <a:cs typeface="Quattrocento Sans"/>
                <a:sym typeface="Quattrocento Sans"/>
              </a:defRPr>
            </a:lvl1pPr>
            <a:lvl2pPr marL="914400" marR="0" lvl="1" indent="-330200" algn="l" rtl="0">
              <a:lnSpc>
                <a:spcPct val="100000"/>
              </a:lnSpc>
              <a:spcBef>
                <a:spcPts val="1000"/>
              </a:spcBef>
              <a:spcAft>
                <a:spcPts val="0"/>
              </a:spcAft>
              <a:buClr>
                <a:schemeClr val="accent1"/>
              </a:buClr>
              <a:buSzPts val="1600"/>
              <a:buFont typeface="Arial"/>
              <a:buChar char="•"/>
              <a:defRPr sz="1600" b="0" i="0" u="none" strike="noStrike" cap="none">
                <a:solidFill>
                  <a:schemeClr val="dk1"/>
                </a:solidFill>
                <a:latin typeface="Quattrocento Sans"/>
                <a:ea typeface="Quattrocento Sans"/>
                <a:cs typeface="Quattrocento Sans"/>
                <a:sym typeface="Quattrocento Sans"/>
              </a:defRPr>
            </a:lvl2pPr>
            <a:lvl3pPr marL="1371600" marR="0" lvl="2" indent="-330200" algn="l" rtl="0">
              <a:lnSpc>
                <a:spcPct val="100000"/>
              </a:lnSpc>
              <a:spcBef>
                <a:spcPts val="1000"/>
              </a:spcBef>
              <a:spcAft>
                <a:spcPts val="0"/>
              </a:spcAft>
              <a:buClr>
                <a:schemeClr val="dk1"/>
              </a:buClr>
              <a:buSzPts val="1600"/>
              <a:buFont typeface="Noto Sans Symbols"/>
              <a:buChar char="−"/>
              <a:defRPr sz="1600" b="0" i="0" u="none" strike="noStrike" cap="none">
                <a:solidFill>
                  <a:schemeClr val="dk1"/>
                </a:solidFill>
                <a:latin typeface="Quattrocento Sans"/>
                <a:ea typeface="Quattrocento Sans"/>
                <a:cs typeface="Quattrocento Sans"/>
                <a:sym typeface="Quattrocento Sans"/>
              </a:defRPr>
            </a:lvl3pPr>
            <a:lvl4pPr marL="1828800" marR="0" lvl="3" indent="-304800" algn="l" rtl="0">
              <a:lnSpc>
                <a:spcPct val="100000"/>
              </a:lnSpc>
              <a:spcBef>
                <a:spcPts val="1000"/>
              </a:spcBef>
              <a:spcAft>
                <a:spcPts val="0"/>
              </a:spcAft>
              <a:buClr>
                <a:schemeClr val="dk1"/>
              </a:buClr>
              <a:buSzPts val="1200"/>
              <a:buFont typeface="Noto Sans Symbols"/>
              <a:buChar char="■"/>
              <a:defRPr sz="1600" b="0" i="0" u="none" strike="noStrike" cap="none">
                <a:solidFill>
                  <a:schemeClr val="dk1"/>
                </a:solidFill>
                <a:latin typeface="Quattrocento Sans"/>
                <a:ea typeface="Quattrocento Sans"/>
                <a:cs typeface="Quattrocento Sans"/>
                <a:sym typeface="Quattrocento Sans"/>
              </a:defRPr>
            </a:lvl4pPr>
            <a:lvl5pPr marL="2286000" marR="0" lvl="4" indent="-295275" algn="l" rtl="0">
              <a:lnSpc>
                <a:spcPct val="100000"/>
              </a:lnSpc>
              <a:spcBef>
                <a:spcPts val="800"/>
              </a:spcBef>
              <a:spcAft>
                <a:spcPts val="0"/>
              </a:spcAft>
              <a:buClr>
                <a:schemeClr val="dk1"/>
              </a:buClr>
              <a:buSzPts val="1050"/>
              <a:buFont typeface="Noto Sans Symbols"/>
              <a:buChar char="■"/>
              <a:defRPr sz="1400" b="0" i="0" u="none" strike="noStrike" cap="none">
                <a:solidFill>
                  <a:schemeClr val="dk1"/>
                </a:solidFill>
                <a:latin typeface="Quattrocento Sans"/>
                <a:ea typeface="Quattrocento Sans"/>
                <a:cs typeface="Quattrocento Sans"/>
                <a:sym typeface="Quattrocento Sans"/>
              </a:defRPr>
            </a:lvl5pPr>
            <a:lvl6pPr marL="2743200" marR="0" lvl="5" indent="-285750" algn="l" rtl="0">
              <a:lnSpc>
                <a:spcPct val="100000"/>
              </a:lnSpc>
              <a:spcBef>
                <a:spcPts val="800"/>
              </a:spcBef>
              <a:spcAft>
                <a:spcPts val="0"/>
              </a:spcAft>
              <a:buClr>
                <a:schemeClr val="dk1"/>
              </a:buClr>
              <a:buSzPts val="900"/>
              <a:buFont typeface="Noto Sans Symbols"/>
              <a:buChar char="■"/>
              <a:defRPr sz="1200" b="0" i="0" u="none" strike="noStrike" cap="none">
                <a:solidFill>
                  <a:schemeClr val="dk1"/>
                </a:solidFill>
                <a:latin typeface="Quattrocento Sans"/>
                <a:ea typeface="Quattrocento Sans"/>
                <a:cs typeface="Quattrocento Sans"/>
                <a:sym typeface="Quattrocento Sans"/>
              </a:defRPr>
            </a:lvl6pPr>
            <a:lvl7pPr marL="3200400" marR="0" lvl="6" indent="-355600" algn="l" rtl="0">
              <a:lnSpc>
                <a:spcPct val="100000"/>
              </a:lnSpc>
              <a:spcBef>
                <a:spcPts val="8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9" name="Google Shape;19;p3"/>
          <p:cNvSpPr/>
          <p:nvPr/>
        </p:nvSpPr>
        <p:spPr>
          <a:xfrm>
            <a:off x="2486894" y="4411322"/>
            <a:ext cx="6657106" cy="73217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Quattrocento Sans"/>
              <a:ea typeface="Quattrocento Sans"/>
              <a:cs typeface="Quattrocento Sans"/>
              <a:sym typeface="Quattrocento Sans"/>
            </a:endParaRPr>
          </a:p>
        </p:txBody>
      </p:sp>
      <p:sp>
        <p:nvSpPr>
          <p:cNvPr id="20" name="Google Shape;20;p3"/>
          <p:cNvSpPr/>
          <p:nvPr/>
        </p:nvSpPr>
        <p:spPr>
          <a:xfrm>
            <a:off x="1" y="4411322"/>
            <a:ext cx="8791955" cy="732178"/>
          </a:xfrm>
          <a:prstGeom prst="homePlate">
            <a:avLst>
              <a:gd name="adj" fmla="val 45745"/>
            </a:avLst>
          </a:prstGeom>
          <a:gradFill>
            <a:gsLst>
              <a:gs pos="0">
                <a:schemeClr val="accent1"/>
              </a:gs>
              <a:gs pos="100000">
                <a:schemeClr val="accent2"/>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Quattrocento Sans"/>
              <a:ea typeface="Quattrocento Sans"/>
              <a:cs typeface="Quattrocento Sans"/>
              <a:sym typeface="Quattrocento Sans"/>
            </a:endParaRPr>
          </a:p>
        </p:txBody>
      </p:sp>
      <p:pic>
        <p:nvPicPr>
          <p:cNvPr id="21" name="Google Shape;21;p3"/>
          <p:cNvPicPr preferRelativeResize="0"/>
          <p:nvPr/>
        </p:nvPicPr>
        <p:blipFill rotWithShape="1">
          <a:blip r:embed="rId2">
            <a:alphaModFix/>
          </a:blip>
          <a:srcRect/>
          <a:stretch/>
        </p:blipFill>
        <p:spPr>
          <a:xfrm>
            <a:off x="344214" y="4530307"/>
            <a:ext cx="777766" cy="494206"/>
          </a:xfrm>
          <a:prstGeom prst="rect">
            <a:avLst/>
          </a:prstGeom>
          <a:noFill/>
          <a:ln>
            <a:noFill/>
          </a:ln>
        </p:spPr>
      </p:pic>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UC Title and Table">
  <p:cSld name="TUC Title and Table">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644418" y="282576"/>
            <a:ext cx="7786800" cy="800116"/>
          </a:xfrm>
          <a:prstGeom prst="rect">
            <a:avLst/>
          </a:prstGeom>
          <a:noFill/>
          <a:ln>
            <a:noFill/>
          </a:ln>
        </p:spPr>
        <p:txBody>
          <a:bodyPr spcFirstLastPara="1" wrap="square" lIns="0" tIns="0" rIns="0" bIns="0" anchor="b" anchorCtr="0"/>
          <a:lstStyle>
            <a:lvl1pPr marR="0" lvl="0" algn="l" rtl="0">
              <a:lnSpc>
                <a:spcPct val="100000"/>
              </a:lnSpc>
              <a:spcBef>
                <a:spcPts val="0"/>
              </a:spcBef>
              <a:spcAft>
                <a:spcPts val="0"/>
              </a:spcAft>
              <a:buClr>
                <a:schemeClr val="accent1"/>
              </a:buClr>
              <a:buSzPts val="2500"/>
              <a:buFont typeface="Rockwell"/>
              <a:buNone/>
              <a:defRPr sz="2500" b="0" i="0" u="none" strike="noStrike" cap="none">
                <a:solidFill>
                  <a:schemeClr val="accent1"/>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4" name="Google Shape;24;p4"/>
          <p:cNvSpPr>
            <a:spLocks noGrp="1"/>
          </p:cNvSpPr>
          <p:nvPr>
            <p:ph type="tbl" idx="2"/>
          </p:nvPr>
        </p:nvSpPr>
        <p:spPr>
          <a:xfrm>
            <a:off x="650875" y="1447800"/>
            <a:ext cx="7786800" cy="272700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accent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25" name="Google Shape;25;p4"/>
          <p:cNvSpPr/>
          <p:nvPr/>
        </p:nvSpPr>
        <p:spPr>
          <a:xfrm>
            <a:off x="2486894" y="4411322"/>
            <a:ext cx="6657106" cy="73217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Quattrocento Sans"/>
              <a:ea typeface="Quattrocento Sans"/>
              <a:cs typeface="Quattrocento Sans"/>
              <a:sym typeface="Quattrocento Sans"/>
            </a:endParaRPr>
          </a:p>
        </p:txBody>
      </p:sp>
      <p:sp>
        <p:nvSpPr>
          <p:cNvPr id="26" name="Google Shape;26;p4"/>
          <p:cNvSpPr/>
          <p:nvPr/>
        </p:nvSpPr>
        <p:spPr>
          <a:xfrm>
            <a:off x="1" y="4411322"/>
            <a:ext cx="8791955" cy="732178"/>
          </a:xfrm>
          <a:prstGeom prst="homePlate">
            <a:avLst>
              <a:gd name="adj" fmla="val 45745"/>
            </a:avLst>
          </a:prstGeom>
          <a:gradFill>
            <a:gsLst>
              <a:gs pos="0">
                <a:schemeClr val="accent1"/>
              </a:gs>
              <a:gs pos="100000">
                <a:schemeClr val="accent2"/>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Quattrocento Sans"/>
              <a:ea typeface="Quattrocento Sans"/>
              <a:cs typeface="Quattrocento Sans"/>
              <a:sym typeface="Quattrocento Sans"/>
            </a:endParaRPr>
          </a:p>
        </p:txBody>
      </p:sp>
      <p:pic>
        <p:nvPicPr>
          <p:cNvPr id="27" name="Google Shape;27;p4"/>
          <p:cNvPicPr preferRelativeResize="0"/>
          <p:nvPr/>
        </p:nvPicPr>
        <p:blipFill rotWithShape="1">
          <a:blip r:embed="rId2">
            <a:alphaModFix/>
          </a:blip>
          <a:srcRect/>
          <a:stretch/>
        </p:blipFill>
        <p:spPr>
          <a:xfrm>
            <a:off x="344214" y="4530307"/>
            <a:ext cx="777766" cy="494206"/>
          </a:xfrm>
          <a:prstGeom prst="rect">
            <a:avLst/>
          </a:prstGeom>
          <a:noFill/>
          <a:ln>
            <a:noFill/>
          </a:ln>
        </p:spPr>
      </p:pic>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UC Quote and Picture Slide">
  <p:cSld name="TUC Quote and Picture Slide">
    <p:spTree>
      <p:nvGrpSpPr>
        <p:cNvPr id="1" name="Shape 28"/>
        <p:cNvGrpSpPr/>
        <p:nvPr/>
      </p:nvGrpSpPr>
      <p:grpSpPr>
        <a:xfrm>
          <a:off x="0" y="0"/>
          <a:ext cx="0" cy="0"/>
          <a:chOff x="0" y="0"/>
          <a:chExt cx="0" cy="0"/>
        </a:xfrm>
      </p:grpSpPr>
      <p:sp>
        <p:nvSpPr>
          <p:cNvPr id="29" name="Google Shape;29;p5"/>
          <p:cNvSpPr txBox="1">
            <a:spLocks noGrp="1"/>
          </p:cNvSpPr>
          <p:nvPr>
            <p:ph type="body" idx="1"/>
          </p:nvPr>
        </p:nvSpPr>
        <p:spPr>
          <a:xfrm>
            <a:off x="544912" y="752948"/>
            <a:ext cx="3250712" cy="789411"/>
          </a:xfrm>
          <a:prstGeom prst="rect">
            <a:avLst/>
          </a:prstGeom>
          <a:solidFill>
            <a:schemeClr val="accent1"/>
          </a:solidFill>
          <a:ln w="38100" cap="flat" cmpd="sng">
            <a:solidFill>
              <a:schemeClr val="accent2"/>
            </a:solidFill>
            <a:prstDash val="solid"/>
            <a:miter lim="800000"/>
            <a:headEnd type="none" w="sm" len="sm"/>
            <a:tailEnd type="none" w="sm" len="sm"/>
          </a:ln>
        </p:spPr>
        <p:txBody>
          <a:bodyPr spcFirstLastPara="1" wrap="square" lIns="216000" tIns="144000" rIns="216000" bIns="144000" anchor="t" anchorCtr="0"/>
          <a:lstStyle>
            <a:lvl1pPr marL="457200" marR="0" lvl="0" indent="-228600" algn="l" rtl="0">
              <a:lnSpc>
                <a:spcPct val="90000"/>
              </a:lnSpc>
              <a:spcBef>
                <a:spcPts val="0"/>
              </a:spcBef>
              <a:spcAft>
                <a:spcPts val="0"/>
              </a:spcAft>
              <a:buClr>
                <a:schemeClr val="accent2"/>
              </a:buClr>
              <a:buSzPts val="1530"/>
              <a:buFont typeface="Noto Sans Symbols"/>
              <a:buNone/>
              <a:defRPr sz="1800" b="0" i="0" u="none" strike="noStrike" cap="none">
                <a:solidFill>
                  <a:schemeClr val="lt1"/>
                </a:solidFill>
                <a:latin typeface="Rockwell"/>
                <a:ea typeface="Rockwell"/>
                <a:cs typeface="Rockwell"/>
                <a:sym typeface="Rockwell"/>
              </a:defRPr>
            </a:lvl1pPr>
            <a:lvl2pPr marL="914400" marR="0" lvl="1" indent="-325755" algn="l" rtl="0">
              <a:lnSpc>
                <a:spcPct val="120000"/>
              </a:lnSpc>
              <a:spcBef>
                <a:spcPts val="0"/>
              </a:spcBef>
              <a:spcAft>
                <a:spcPts val="0"/>
              </a:spcAft>
              <a:buClr>
                <a:schemeClr val="accent2"/>
              </a:buClr>
              <a:buSzPts val="1530"/>
              <a:buFont typeface="Noto Sans Symbols"/>
              <a:buChar char="■"/>
              <a:defRPr sz="1800" b="0" i="0" u="none" strike="noStrike" cap="none">
                <a:solidFill>
                  <a:schemeClr val="dk1"/>
                </a:solidFill>
                <a:latin typeface="Quattrocento Sans"/>
                <a:ea typeface="Quattrocento Sans"/>
                <a:cs typeface="Quattrocento Sans"/>
                <a:sym typeface="Quattrocento Sans"/>
              </a:defRPr>
            </a:lvl2pPr>
            <a:lvl3pPr marL="1371600" marR="0" lvl="2" indent="-314325" algn="l" rtl="0">
              <a:lnSpc>
                <a:spcPct val="120000"/>
              </a:lnSpc>
              <a:spcBef>
                <a:spcPts val="600"/>
              </a:spcBef>
              <a:spcAft>
                <a:spcPts val="0"/>
              </a:spcAft>
              <a:buClr>
                <a:schemeClr val="dk1"/>
              </a:buClr>
              <a:buSzPts val="1350"/>
              <a:buFont typeface="Noto Sans Symbols"/>
              <a:buChar char="■"/>
              <a:defRPr sz="1800" b="0" i="0" u="none" strike="noStrike" cap="none">
                <a:solidFill>
                  <a:schemeClr val="dk1"/>
                </a:solidFill>
                <a:latin typeface="Quattrocento Sans"/>
                <a:ea typeface="Quattrocento Sans"/>
                <a:cs typeface="Quattrocento Sans"/>
                <a:sym typeface="Quattrocento Sans"/>
              </a:defRPr>
            </a:lvl3pPr>
            <a:lvl4pPr marL="1828800" marR="0" lvl="3" indent="-304800" algn="l" rtl="0">
              <a:lnSpc>
                <a:spcPct val="120000"/>
              </a:lnSpc>
              <a:spcBef>
                <a:spcPts val="600"/>
              </a:spcBef>
              <a:spcAft>
                <a:spcPts val="0"/>
              </a:spcAft>
              <a:buClr>
                <a:schemeClr val="dk1"/>
              </a:buClr>
              <a:buSzPts val="1200"/>
              <a:buFont typeface="Noto Sans Symbols"/>
              <a:buChar char="■"/>
              <a:defRPr sz="1600" b="0" i="0" u="none" strike="noStrike" cap="none">
                <a:solidFill>
                  <a:schemeClr val="dk1"/>
                </a:solidFill>
                <a:latin typeface="Quattrocento Sans"/>
                <a:ea typeface="Quattrocento Sans"/>
                <a:cs typeface="Quattrocento Sans"/>
                <a:sym typeface="Quattrocento Sans"/>
              </a:defRPr>
            </a:lvl4pPr>
            <a:lvl5pPr marL="2286000" marR="0" lvl="4" indent="-295275" algn="l" rtl="0">
              <a:lnSpc>
                <a:spcPct val="120000"/>
              </a:lnSpc>
              <a:spcBef>
                <a:spcPts val="600"/>
              </a:spcBef>
              <a:spcAft>
                <a:spcPts val="0"/>
              </a:spcAft>
              <a:buClr>
                <a:schemeClr val="dk1"/>
              </a:buClr>
              <a:buSzPts val="1050"/>
              <a:buFont typeface="Noto Sans Symbols"/>
              <a:buChar char="■"/>
              <a:defRPr sz="1400" b="0" i="0" u="none" strike="noStrike" cap="none">
                <a:solidFill>
                  <a:schemeClr val="dk1"/>
                </a:solidFill>
                <a:latin typeface="Quattrocento Sans"/>
                <a:ea typeface="Quattrocento Sans"/>
                <a:cs typeface="Quattrocento Sans"/>
                <a:sym typeface="Quattrocento Sans"/>
              </a:defRPr>
            </a:lvl5pPr>
            <a:lvl6pPr marL="2743200" marR="0" lvl="5" indent="-285750" algn="l" rtl="0">
              <a:lnSpc>
                <a:spcPct val="120000"/>
              </a:lnSpc>
              <a:spcBef>
                <a:spcPts val="600"/>
              </a:spcBef>
              <a:spcAft>
                <a:spcPts val="0"/>
              </a:spcAft>
              <a:buClr>
                <a:schemeClr val="dk1"/>
              </a:buClr>
              <a:buSzPts val="900"/>
              <a:buFont typeface="Noto Sans Symbols"/>
              <a:buChar char="■"/>
              <a:defRPr sz="1200" b="0" i="0" u="none" strike="noStrike" cap="none">
                <a:solidFill>
                  <a:schemeClr val="dk1"/>
                </a:solidFill>
                <a:latin typeface="Quattrocento Sans"/>
                <a:ea typeface="Quattrocento Sans"/>
                <a:cs typeface="Quattrocento Sans"/>
                <a:sym typeface="Quattrocento Sans"/>
              </a:defRPr>
            </a:lvl6pPr>
            <a:lvl7pPr marL="3200400" marR="0" lvl="6" indent="-355600" algn="l" rtl="0">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30" name="Google Shape;30;p5"/>
          <p:cNvSpPr/>
          <p:nvPr/>
        </p:nvSpPr>
        <p:spPr>
          <a:xfrm>
            <a:off x="2486894" y="4411323"/>
            <a:ext cx="6657106" cy="73217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Quattrocento Sans"/>
              <a:ea typeface="Quattrocento Sans"/>
              <a:cs typeface="Quattrocento Sans"/>
              <a:sym typeface="Quattrocento Sans"/>
            </a:endParaRPr>
          </a:p>
        </p:txBody>
      </p:sp>
      <p:sp>
        <p:nvSpPr>
          <p:cNvPr id="31" name="Google Shape;31;p5"/>
          <p:cNvSpPr/>
          <p:nvPr/>
        </p:nvSpPr>
        <p:spPr>
          <a:xfrm>
            <a:off x="1" y="4411323"/>
            <a:ext cx="8791955" cy="732178"/>
          </a:xfrm>
          <a:prstGeom prst="homePlate">
            <a:avLst>
              <a:gd name="adj" fmla="val 45745"/>
            </a:avLst>
          </a:prstGeom>
          <a:gradFill>
            <a:gsLst>
              <a:gs pos="0">
                <a:schemeClr val="accent1"/>
              </a:gs>
              <a:gs pos="100000">
                <a:schemeClr val="accent2"/>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Quattrocento Sans"/>
              <a:ea typeface="Quattrocento Sans"/>
              <a:cs typeface="Quattrocento Sans"/>
              <a:sym typeface="Quattrocento Sans"/>
            </a:endParaRPr>
          </a:p>
        </p:txBody>
      </p:sp>
      <p:pic>
        <p:nvPicPr>
          <p:cNvPr id="32" name="Google Shape;32;p5"/>
          <p:cNvPicPr preferRelativeResize="0"/>
          <p:nvPr/>
        </p:nvPicPr>
        <p:blipFill rotWithShape="1">
          <a:blip r:embed="rId2">
            <a:alphaModFix/>
          </a:blip>
          <a:srcRect/>
          <a:stretch/>
        </p:blipFill>
        <p:spPr>
          <a:xfrm>
            <a:off x="344214" y="4530307"/>
            <a:ext cx="777766" cy="494206"/>
          </a:xfrm>
          <a:prstGeom prst="rect">
            <a:avLst/>
          </a:prstGeom>
          <a:noFill/>
          <a:ln>
            <a:noFill/>
          </a:ln>
        </p:spPr>
      </p:pic>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UC Section Slide">
  <p:cSld name="TUC Section Slide">
    <p:spTree>
      <p:nvGrpSpPr>
        <p:cNvPr id="1" name="Shape 33"/>
        <p:cNvGrpSpPr/>
        <p:nvPr/>
      </p:nvGrpSpPr>
      <p:grpSpPr>
        <a:xfrm>
          <a:off x="0" y="0"/>
          <a:ext cx="0" cy="0"/>
          <a:chOff x="0" y="0"/>
          <a:chExt cx="0" cy="0"/>
        </a:xfrm>
      </p:grpSpPr>
      <p:grpSp>
        <p:nvGrpSpPr>
          <p:cNvPr id="34" name="Google Shape;34;p6"/>
          <p:cNvGrpSpPr/>
          <p:nvPr/>
        </p:nvGrpSpPr>
        <p:grpSpPr>
          <a:xfrm>
            <a:off x="0" y="2191100"/>
            <a:ext cx="4267200" cy="2952399"/>
            <a:chOff x="0" y="0"/>
            <a:chExt cx="7434072" cy="5143500"/>
          </a:xfrm>
        </p:grpSpPr>
        <p:sp>
          <p:nvSpPr>
            <p:cNvPr id="35" name="Google Shape;35;p6"/>
            <p:cNvSpPr/>
            <p:nvPr/>
          </p:nvSpPr>
          <p:spPr>
            <a:xfrm>
              <a:off x="0" y="246888"/>
              <a:ext cx="7434072" cy="4663440"/>
            </a:xfrm>
            <a:prstGeom prst="homePlate">
              <a:avLst>
                <a:gd name="adj" fmla="val 46531"/>
              </a:avLst>
            </a:prstGeom>
            <a:solidFill>
              <a:schemeClr val="accent2">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Quattrocento Sans"/>
                <a:ea typeface="Quattrocento Sans"/>
                <a:cs typeface="Quattrocento Sans"/>
                <a:sym typeface="Quattrocento Sans"/>
              </a:endParaRPr>
            </a:p>
          </p:txBody>
        </p:sp>
        <p:sp>
          <p:nvSpPr>
            <p:cNvPr id="36" name="Google Shape;36;p6"/>
            <p:cNvSpPr/>
            <p:nvPr/>
          </p:nvSpPr>
          <p:spPr>
            <a:xfrm>
              <a:off x="0" y="0"/>
              <a:ext cx="6713982" cy="5143500"/>
            </a:xfrm>
            <a:prstGeom prst="homePlate">
              <a:avLst>
                <a:gd name="adj" fmla="val 46678"/>
              </a:avLst>
            </a:prstGeom>
            <a:gradFill>
              <a:gsLst>
                <a:gs pos="0">
                  <a:srgbClr val="3EADB6">
                    <a:alpha val="30588"/>
                  </a:srgbClr>
                </a:gs>
                <a:gs pos="58999">
                  <a:srgbClr val="40696F"/>
                </a:gs>
                <a:gs pos="100000">
                  <a:srgbClr val="40696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Quattrocento Sans"/>
                <a:ea typeface="Quattrocento Sans"/>
                <a:cs typeface="Quattrocento Sans"/>
                <a:sym typeface="Quattrocento Sans"/>
              </a:endParaRPr>
            </a:p>
          </p:txBody>
        </p:sp>
      </p:grpSp>
      <p:sp>
        <p:nvSpPr>
          <p:cNvPr id="37" name="Google Shape;37;p6"/>
          <p:cNvSpPr txBox="1">
            <a:spLocks noGrp="1"/>
          </p:cNvSpPr>
          <p:nvPr>
            <p:ph type="body" idx="1"/>
          </p:nvPr>
        </p:nvSpPr>
        <p:spPr>
          <a:xfrm>
            <a:off x="648270" y="2708910"/>
            <a:ext cx="2321375" cy="1884656"/>
          </a:xfrm>
          <a:prstGeom prst="rect">
            <a:avLst/>
          </a:prstGeom>
          <a:noFill/>
          <a:ln>
            <a:noFill/>
          </a:ln>
        </p:spPr>
        <p:txBody>
          <a:bodyPr spcFirstLastPara="1" wrap="square" lIns="0" tIns="0" rIns="288000" bIns="0" anchor="ctr" anchorCtr="0"/>
          <a:lstStyle>
            <a:lvl1pPr marL="457200" marR="0" lvl="0" indent="-228600" algn="l" rtl="0">
              <a:lnSpc>
                <a:spcPct val="90000"/>
              </a:lnSpc>
              <a:spcBef>
                <a:spcPts val="0"/>
              </a:spcBef>
              <a:spcAft>
                <a:spcPts val="0"/>
              </a:spcAft>
              <a:buClr>
                <a:schemeClr val="accent2"/>
              </a:buClr>
              <a:buSzPts val="1913"/>
              <a:buFont typeface="Noto Sans Symbols"/>
              <a:buNone/>
              <a:defRPr sz="2250" b="0" i="0" u="none" strike="noStrike" cap="none">
                <a:solidFill>
                  <a:schemeClr val="lt1"/>
                </a:solidFill>
                <a:latin typeface="Rockwell"/>
                <a:ea typeface="Rockwell"/>
                <a:cs typeface="Rockwell"/>
                <a:sym typeface="Rockwell"/>
              </a:defRPr>
            </a:lvl1pPr>
            <a:lvl2pPr marL="914400" marR="0" lvl="1" indent="-325755" algn="l" rtl="0">
              <a:lnSpc>
                <a:spcPct val="120000"/>
              </a:lnSpc>
              <a:spcBef>
                <a:spcPts val="0"/>
              </a:spcBef>
              <a:spcAft>
                <a:spcPts val="0"/>
              </a:spcAft>
              <a:buClr>
                <a:schemeClr val="accent2"/>
              </a:buClr>
              <a:buSzPts val="1530"/>
              <a:buFont typeface="Noto Sans Symbols"/>
              <a:buChar char="■"/>
              <a:defRPr sz="1800" b="0" i="0" u="none" strike="noStrike" cap="none">
                <a:solidFill>
                  <a:schemeClr val="dk1"/>
                </a:solidFill>
                <a:latin typeface="Quattrocento Sans"/>
                <a:ea typeface="Quattrocento Sans"/>
                <a:cs typeface="Quattrocento Sans"/>
                <a:sym typeface="Quattrocento Sans"/>
              </a:defRPr>
            </a:lvl2pPr>
            <a:lvl3pPr marL="1371600" marR="0" lvl="2" indent="-314325" algn="l" rtl="0">
              <a:lnSpc>
                <a:spcPct val="120000"/>
              </a:lnSpc>
              <a:spcBef>
                <a:spcPts val="600"/>
              </a:spcBef>
              <a:spcAft>
                <a:spcPts val="0"/>
              </a:spcAft>
              <a:buClr>
                <a:schemeClr val="dk1"/>
              </a:buClr>
              <a:buSzPts val="1350"/>
              <a:buFont typeface="Noto Sans Symbols"/>
              <a:buChar char="■"/>
              <a:defRPr sz="1800" b="0" i="0" u="none" strike="noStrike" cap="none">
                <a:solidFill>
                  <a:schemeClr val="dk1"/>
                </a:solidFill>
                <a:latin typeface="Quattrocento Sans"/>
                <a:ea typeface="Quattrocento Sans"/>
                <a:cs typeface="Quattrocento Sans"/>
                <a:sym typeface="Quattrocento Sans"/>
              </a:defRPr>
            </a:lvl3pPr>
            <a:lvl4pPr marL="1828800" marR="0" lvl="3" indent="-304800" algn="l" rtl="0">
              <a:lnSpc>
                <a:spcPct val="120000"/>
              </a:lnSpc>
              <a:spcBef>
                <a:spcPts val="600"/>
              </a:spcBef>
              <a:spcAft>
                <a:spcPts val="0"/>
              </a:spcAft>
              <a:buClr>
                <a:schemeClr val="dk1"/>
              </a:buClr>
              <a:buSzPts val="1200"/>
              <a:buFont typeface="Noto Sans Symbols"/>
              <a:buChar char="■"/>
              <a:defRPr sz="1600" b="0" i="0" u="none" strike="noStrike" cap="none">
                <a:solidFill>
                  <a:schemeClr val="dk1"/>
                </a:solidFill>
                <a:latin typeface="Quattrocento Sans"/>
                <a:ea typeface="Quattrocento Sans"/>
                <a:cs typeface="Quattrocento Sans"/>
                <a:sym typeface="Quattrocento Sans"/>
              </a:defRPr>
            </a:lvl4pPr>
            <a:lvl5pPr marL="2286000" marR="0" lvl="4" indent="-295275" algn="l" rtl="0">
              <a:lnSpc>
                <a:spcPct val="120000"/>
              </a:lnSpc>
              <a:spcBef>
                <a:spcPts val="600"/>
              </a:spcBef>
              <a:spcAft>
                <a:spcPts val="0"/>
              </a:spcAft>
              <a:buClr>
                <a:schemeClr val="dk1"/>
              </a:buClr>
              <a:buSzPts val="1050"/>
              <a:buFont typeface="Noto Sans Symbols"/>
              <a:buChar char="■"/>
              <a:defRPr sz="1400" b="0" i="0" u="none" strike="noStrike" cap="none">
                <a:solidFill>
                  <a:schemeClr val="dk1"/>
                </a:solidFill>
                <a:latin typeface="Quattrocento Sans"/>
                <a:ea typeface="Quattrocento Sans"/>
                <a:cs typeface="Quattrocento Sans"/>
                <a:sym typeface="Quattrocento Sans"/>
              </a:defRPr>
            </a:lvl5pPr>
            <a:lvl6pPr marL="2743200" marR="0" lvl="5" indent="-285750" algn="l" rtl="0">
              <a:lnSpc>
                <a:spcPct val="120000"/>
              </a:lnSpc>
              <a:spcBef>
                <a:spcPts val="600"/>
              </a:spcBef>
              <a:spcAft>
                <a:spcPts val="0"/>
              </a:spcAft>
              <a:buClr>
                <a:schemeClr val="dk1"/>
              </a:buClr>
              <a:buSzPts val="900"/>
              <a:buFont typeface="Noto Sans Symbols"/>
              <a:buChar char="■"/>
              <a:defRPr sz="1200" b="0" i="0" u="none" strike="noStrike" cap="none">
                <a:solidFill>
                  <a:schemeClr val="dk1"/>
                </a:solidFill>
                <a:latin typeface="Quattrocento Sans"/>
                <a:ea typeface="Quattrocento Sans"/>
                <a:cs typeface="Quattrocento Sans"/>
                <a:sym typeface="Quattrocento Sans"/>
              </a:defRPr>
            </a:lvl6pPr>
            <a:lvl7pPr marL="3200400" marR="0" lvl="6" indent="-355600" algn="l" rtl="0">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9pPr>
          </a:lstStyle>
          <a:p>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eg"/><Relationship Id="rId18" Type="http://schemas.openxmlformats.org/officeDocument/2006/relationships/image" Target="../media/image30.png"/><Relationship Id="rId26" Type="http://schemas.openxmlformats.org/officeDocument/2006/relationships/image" Target="../media/image38.pn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2" Type="http://schemas.openxmlformats.org/officeDocument/2006/relationships/notesSlide" Target="../notesSlides/notesSlide10.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6.png"/><Relationship Id="rId5" Type="http://schemas.openxmlformats.org/officeDocument/2006/relationships/image" Target="../media/image17.png"/><Relationship Id="rId15" Type="http://schemas.openxmlformats.org/officeDocument/2006/relationships/image" Target="../media/image27.jpeg"/><Relationship Id="rId23" Type="http://schemas.openxmlformats.org/officeDocument/2006/relationships/image" Target="../media/image35.png"/><Relationship Id="rId28" Type="http://schemas.openxmlformats.org/officeDocument/2006/relationships/image" Target="../media/image40.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 Id="rId27"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Google Shape;45;p8" descr="&lt;TITLE&gt;{71.22047,448.3887,82.72717,133.6836}"/>
          <p:cNvSpPr txBox="1">
            <a:spLocks noGrp="1"/>
          </p:cNvSpPr>
          <p:nvPr>
            <p:ph type="ctrTitle"/>
          </p:nvPr>
        </p:nvSpPr>
        <p:spPr>
          <a:xfrm>
            <a:off x="650874" y="1637050"/>
            <a:ext cx="5137277" cy="2250000"/>
          </a:xfrm>
          <a:prstGeom prst="rect">
            <a:avLst/>
          </a:prstGeom>
          <a:noFill/>
          <a:ln>
            <a:noFill/>
          </a:ln>
        </p:spPr>
        <p:txBody>
          <a:bodyPr spcFirstLastPara="1" wrap="square" lIns="0" tIns="0" rIns="0" bIns="45700" anchor="b" anchorCtr="0">
            <a:noAutofit/>
          </a:bodyPr>
          <a:lstStyle/>
          <a:p>
            <a:pPr marL="0" marR="0" lvl="0" indent="0" algn="l" rtl="0">
              <a:lnSpc>
                <a:spcPct val="90000"/>
              </a:lnSpc>
              <a:spcBef>
                <a:spcPts val="0"/>
              </a:spcBef>
              <a:spcAft>
                <a:spcPts val="0"/>
              </a:spcAft>
              <a:buClr>
                <a:schemeClr val="lt1"/>
              </a:buClr>
              <a:buSzPts val="3800"/>
              <a:buFont typeface="Rockwell"/>
              <a:buNone/>
            </a:pPr>
            <a:r>
              <a:rPr lang="en-GB" dirty="0"/>
              <a:t>Digital transformation with unions in the UK</a:t>
            </a:r>
            <a:endParaRPr dirty="0"/>
          </a:p>
          <a:p>
            <a:pPr marL="0" marR="0" lvl="0" indent="0" algn="l" rtl="0">
              <a:lnSpc>
                <a:spcPct val="90000"/>
              </a:lnSpc>
              <a:spcBef>
                <a:spcPts val="0"/>
              </a:spcBef>
              <a:spcAft>
                <a:spcPts val="0"/>
              </a:spcAft>
              <a:buClr>
                <a:schemeClr val="lt1"/>
              </a:buClr>
              <a:buSzPts val="3800"/>
              <a:buFont typeface="Rockwell"/>
              <a:buNone/>
            </a:pPr>
            <a:endParaRPr dirty="0"/>
          </a:p>
          <a:p>
            <a:pPr marL="0" marR="0" lvl="0" indent="0" algn="l" rtl="0">
              <a:lnSpc>
                <a:spcPct val="90000"/>
              </a:lnSpc>
              <a:spcBef>
                <a:spcPts val="0"/>
              </a:spcBef>
              <a:spcAft>
                <a:spcPts val="0"/>
              </a:spcAft>
              <a:buClr>
                <a:schemeClr val="lt1"/>
              </a:buClr>
              <a:buSzPts val="3800"/>
              <a:buFont typeface="Rockwell"/>
              <a:buNone/>
            </a:pPr>
            <a:r>
              <a:rPr lang="en-GB" sz="1800" dirty="0">
                <a:latin typeface="Arial"/>
                <a:ea typeface="Arial"/>
                <a:cs typeface="Arial"/>
                <a:sym typeface="Arial"/>
              </a:rPr>
              <a:t>CMKOS Digital Trade Unionism project – 03/2023</a:t>
            </a:r>
            <a:endParaRPr sz="1800" dirty="0">
              <a:latin typeface="Arial"/>
              <a:ea typeface="Arial"/>
              <a:cs typeface="Arial"/>
              <a:sym typeface="Arial"/>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81601C-9860-4A77-85E4-F822B30FAADB}"/>
              </a:ext>
            </a:extLst>
          </p:cNvPr>
          <p:cNvPicPr>
            <a:picLocks noChangeAspect="1"/>
          </p:cNvPicPr>
          <p:nvPr/>
        </p:nvPicPr>
        <p:blipFill>
          <a:blip r:embed="rId3"/>
          <a:stretch>
            <a:fillRect/>
          </a:stretch>
        </p:blipFill>
        <p:spPr>
          <a:xfrm>
            <a:off x="1866811" y="334543"/>
            <a:ext cx="670487" cy="670487"/>
          </a:xfrm>
          <a:prstGeom prst="rect">
            <a:avLst/>
          </a:prstGeom>
        </p:spPr>
      </p:pic>
      <p:cxnSp>
        <p:nvCxnSpPr>
          <p:cNvPr id="3" name="Straight Connector 2">
            <a:extLst>
              <a:ext uri="{FF2B5EF4-FFF2-40B4-BE49-F238E27FC236}">
                <a16:creationId xmlns:a16="http://schemas.microsoft.com/office/drawing/2014/main" id="{EDECE431-6265-4229-A315-22103F16CD72}"/>
              </a:ext>
            </a:extLst>
          </p:cNvPr>
          <p:cNvCxnSpPr/>
          <p:nvPr/>
        </p:nvCxnSpPr>
        <p:spPr>
          <a:xfrm flipV="1">
            <a:off x="224118" y="2286000"/>
            <a:ext cx="8574043" cy="64529"/>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8C7883B-77A9-4C69-A8E2-BA15C35F8943}"/>
              </a:ext>
            </a:extLst>
          </p:cNvPr>
          <p:cNvCxnSpPr/>
          <p:nvPr/>
        </p:nvCxnSpPr>
        <p:spPr>
          <a:xfrm>
            <a:off x="4286461" y="107576"/>
            <a:ext cx="0" cy="4159624"/>
          </a:xfrm>
          <a:prstGeom prst="line">
            <a:avLst/>
          </a:prstGeom>
        </p:spPr>
        <p:style>
          <a:lnRef idx="1">
            <a:schemeClr val="accent1"/>
          </a:lnRef>
          <a:fillRef idx="0">
            <a:schemeClr val="accent1"/>
          </a:fillRef>
          <a:effectRef idx="0">
            <a:schemeClr val="accent1"/>
          </a:effectRef>
          <a:fontRef idx="minor">
            <a:schemeClr val="tx1"/>
          </a:fontRef>
        </p:style>
      </p:cxnSp>
      <p:pic>
        <p:nvPicPr>
          <p:cNvPr id="1030" name="Picture 6">
            <a:extLst>
              <a:ext uri="{FF2B5EF4-FFF2-40B4-BE49-F238E27FC236}">
                <a16:creationId xmlns:a16="http://schemas.microsoft.com/office/drawing/2014/main" id="{03AED7F0-C186-4041-841D-EC60730E42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5714" y="2119679"/>
            <a:ext cx="1488238" cy="4446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DE721E0F-3833-473F-90C2-32A002C03A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9118" y="1445501"/>
            <a:ext cx="723619" cy="31325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637BB452-E1AE-495E-8742-6E2BA475D5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0640" y="2377931"/>
            <a:ext cx="1071563" cy="107156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5BBE717E-A701-44B0-9AB1-FCDF5CE246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5592" y="2015936"/>
            <a:ext cx="723620" cy="61698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C00644AD-E67B-432D-9C33-27DD4BB8A8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62248" y="2654240"/>
            <a:ext cx="796899" cy="79689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8CB5BB44-3D22-4D3B-86E4-8861166C06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8224" y="2068141"/>
            <a:ext cx="564776" cy="56477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90F848C0-0A9B-4BE8-9ECB-41D17BB50FE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9214" b="27498"/>
          <a:stretch/>
        </p:blipFill>
        <p:spPr bwMode="auto">
          <a:xfrm>
            <a:off x="3859127" y="317761"/>
            <a:ext cx="875871" cy="37915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CBD22EEF-2444-4179-B402-EDDC35AD40A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2410" y="1059380"/>
            <a:ext cx="571075" cy="52267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Wobbly logo">
            <a:extLst>
              <a:ext uri="{FF2B5EF4-FFF2-40B4-BE49-F238E27FC236}">
                <a16:creationId xmlns:a16="http://schemas.microsoft.com/office/drawing/2014/main" id="{9D8A4E23-676D-4D74-BB33-32FB515B8E9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02531" y="599927"/>
            <a:ext cx="522679" cy="5226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24A07E1-E9AA-4A39-B289-6D3E076745A7}"/>
              </a:ext>
            </a:extLst>
          </p:cNvPr>
          <p:cNvSpPr txBox="1"/>
          <p:nvPr/>
        </p:nvSpPr>
        <p:spPr>
          <a:xfrm>
            <a:off x="6399302" y="131259"/>
            <a:ext cx="2420271" cy="707886"/>
          </a:xfrm>
          <a:prstGeom prst="rect">
            <a:avLst/>
          </a:prstGeom>
          <a:noFill/>
        </p:spPr>
        <p:txBody>
          <a:bodyPr wrap="square" rtlCol="0">
            <a:spAutoFit/>
          </a:bodyPr>
          <a:lstStyle/>
          <a:p>
            <a:pPr algn="r"/>
            <a:r>
              <a:rPr lang="en-GB" sz="2000" dirty="0">
                <a:solidFill>
                  <a:schemeClr val="accent1"/>
                </a:solidFill>
                <a:latin typeface="Avenir Next LT Pro" panose="020B0504020202020204" pitchFamily="34" charset="0"/>
                <a:cs typeface="Segoe UI" panose="020B0502040204020203" pitchFamily="34" charset="0"/>
              </a:rPr>
              <a:t>Platforms</a:t>
            </a:r>
            <a:br>
              <a:rPr lang="en-GB" sz="2000" dirty="0">
                <a:solidFill>
                  <a:schemeClr val="accent1"/>
                </a:solidFill>
                <a:latin typeface="Avenir Next LT Pro" panose="020B0504020202020204" pitchFamily="34" charset="0"/>
                <a:cs typeface="Segoe UI" panose="020B0502040204020203" pitchFamily="34" charset="0"/>
              </a:rPr>
            </a:br>
            <a:endParaRPr lang="en-GB" sz="2000" dirty="0">
              <a:solidFill>
                <a:schemeClr val="accent1"/>
              </a:solidFill>
              <a:latin typeface="Avenir Next LT Pro" panose="020B0504020202020204" pitchFamily="34" charset="0"/>
              <a:cs typeface="Segoe UI" panose="020B0502040204020203" pitchFamily="34" charset="0"/>
            </a:endParaRPr>
          </a:p>
        </p:txBody>
      </p:sp>
      <p:sp>
        <p:nvSpPr>
          <p:cNvPr id="19" name="TextBox 18">
            <a:extLst>
              <a:ext uri="{FF2B5EF4-FFF2-40B4-BE49-F238E27FC236}">
                <a16:creationId xmlns:a16="http://schemas.microsoft.com/office/drawing/2014/main" id="{08F36D19-07A1-4CDE-B579-C874FE708D44}"/>
              </a:ext>
            </a:extLst>
          </p:cNvPr>
          <p:cNvSpPr txBox="1"/>
          <p:nvPr/>
        </p:nvSpPr>
        <p:spPr>
          <a:xfrm>
            <a:off x="318497" y="182126"/>
            <a:ext cx="1481324" cy="400110"/>
          </a:xfrm>
          <a:prstGeom prst="rect">
            <a:avLst/>
          </a:prstGeom>
          <a:noFill/>
        </p:spPr>
        <p:txBody>
          <a:bodyPr wrap="square" rtlCol="0">
            <a:spAutoFit/>
          </a:bodyPr>
          <a:lstStyle/>
          <a:p>
            <a:r>
              <a:rPr lang="en-GB" sz="2000" dirty="0">
                <a:solidFill>
                  <a:schemeClr val="accent1"/>
                </a:solidFill>
                <a:latin typeface="Avenir Next LT Pro" panose="020B0504020202020204" pitchFamily="34" charset="0"/>
                <a:cs typeface="Segoe UI" panose="020B0502040204020203" pitchFamily="34" charset="0"/>
              </a:rPr>
              <a:t>Services</a:t>
            </a:r>
          </a:p>
        </p:txBody>
      </p:sp>
      <p:sp>
        <p:nvSpPr>
          <p:cNvPr id="20" name="TextBox 19">
            <a:extLst>
              <a:ext uri="{FF2B5EF4-FFF2-40B4-BE49-F238E27FC236}">
                <a16:creationId xmlns:a16="http://schemas.microsoft.com/office/drawing/2014/main" id="{9888779C-3BC9-4D54-AA63-02C012377675}"/>
              </a:ext>
            </a:extLst>
          </p:cNvPr>
          <p:cNvSpPr txBox="1"/>
          <p:nvPr/>
        </p:nvSpPr>
        <p:spPr>
          <a:xfrm>
            <a:off x="224118" y="3804200"/>
            <a:ext cx="2242714" cy="400110"/>
          </a:xfrm>
          <a:prstGeom prst="rect">
            <a:avLst/>
          </a:prstGeom>
          <a:noFill/>
        </p:spPr>
        <p:txBody>
          <a:bodyPr wrap="square" rtlCol="0">
            <a:spAutoFit/>
          </a:bodyPr>
          <a:lstStyle/>
          <a:p>
            <a:r>
              <a:rPr lang="en-GB" sz="2000" dirty="0">
                <a:solidFill>
                  <a:schemeClr val="accent1"/>
                </a:solidFill>
                <a:latin typeface="Segoe UI" panose="020B0502040204020203" pitchFamily="34" charset="0"/>
                <a:cs typeface="Segoe UI" panose="020B0502040204020203" pitchFamily="34" charset="0"/>
              </a:rPr>
              <a:t>Challengers</a:t>
            </a:r>
          </a:p>
        </p:txBody>
      </p:sp>
      <p:sp>
        <p:nvSpPr>
          <p:cNvPr id="21" name="TextBox 20">
            <a:extLst>
              <a:ext uri="{FF2B5EF4-FFF2-40B4-BE49-F238E27FC236}">
                <a16:creationId xmlns:a16="http://schemas.microsoft.com/office/drawing/2014/main" id="{709DCFF9-DB9A-4926-BF54-F86EA7B8C283}"/>
              </a:ext>
            </a:extLst>
          </p:cNvPr>
          <p:cNvSpPr txBox="1"/>
          <p:nvPr/>
        </p:nvSpPr>
        <p:spPr>
          <a:xfrm>
            <a:off x="6098465" y="3803995"/>
            <a:ext cx="2738293" cy="400110"/>
          </a:xfrm>
          <a:prstGeom prst="rect">
            <a:avLst/>
          </a:prstGeom>
          <a:noFill/>
        </p:spPr>
        <p:txBody>
          <a:bodyPr wrap="square" rtlCol="0">
            <a:spAutoFit/>
          </a:bodyPr>
          <a:lstStyle/>
          <a:p>
            <a:pPr algn="r"/>
            <a:r>
              <a:rPr lang="en-GB" sz="2000" dirty="0">
                <a:solidFill>
                  <a:schemeClr val="accent1"/>
                </a:solidFill>
                <a:latin typeface="Avenir Next LT Pro" panose="020B0504020202020204" pitchFamily="34" charset="0"/>
                <a:cs typeface="Segoe UI" panose="020B0502040204020203" pitchFamily="34" charset="0"/>
              </a:rPr>
              <a:t>Campaigners</a:t>
            </a:r>
          </a:p>
        </p:txBody>
      </p:sp>
      <p:pic>
        <p:nvPicPr>
          <p:cNvPr id="1048" name="Picture 24" descr="the workers union logo">
            <a:extLst>
              <a:ext uri="{FF2B5EF4-FFF2-40B4-BE49-F238E27FC236}">
                <a16:creationId xmlns:a16="http://schemas.microsoft.com/office/drawing/2014/main" id="{C0AAAE73-0AFE-4DDE-983D-A5FD726BD53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6431" y="2860225"/>
            <a:ext cx="748323" cy="585644"/>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Affinity">
            <a:extLst>
              <a:ext uri="{FF2B5EF4-FFF2-40B4-BE49-F238E27FC236}">
                <a16:creationId xmlns:a16="http://schemas.microsoft.com/office/drawing/2014/main" id="{01E093CB-C997-465D-B6F1-4822AFC1147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25374" y="2862563"/>
            <a:ext cx="927089" cy="308335"/>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C2D4E63E-4D2E-43AB-A383-63FC152A515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19315" y="3329110"/>
            <a:ext cx="761843" cy="5059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718A4E0D-A769-44EB-8DB1-C975E046481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37738" y="1410114"/>
            <a:ext cx="1165804" cy="45161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a:extLst>
              <a:ext uri="{FF2B5EF4-FFF2-40B4-BE49-F238E27FC236}">
                <a16:creationId xmlns:a16="http://schemas.microsoft.com/office/drawing/2014/main" id="{C77101F3-8213-45A7-AA68-591695F5823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71537" y="2134975"/>
            <a:ext cx="1165803" cy="30204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Image result for action network">
            <a:extLst>
              <a:ext uri="{FF2B5EF4-FFF2-40B4-BE49-F238E27FC236}">
                <a16:creationId xmlns:a16="http://schemas.microsoft.com/office/drawing/2014/main" id="{5E775CBC-5939-40D3-9F97-670CA7DA463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962987" y="902318"/>
            <a:ext cx="1217528" cy="397560"/>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Image result for citizens uk">
            <a:extLst>
              <a:ext uri="{FF2B5EF4-FFF2-40B4-BE49-F238E27FC236}">
                <a16:creationId xmlns:a16="http://schemas.microsoft.com/office/drawing/2014/main" id="{1B1933E9-6C6D-4F2E-99BC-20CF13FEA59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263755" y="3645993"/>
            <a:ext cx="1379572" cy="4414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3547065-D17B-486F-BE5E-D0FDD3609773}"/>
              </a:ext>
            </a:extLst>
          </p:cNvPr>
          <p:cNvPicPr>
            <a:picLocks noChangeAspect="1"/>
          </p:cNvPicPr>
          <p:nvPr/>
        </p:nvPicPr>
        <p:blipFill>
          <a:blip r:embed="rId20"/>
          <a:stretch>
            <a:fillRect/>
          </a:stretch>
        </p:blipFill>
        <p:spPr>
          <a:xfrm>
            <a:off x="3714159" y="775792"/>
            <a:ext cx="1165804" cy="262651"/>
          </a:xfrm>
          <a:prstGeom prst="rect">
            <a:avLst/>
          </a:prstGeom>
        </p:spPr>
      </p:pic>
      <p:pic>
        <p:nvPicPr>
          <p:cNvPr id="1026" name="Picture 2">
            <a:extLst>
              <a:ext uri="{FF2B5EF4-FFF2-40B4-BE49-F238E27FC236}">
                <a16:creationId xmlns:a16="http://schemas.microsoft.com/office/drawing/2014/main" id="{643CE824-05B7-4E72-9EE9-574EC992FC19}"/>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18713" t="39763" r="17571" b="36622"/>
          <a:stretch/>
        </p:blipFill>
        <p:spPr bwMode="auto">
          <a:xfrm>
            <a:off x="2495655" y="1747872"/>
            <a:ext cx="857106" cy="3176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Glassdoor &quot;great people&quot; Reviews | Glassdoor">
            <a:extLst>
              <a:ext uri="{FF2B5EF4-FFF2-40B4-BE49-F238E27FC236}">
                <a16:creationId xmlns:a16="http://schemas.microsoft.com/office/drawing/2014/main" id="{2F8BE841-9F5A-4F3D-A9D4-5864D76E8D25}"/>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28700" t="22312" r="30502" b="16054"/>
          <a:stretch/>
        </p:blipFill>
        <p:spPr bwMode="auto">
          <a:xfrm>
            <a:off x="3972118" y="1501312"/>
            <a:ext cx="628686" cy="5318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5B8524E-6172-4897-91E7-D973B9B6098C}"/>
              </a:ext>
            </a:extLst>
          </p:cNvPr>
          <p:cNvPicPr>
            <a:picLocks noChangeAspect="1"/>
          </p:cNvPicPr>
          <p:nvPr/>
        </p:nvPicPr>
        <p:blipFill>
          <a:blip r:embed="rId23"/>
          <a:stretch>
            <a:fillRect/>
          </a:stretch>
        </p:blipFill>
        <p:spPr>
          <a:xfrm>
            <a:off x="3982857" y="2848942"/>
            <a:ext cx="617947" cy="617947"/>
          </a:xfrm>
          <a:prstGeom prst="rect">
            <a:avLst/>
          </a:prstGeom>
        </p:spPr>
      </p:pic>
      <p:pic>
        <p:nvPicPr>
          <p:cNvPr id="15" name="Picture 14">
            <a:extLst>
              <a:ext uri="{FF2B5EF4-FFF2-40B4-BE49-F238E27FC236}">
                <a16:creationId xmlns:a16="http://schemas.microsoft.com/office/drawing/2014/main" id="{BBF483C6-21ED-4D06-B3F6-2E50F32714B2}"/>
              </a:ext>
            </a:extLst>
          </p:cNvPr>
          <p:cNvPicPr>
            <a:picLocks noChangeAspect="1"/>
          </p:cNvPicPr>
          <p:nvPr/>
        </p:nvPicPr>
        <p:blipFill>
          <a:blip r:embed="rId24"/>
          <a:stretch>
            <a:fillRect/>
          </a:stretch>
        </p:blipFill>
        <p:spPr>
          <a:xfrm>
            <a:off x="3714159" y="3884239"/>
            <a:ext cx="1210868" cy="175126"/>
          </a:xfrm>
          <a:prstGeom prst="rect">
            <a:avLst/>
          </a:prstGeom>
        </p:spPr>
      </p:pic>
      <p:pic>
        <p:nvPicPr>
          <p:cNvPr id="16" name="Picture 15">
            <a:extLst>
              <a:ext uri="{FF2B5EF4-FFF2-40B4-BE49-F238E27FC236}">
                <a16:creationId xmlns:a16="http://schemas.microsoft.com/office/drawing/2014/main" id="{FC047683-95D7-42ED-B25C-CF7F7B3B32A3}"/>
              </a:ext>
            </a:extLst>
          </p:cNvPr>
          <p:cNvPicPr>
            <a:picLocks noChangeAspect="1"/>
          </p:cNvPicPr>
          <p:nvPr/>
        </p:nvPicPr>
        <p:blipFill>
          <a:blip r:embed="rId25"/>
          <a:stretch>
            <a:fillRect/>
          </a:stretch>
        </p:blipFill>
        <p:spPr>
          <a:xfrm>
            <a:off x="2387148" y="1282911"/>
            <a:ext cx="844589" cy="336887"/>
          </a:xfrm>
          <a:prstGeom prst="rect">
            <a:avLst/>
          </a:prstGeom>
        </p:spPr>
      </p:pic>
      <p:pic>
        <p:nvPicPr>
          <p:cNvPr id="8" name="Picture 7">
            <a:extLst>
              <a:ext uri="{FF2B5EF4-FFF2-40B4-BE49-F238E27FC236}">
                <a16:creationId xmlns:a16="http://schemas.microsoft.com/office/drawing/2014/main" id="{7508FF16-B6DA-4BB1-BD5F-37E6D399234A}"/>
              </a:ext>
            </a:extLst>
          </p:cNvPr>
          <p:cNvPicPr>
            <a:picLocks noChangeAspect="1"/>
          </p:cNvPicPr>
          <p:nvPr/>
        </p:nvPicPr>
        <p:blipFill>
          <a:blip r:embed="rId26"/>
          <a:stretch>
            <a:fillRect/>
          </a:stretch>
        </p:blipFill>
        <p:spPr>
          <a:xfrm>
            <a:off x="5695641" y="2098577"/>
            <a:ext cx="924999" cy="439374"/>
          </a:xfrm>
          <a:prstGeom prst="rect">
            <a:avLst/>
          </a:prstGeom>
        </p:spPr>
      </p:pic>
      <p:pic>
        <p:nvPicPr>
          <p:cNvPr id="9" name="Picture 9" descr="Graphical user interface, application&#10;&#10;Description automatically generated">
            <a:extLst>
              <a:ext uri="{FF2B5EF4-FFF2-40B4-BE49-F238E27FC236}">
                <a16:creationId xmlns:a16="http://schemas.microsoft.com/office/drawing/2014/main" id="{BBBB033B-760A-4F2B-AB24-EB5A74F3B5FA}"/>
              </a:ext>
            </a:extLst>
          </p:cNvPr>
          <p:cNvPicPr>
            <a:picLocks noChangeAspect="1"/>
          </p:cNvPicPr>
          <p:nvPr/>
        </p:nvPicPr>
        <p:blipFill>
          <a:blip r:embed="rId27"/>
          <a:stretch>
            <a:fillRect/>
          </a:stretch>
        </p:blipFill>
        <p:spPr>
          <a:xfrm>
            <a:off x="2810435" y="393327"/>
            <a:ext cx="712694" cy="551329"/>
          </a:xfrm>
          <a:prstGeom prst="rect">
            <a:avLst/>
          </a:prstGeom>
        </p:spPr>
      </p:pic>
      <p:pic>
        <p:nvPicPr>
          <p:cNvPr id="35" name="Picture 2">
            <a:extLst>
              <a:ext uri="{FF2B5EF4-FFF2-40B4-BE49-F238E27FC236}">
                <a16:creationId xmlns:a16="http://schemas.microsoft.com/office/drawing/2014/main" id="{5C4DB62D-1E3E-4B3B-91BD-AA15CA11CE4D}"/>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675705" y="1171698"/>
            <a:ext cx="1221511" cy="239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8452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3" name="Google Shape;113;p17"/>
          <p:cNvPicPr preferRelativeResize="0"/>
          <p:nvPr/>
        </p:nvPicPr>
        <p:blipFill>
          <a:blip r:embed="rId3">
            <a:alphaModFix/>
          </a:blip>
          <a:stretch>
            <a:fillRect/>
          </a:stretch>
        </p:blipFill>
        <p:spPr>
          <a:xfrm>
            <a:off x="127683" y="203769"/>
            <a:ext cx="3265349" cy="2655341"/>
          </a:xfrm>
          <a:prstGeom prst="rect">
            <a:avLst/>
          </a:prstGeom>
          <a:noFill/>
          <a:ln>
            <a:noFill/>
          </a:ln>
          <a:effectLst>
            <a:outerShdw blurRad="57150" dist="19050" dir="5400000" algn="bl" rotWithShape="0">
              <a:srgbClr val="000000">
                <a:alpha val="50000"/>
              </a:srgbClr>
            </a:outerShdw>
          </a:effectLst>
        </p:spPr>
      </p:pic>
      <p:pic>
        <p:nvPicPr>
          <p:cNvPr id="114" name="Google Shape;114;p17"/>
          <p:cNvPicPr preferRelativeResize="0"/>
          <p:nvPr/>
        </p:nvPicPr>
        <p:blipFill>
          <a:blip r:embed="rId4">
            <a:alphaModFix/>
          </a:blip>
          <a:stretch>
            <a:fillRect/>
          </a:stretch>
        </p:blipFill>
        <p:spPr>
          <a:xfrm>
            <a:off x="3740248" y="203769"/>
            <a:ext cx="4018207" cy="2272832"/>
          </a:xfrm>
          <a:prstGeom prst="rect">
            <a:avLst/>
          </a:prstGeom>
          <a:noFill/>
          <a:ln>
            <a:noFill/>
          </a:ln>
          <a:effectLst>
            <a:outerShdw blurRad="50800" dist="38100" dir="2700000" algn="tl" rotWithShape="0">
              <a:prstClr val="black">
                <a:alpha val="40000"/>
              </a:prstClr>
            </a:outerShdw>
          </a:effectLst>
        </p:spPr>
      </p:pic>
      <p:pic>
        <p:nvPicPr>
          <p:cNvPr id="115" name="Google Shape;115;p17"/>
          <p:cNvPicPr preferRelativeResize="0"/>
          <p:nvPr/>
        </p:nvPicPr>
        <p:blipFill>
          <a:blip r:embed="rId5">
            <a:alphaModFix/>
          </a:blip>
          <a:stretch>
            <a:fillRect/>
          </a:stretch>
        </p:blipFill>
        <p:spPr>
          <a:xfrm>
            <a:off x="4329341" y="2225057"/>
            <a:ext cx="3140405" cy="2557039"/>
          </a:xfrm>
          <a:prstGeom prst="rect">
            <a:avLst/>
          </a:prstGeom>
          <a:noFill/>
          <a:ln>
            <a:noFill/>
          </a:ln>
          <a:effectLst>
            <a:outerShdw blurRad="57150" dist="19050" dir="5400000" algn="bl" rotWithShape="0">
              <a:srgbClr val="000000">
                <a:alpha val="50000"/>
              </a:srgbClr>
            </a:outerShdw>
          </a:effectLst>
        </p:spPr>
      </p:pic>
      <p:pic>
        <p:nvPicPr>
          <p:cNvPr id="116" name="Google Shape;116;p17"/>
          <p:cNvPicPr preferRelativeResize="0"/>
          <p:nvPr/>
        </p:nvPicPr>
        <p:blipFill>
          <a:blip r:embed="rId6">
            <a:alphaModFix/>
          </a:blip>
          <a:stretch>
            <a:fillRect/>
          </a:stretch>
        </p:blipFill>
        <p:spPr>
          <a:xfrm>
            <a:off x="6708295" y="1279123"/>
            <a:ext cx="2308022" cy="2272832"/>
          </a:xfrm>
          <a:prstGeom prst="rect">
            <a:avLst/>
          </a:prstGeom>
          <a:noFill/>
          <a:ln>
            <a:noFill/>
          </a:ln>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A5176517-1AFD-4DE4-B6CA-A02271FD43D3}"/>
              </a:ext>
            </a:extLst>
          </p:cNvPr>
          <p:cNvPicPr>
            <a:picLocks noChangeAspect="1"/>
          </p:cNvPicPr>
          <p:nvPr/>
        </p:nvPicPr>
        <p:blipFill>
          <a:blip r:embed="rId7"/>
          <a:stretch>
            <a:fillRect/>
          </a:stretch>
        </p:blipFill>
        <p:spPr>
          <a:xfrm>
            <a:off x="1474631" y="2076799"/>
            <a:ext cx="2657479" cy="2557039"/>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201"/>
        <p:cNvGrpSpPr/>
        <p:nvPr/>
      </p:nvGrpSpPr>
      <p:grpSpPr>
        <a:xfrm>
          <a:off x="0" y="0"/>
          <a:ext cx="0" cy="0"/>
          <a:chOff x="0" y="0"/>
          <a:chExt cx="0" cy="0"/>
        </a:xfrm>
      </p:grpSpPr>
      <p:pic>
        <p:nvPicPr>
          <p:cNvPr id="7" name="Picture 6" descr="A picture containing text, room, gambling house&#10;&#10;Description automatically generated">
            <a:extLst>
              <a:ext uri="{FF2B5EF4-FFF2-40B4-BE49-F238E27FC236}">
                <a16:creationId xmlns:a16="http://schemas.microsoft.com/office/drawing/2014/main" id="{6B2725AE-3EBB-4257-80BD-E81059481366}"/>
              </a:ext>
            </a:extLst>
          </p:cNvPr>
          <p:cNvPicPr>
            <a:picLocks noChangeAspect="1"/>
          </p:cNvPicPr>
          <p:nvPr/>
        </p:nvPicPr>
        <p:blipFill>
          <a:blip r:embed="rId3"/>
          <a:stretch>
            <a:fillRect/>
          </a:stretch>
        </p:blipFill>
        <p:spPr>
          <a:xfrm>
            <a:off x="2324100" y="323850"/>
            <a:ext cx="4495800" cy="4495800"/>
          </a:xfrm>
          <a:prstGeom prst="rect">
            <a:avLst/>
          </a:prstGeom>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581499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947440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2819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506A53A6-6EB1-4CC5-BF27-90442DF60BD2}"/>
              </a:ext>
            </a:extLst>
          </p:cNvPr>
          <p:cNvPicPr>
            <a:picLocks noChangeAspect="1"/>
          </p:cNvPicPr>
          <p:nvPr/>
        </p:nvPicPr>
        <p:blipFill>
          <a:blip r:embed="rId3"/>
          <a:stretch>
            <a:fillRect/>
          </a:stretch>
        </p:blipFill>
        <p:spPr>
          <a:xfrm>
            <a:off x="0" y="0"/>
            <a:ext cx="6249095" cy="3515116"/>
          </a:xfrm>
          <a:prstGeom prst="rect">
            <a:avLst/>
          </a:prstGeom>
        </p:spPr>
      </p:pic>
      <p:pic>
        <p:nvPicPr>
          <p:cNvPr id="1026" name="Picture 2">
            <a:extLst>
              <a:ext uri="{FF2B5EF4-FFF2-40B4-BE49-F238E27FC236}">
                <a16:creationId xmlns:a16="http://schemas.microsoft.com/office/drawing/2014/main" id="{647EB0A2-228B-EE13-AF98-44D1EFF9CA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15465">
            <a:off x="6014543" y="122427"/>
            <a:ext cx="2420595" cy="4898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43521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6C5675-2F16-446A-BB6F-3BF200C05ADE}"/>
              </a:ext>
            </a:extLst>
          </p:cNvPr>
          <p:cNvSpPr>
            <a:spLocks noGrp="1"/>
          </p:cNvSpPr>
          <p:nvPr>
            <p:ph type="body" idx="1"/>
          </p:nvPr>
        </p:nvSpPr>
        <p:spPr/>
        <p:txBody>
          <a:bodyPr/>
          <a:lstStyle/>
          <a:p>
            <a:endParaRPr lang="en-GB"/>
          </a:p>
        </p:txBody>
      </p:sp>
      <p:pic>
        <p:nvPicPr>
          <p:cNvPr id="4" name="Picture 3" descr="A picture containing text&#10;&#10;Description automatically generated">
            <a:extLst>
              <a:ext uri="{FF2B5EF4-FFF2-40B4-BE49-F238E27FC236}">
                <a16:creationId xmlns:a16="http://schemas.microsoft.com/office/drawing/2014/main" id="{386CCBA7-BBA4-45F6-B1C9-E7149B7B622B}"/>
              </a:ext>
            </a:extLst>
          </p:cNvPr>
          <p:cNvPicPr>
            <a:picLocks noChangeAspect="1"/>
          </p:cNvPicPr>
          <p:nvPr/>
        </p:nvPicPr>
        <p:blipFill rotWithShape="1">
          <a:blip r:embed="rId3"/>
          <a:srcRect t="11712" b="3898"/>
          <a:stretch/>
        </p:blipFill>
        <p:spPr>
          <a:xfrm>
            <a:off x="1617" y="0"/>
            <a:ext cx="9142383" cy="5143500"/>
          </a:xfrm>
          <a:prstGeom prst="rect">
            <a:avLst/>
          </a:prstGeom>
        </p:spPr>
      </p:pic>
    </p:spTree>
    <p:extLst>
      <p:ext uri="{BB962C8B-B14F-4D97-AF65-F5344CB8AC3E}">
        <p14:creationId xmlns:p14="http://schemas.microsoft.com/office/powerpoint/2010/main" val="83898335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text, computer, computer, indoor&#10;&#10;Description automatically generated">
            <a:extLst>
              <a:ext uri="{FF2B5EF4-FFF2-40B4-BE49-F238E27FC236}">
                <a16:creationId xmlns:a16="http://schemas.microsoft.com/office/drawing/2014/main" id="{B4E4CCB7-55CB-4715-BF23-EF72DA7887E0}"/>
              </a:ext>
            </a:extLst>
          </p:cNvPr>
          <p:cNvPicPr>
            <a:picLocks noChangeAspect="1"/>
          </p:cNvPicPr>
          <p:nvPr/>
        </p:nvPicPr>
        <p:blipFill>
          <a:blip r:embed="rId3"/>
          <a:stretch>
            <a:fillRect/>
          </a:stretch>
        </p:blipFill>
        <p:spPr>
          <a:xfrm rot="21378231">
            <a:off x="1304472" y="287036"/>
            <a:ext cx="3128545" cy="4412832"/>
          </a:xfrm>
          <a:prstGeom prst="rect">
            <a:avLst/>
          </a:prstGeom>
        </p:spPr>
      </p:pic>
      <p:pic>
        <p:nvPicPr>
          <p:cNvPr id="3" name="Picture 2">
            <a:extLst>
              <a:ext uri="{FF2B5EF4-FFF2-40B4-BE49-F238E27FC236}">
                <a16:creationId xmlns:a16="http://schemas.microsoft.com/office/drawing/2014/main" id="{AE0D5F47-3E6C-61E5-A89E-FF6DFA53DDCF}"/>
              </a:ext>
            </a:extLst>
          </p:cNvPr>
          <p:cNvPicPr>
            <a:picLocks noChangeAspect="1"/>
          </p:cNvPicPr>
          <p:nvPr/>
        </p:nvPicPr>
        <p:blipFill>
          <a:blip r:embed="rId4"/>
          <a:stretch>
            <a:fillRect/>
          </a:stretch>
        </p:blipFill>
        <p:spPr>
          <a:xfrm>
            <a:off x="4375638" y="84582"/>
            <a:ext cx="3529722" cy="4974336"/>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62388249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K teachers denounce National Education Union&amp;#39;s refusal to oppose schools  reopening - World Socialist Web Site">
            <a:extLst>
              <a:ext uri="{FF2B5EF4-FFF2-40B4-BE49-F238E27FC236}">
                <a16:creationId xmlns:a16="http://schemas.microsoft.com/office/drawing/2014/main" id="{BDD2B1AA-79DF-4428-A20D-86216EF472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36" b="-1"/>
          <a:stretch/>
        </p:blipFill>
        <p:spPr bwMode="auto">
          <a:xfrm>
            <a:off x="0" y="0"/>
            <a:ext cx="9144000" cy="5237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64041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Woman in wheelchair cheering two hands">
            <a:extLst>
              <a:ext uri="{FF2B5EF4-FFF2-40B4-BE49-F238E27FC236}">
                <a16:creationId xmlns:a16="http://schemas.microsoft.com/office/drawing/2014/main" id="{05A48467-C477-4367-9C86-4CA976635E53}"/>
              </a:ext>
            </a:extLst>
          </p:cNvPr>
          <p:cNvPicPr>
            <a:picLocks noChangeAspect="1"/>
          </p:cNvPicPr>
          <p:nvPr/>
        </p:nvPicPr>
        <p:blipFill>
          <a:blip r:embed="rId3"/>
          <a:stretch>
            <a:fillRect/>
          </a:stretch>
        </p:blipFill>
        <p:spPr>
          <a:xfrm>
            <a:off x="7075872" y="782128"/>
            <a:ext cx="1887298" cy="3995808"/>
          </a:xfrm>
          <a:prstGeom prst="rect">
            <a:avLst/>
          </a:prstGeom>
        </p:spPr>
      </p:pic>
      <p:pic>
        <p:nvPicPr>
          <p:cNvPr id="11" name="Picture 10" descr="Business woman thumbs up">
            <a:extLst>
              <a:ext uri="{FF2B5EF4-FFF2-40B4-BE49-F238E27FC236}">
                <a16:creationId xmlns:a16="http://schemas.microsoft.com/office/drawing/2014/main" id="{8184C00A-3039-451E-A1AF-51D3A101668F}"/>
              </a:ext>
            </a:extLst>
          </p:cNvPr>
          <p:cNvPicPr>
            <a:picLocks noChangeAspect="1"/>
          </p:cNvPicPr>
          <p:nvPr/>
        </p:nvPicPr>
        <p:blipFill>
          <a:blip r:embed="rId4"/>
          <a:stretch>
            <a:fillRect/>
          </a:stretch>
        </p:blipFill>
        <p:spPr>
          <a:xfrm>
            <a:off x="5747944" y="425569"/>
            <a:ext cx="1269916" cy="4347693"/>
          </a:xfrm>
          <a:prstGeom prst="rect">
            <a:avLst/>
          </a:prstGeom>
        </p:spPr>
      </p:pic>
      <p:pic>
        <p:nvPicPr>
          <p:cNvPr id="13" name="Picture 12" descr="Business woman shrugging">
            <a:extLst>
              <a:ext uri="{FF2B5EF4-FFF2-40B4-BE49-F238E27FC236}">
                <a16:creationId xmlns:a16="http://schemas.microsoft.com/office/drawing/2014/main" id="{179D23F4-1ACA-4C23-9AC8-CE284C1A2634}"/>
              </a:ext>
            </a:extLst>
          </p:cNvPr>
          <p:cNvPicPr>
            <a:picLocks noChangeAspect="1"/>
          </p:cNvPicPr>
          <p:nvPr/>
        </p:nvPicPr>
        <p:blipFill>
          <a:blip r:embed="rId5"/>
          <a:stretch>
            <a:fillRect/>
          </a:stretch>
        </p:blipFill>
        <p:spPr>
          <a:xfrm>
            <a:off x="3203103" y="509079"/>
            <a:ext cx="2728315" cy="4264184"/>
          </a:xfrm>
          <a:prstGeom prst="rect">
            <a:avLst/>
          </a:prstGeom>
        </p:spPr>
      </p:pic>
      <p:pic>
        <p:nvPicPr>
          <p:cNvPr id="15" name="Picture 14" descr="Old woman hand on forehead">
            <a:extLst>
              <a:ext uri="{FF2B5EF4-FFF2-40B4-BE49-F238E27FC236}">
                <a16:creationId xmlns:a16="http://schemas.microsoft.com/office/drawing/2014/main" id="{E4F13F4A-4A99-44D2-BB45-17A8AF128ED2}"/>
              </a:ext>
            </a:extLst>
          </p:cNvPr>
          <p:cNvPicPr>
            <a:picLocks noChangeAspect="1"/>
          </p:cNvPicPr>
          <p:nvPr/>
        </p:nvPicPr>
        <p:blipFill>
          <a:blip r:embed="rId6"/>
          <a:stretch>
            <a:fillRect/>
          </a:stretch>
        </p:blipFill>
        <p:spPr>
          <a:xfrm>
            <a:off x="316733" y="575094"/>
            <a:ext cx="1611289" cy="3962499"/>
          </a:xfrm>
          <a:prstGeom prst="rect">
            <a:avLst/>
          </a:prstGeom>
        </p:spPr>
      </p:pic>
      <p:pic>
        <p:nvPicPr>
          <p:cNvPr id="17" name="Picture 16" descr="Businessman thumbs down">
            <a:extLst>
              <a:ext uri="{FF2B5EF4-FFF2-40B4-BE49-F238E27FC236}">
                <a16:creationId xmlns:a16="http://schemas.microsoft.com/office/drawing/2014/main" id="{75F6F178-36D5-42D9-AB30-703C50124A78}"/>
              </a:ext>
            </a:extLst>
          </p:cNvPr>
          <p:cNvPicPr>
            <a:picLocks noChangeAspect="1"/>
          </p:cNvPicPr>
          <p:nvPr/>
        </p:nvPicPr>
        <p:blipFill>
          <a:blip r:embed="rId7"/>
          <a:stretch>
            <a:fillRect/>
          </a:stretch>
        </p:blipFill>
        <p:spPr>
          <a:xfrm>
            <a:off x="1569951" y="172528"/>
            <a:ext cx="2146531" cy="4605408"/>
          </a:xfrm>
          <a:prstGeom prst="rect">
            <a:avLst/>
          </a:prstGeom>
        </p:spPr>
      </p:pic>
      <p:sp>
        <p:nvSpPr>
          <p:cNvPr id="18" name="TextBox 17">
            <a:extLst>
              <a:ext uri="{FF2B5EF4-FFF2-40B4-BE49-F238E27FC236}">
                <a16:creationId xmlns:a16="http://schemas.microsoft.com/office/drawing/2014/main" id="{C7DFF172-D973-4101-AB2C-EF3CF362013A}"/>
              </a:ext>
            </a:extLst>
          </p:cNvPr>
          <p:cNvSpPr txBox="1"/>
          <p:nvPr/>
        </p:nvSpPr>
        <p:spPr>
          <a:xfrm>
            <a:off x="590001" y="2869721"/>
            <a:ext cx="645240" cy="1015663"/>
          </a:xfrm>
          <a:prstGeom prst="rect">
            <a:avLst/>
          </a:prstGeom>
          <a:solidFill>
            <a:schemeClr val="tx1"/>
          </a:solidFill>
        </p:spPr>
        <p:txBody>
          <a:bodyPr wrap="square" rtlCol="0">
            <a:spAutoFit/>
          </a:bodyPr>
          <a:lstStyle/>
          <a:p>
            <a:pPr algn="ctr"/>
            <a:r>
              <a:rPr lang="en-GB" sz="6000" dirty="0">
                <a:solidFill>
                  <a:schemeClr val="bg1"/>
                </a:solidFill>
                <a:latin typeface="Rockwell Nova" panose="020B0604020202020204" pitchFamily="18" charset="0"/>
              </a:rPr>
              <a:t>1</a:t>
            </a:r>
          </a:p>
        </p:txBody>
      </p:sp>
      <p:sp>
        <p:nvSpPr>
          <p:cNvPr id="19" name="TextBox 18">
            <a:extLst>
              <a:ext uri="{FF2B5EF4-FFF2-40B4-BE49-F238E27FC236}">
                <a16:creationId xmlns:a16="http://schemas.microsoft.com/office/drawing/2014/main" id="{0BAFD425-0794-4C9D-B536-73EA27D7A1F1}"/>
              </a:ext>
            </a:extLst>
          </p:cNvPr>
          <p:cNvSpPr txBox="1"/>
          <p:nvPr/>
        </p:nvSpPr>
        <p:spPr>
          <a:xfrm>
            <a:off x="2377822" y="2869721"/>
            <a:ext cx="645240" cy="1015663"/>
          </a:xfrm>
          <a:prstGeom prst="rect">
            <a:avLst/>
          </a:prstGeom>
          <a:solidFill>
            <a:schemeClr val="tx1"/>
          </a:solidFill>
        </p:spPr>
        <p:txBody>
          <a:bodyPr wrap="square" rtlCol="0">
            <a:spAutoFit/>
          </a:bodyPr>
          <a:lstStyle/>
          <a:p>
            <a:pPr algn="ctr"/>
            <a:r>
              <a:rPr lang="en-GB" sz="6000" dirty="0">
                <a:solidFill>
                  <a:schemeClr val="bg1"/>
                </a:solidFill>
                <a:latin typeface="Rockwell Nova" panose="020B0604020202020204" pitchFamily="18" charset="0"/>
              </a:rPr>
              <a:t>2</a:t>
            </a:r>
          </a:p>
        </p:txBody>
      </p:sp>
      <p:sp>
        <p:nvSpPr>
          <p:cNvPr id="20" name="TextBox 19">
            <a:extLst>
              <a:ext uri="{FF2B5EF4-FFF2-40B4-BE49-F238E27FC236}">
                <a16:creationId xmlns:a16="http://schemas.microsoft.com/office/drawing/2014/main" id="{3C469EBA-85C5-48D4-A153-2300B120ABB6}"/>
              </a:ext>
            </a:extLst>
          </p:cNvPr>
          <p:cNvSpPr txBox="1"/>
          <p:nvPr/>
        </p:nvSpPr>
        <p:spPr>
          <a:xfrm>
            <a:off x="4305158" y="2869721"/>
            <a:ext cx="645240" cy="1015663"/>
          </a:xfrm>
          <a:prstGeom prst="rect">
            <a:avLst/>
          </a:prstGeom>
          <a:solidFill>
            <a:schemeClr val="tx1"/>
          </a:solidFill>
        </p:spPr>
        <p:txBody>
          <a:bodyPr wrap="square" rtlCol="0">
            <a:spAutoFit/>
          </a:bodyPr>
          <a:lstStyle/>
          <a:p>
            <a:pPr algn="ctr"/>
            <a:r>
              <a:rPr lang="en-GB" sz="6000" dirty="0">
                <a:solidFill>
                  <a:schemeClr val="bg1"/>
                </a:solidFill>
                <a:latin typeface="Rockwell Nova" panose="020B0604020202020204" pitchFamily="18" charset="0"/>
              </a:rPr>
              <a:t>3</a:t>
            </a:r>
          </a:p>
        </p:txBody>
      </p:sp>
      <p:sp>
        <p:nvSpPr>
          <p:cNvPr id="21" name="TextBox 20">
            <a:extLst>
              <a:ext uri="{FF2B5EF4-FFF2-40B4-BE49-F238E27FC236}">
                <a16:creationId xmlns:a16="http://schemas.microsoft.com/office/drawing/2014/main" id="{FD0F4C9D-0EEA-4FA0-B214-27AFB2DAE604}"/>
              </a:ext>
            </a:extLst>
          </p:cNvPr>
          <p:cNvSpPr txBox="1"/>
          <p:nvPr/>
        </p:nvSpPr>
        <p:spPr>
          <a:xfrm>
            <a:off x="6079006" y="2869720"/>
            <a:ext cx="645240" cy="1015663"/>
          </a:xfrm>
          <a:prstGeom prst="rect">
            <a:avLst/>
          </a:prstGeom>
          <a:solidFill>
            <a:schemeClr val="tx1"/>
          </a:solidFill>
        </p:spPr>
        <p:txBody>
          <a:bodyPr wrap="square" rtlCol="0">
            <a:spAutoFit/>
          </a:bodyPr>
          <a:lstStyle/>
          <a:p>
            <a:pPr algn="ctr"/>
            <a:r>
              <a:rPr lang="en-GB" sz="6000" dirty="0">
                <a:solidFill>
                  <a:schemeClr val="bg1"/>
                </a:solidFill>
                <a:latin typeface="Rockwell Nova" panose="020B0604020202020204" pitchFamily="18" charset="0"/>
              </a:rPr>
              <a:t>4</a:t>
            </a:r>
          </a:p>
        </p:txBody>
      </p:sp>
      <p:sp>
        <p:nvSpPr>
          <p:cNvPr id="22" name="TextBox 21">
            <a:extLst>
              <a:ext uri="{FF2B5EF4-FFF2-40B4-BE49-F238E27FC236}">
                <a16:creationId xmlns:a16="http://schemas.microsoft.com/office/drawing/2014/main" id="{A7EAD150-719E-49E5-B5AD-12DA822AC76C}"/>
              </a:ext>
            </a:extLst>
          </p:cNvPr>
          <p:cNvSpPr txBox="1"/>
          <p:nvPr/>
        </p:nvSpPr>
        <p:spPr>
          <a:xfrm>
            <a:off x="7696901" y="2869720"/>
            <a:ext cx="645240" cy="1015663"/>
          </a:xfrm>
          <a:prstGeom prst="rect">
            <a:avLst/>
          </a:prstGeom>
          <a:solidFill>
            <a:schemeClr val="tx1"/>
          </a:solidFill>
        </p:spPr>
        <p:txBody>
          <a:bodyPr wrap="square" rtlCol="0">
            <a:spAutoFit/>
          </a:bodyPr>
          <a:lstStyle/>
          <a:p>
            <a:pPr algn="ctr"/>
            <a:r>
              <a:rPr lang="en-GB" sz="6000" dirty="0">
                <a:solidFill>
                  <a:schemeClr val="bg1"/>
                </a:solidFill>
                <a:latin typeface="Rockwell Nova" panose="020B0604020202020204" pitchFamily="18" charset="0"/>
              </a:rPr>
              <a:t>5</a:t>
            </a:r>
          </a:p>
        </p:txBody>
      </p:sp>
    </p:spTree>
    <p:extLst>
      <p:ext uri="{BB962C8B-B14F-4D97-AF65-F5344CB8AC3E}">
        <p14:creationId xmlns:p14="http://schemas.microsoft.com/office/powerpoint/2010/main" val="119673261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at a table&#10;&#10;Description automatically generated with medium confidence">
            <a:extLst>
              <a:ext uri="{FF2B5EF4-FFF2-40B4-BE49-F238E27FC236}">
                <a16:creationId xmlns:a16="http://schemas.microsoft.com/office/drawing/2014/main" id="{54E70294-B1CE-46A5-B520-C3762A4805F5}"/>
              </a:ext>
            </a:extLst>
          </p:cNvPr>
          <p:cNvPicPr>
            <a:picLocks noChangeAspect="1"/>
          </p:cNvPicPr>
          <p:nvPr/>
        </p:nvPicPr>
        <p:blipFill rotWithShape="1">
          <a:blip r:embed="rId3"/>
          <a:srcRect l="19541" t="16240" r="26817" b="196"/>
          <a:stretch/>
        </p:blipFill>
        <p:spPr>
          <a:xfrm>
            <a:off x="-973077" y="0"/>
            <a:ext cx="4948518" cy="5143499"/>
          </a:xfrm>
          <a:prstGeom prst="rect">
            <a:avLst/>
          </a:prstGeom>
        </p:spPr>
      </p:pic>
      <p:pic>
        <p:nvPicPr>
          <p:cNvPr id="7" name="Picture 6" descr="A picture containing text, person&#10;&#10;Description automatically generated">
            <a:extLst>
              <a:ext uri="{FF2B5EF4-FFF2-40B4-BE49-F238E27FC236}">
                <a16:creationId xmlns:a16="http://schemas.microsoft.com/office/drawing/2014/main" id="{55B33832-E1E2-417F-8E4E-9F1DDCE6AB68}"/>
              </a:ext>
            </a:extLst>
          </p:cNvPr>
          <p:cNvPicPr>
            <a:picLocks noChangeAspect="1"/>
          </p:cNvPicPr>
          <p:nvPr/>
        </p:nvPicPr>
        <p:blipFill rotWithShape="1">
          <a:blip r:embed="rId4"/>
          <a:srcRect l="13975" t="196" r="22036" b="-196"/>
          <a:stretch/>
        </p:blipFill>
        <p:spPr>
          <a:xfrm>
            <a:off x="3975440" y="0"/>
            <a:ext cx="5168560" cy="5153585"/>
          </a:xfrm>
          <a:prstGeom prst="rect">
            <a:avLst/>
          </a:prstGeom>
        </p:spPr>
      </p:pic>
    </p:spTree>
    <p:extLst>
      <p:ext uri="{BB962C8B-B14F-4D97-AF65-F5344CB8AC3E}">
        <p14:creationId xmlns:p14="http://schemas.microsoft.com/office/powerpoint/2010/main" val="79678917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D2438-9056-4C1B-AAB4-B347D7ADF8C2}"/>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8B1A7888-843C-488A-A796-A9AE5398A729}"/>
              </a:ext>
            </a:extLst>
          </p:cNvPr>
          <p:cNvSpPr>
            <a:spLocks noGrp="1"/>
          </p:cNvSpPr>
          <p:nvPr>
            <p:ph type="body" idx="1"/>
          </p:nvPr>
        </p:nvSpPr>
        <p:spPr/>
        <p:txBody>
          <a:bodyPr/>
          <a:lstStyle/>
          <a:p>
            <a:endParaRPr lang="en-GB"/>
          </a:p>
        </p:txBody>
      </p:sp>
      <p:pic>
        <p:nvPicPr>
          <p:cNvPr id="2050" name="Picture 2" descr="Going paperless at TUC Congress">
            <a:extLst>
              <a:ext uri="{FF2B5EF4-FFF2-40B4-BE49-F238E27FC236}">
                <a16:creationId xmlns:a16="http://schemas.microsoft.com/office/drawing/2014/main" id="{763F6E67-AD47-46CA-8AD7-9D38AA7FDB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007"/>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50055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A46353-ABF6-4F4B-A9C0-068277A6618A}"/>
              </a:ext>
            </a:extLst>
          </p:cNvPr>
          <p:cNvPicPr>
            <a:picLocks noChangeAspect="1"/>
          </p:cNvPicPr>
          <p:nvPr/>
        </p:nvPicPr>
        <p:blipFill rotWithShape="1">
          <a:blip r:embed="rId3"/>
          <a:srcRect t="940" b="14752"/>
          <a:stretch/>
        </p:blipFill>
        <p:spPr>
          <a:xfrm>
            <a:off x="0" y="0"/>
            <a:ext cx="9144000" cy="5143500"/>
          </a:xfrm>
          <a:prstGeom prst="rect">
            <a:avLst/>
          </a:prstGeom>
        </p:spPr>
      </p:pic>
    </p:spTree>
    <p:extLst>
      <p:ext uri="{BB962C8B-B14F-4D97-AF65-F5344CB8AC3E}">
        <p14:creationId xmlns:p14="http://schemas.microsoft.com/office/powerpoint/2010/main" val="36533419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EAE8E-4AFA-4A38-8CC7-41F9DF64E35F}"/>
              </a:ext>
            </a:extLst>
          </p:cNvPr>
          <p:cNvSpPr>
            <a:spLocks noGrp="1"/>
          </p:cNvSpPr>
          <p:nvPr>
            <p:ph type="title"/>
          </p:nvPr>
        </p:nvSpPr>
        <p:spPr>
          <a:xfrm>
            <a:off x="644419" y="282576"/>
            <a:ext cx="7785746" cy="2834467"/>
          </a:xfrm>
        </p:spPr>
        <p:txBody>
          <a:bodyPr/>
          <a:lstStyle/>
          <a:p>
            <a:r>
              <a:rPr lang="en-GB" sz="6000"/>
              <a:t>digital.tuc.org.uk</a:t>
            </a:r>
          </a:p>
        </p:txBody>
      </p:sp>
    </p:spTree>
    <p:extLst>
      <p:ext uri="{BB962C8B-B14F-4D97-AF65-F5344CB8AC3E}">
        <p14:creationId xmlns:p14="http://schemas.microsoft.com/office/powerpoint/2010/main" val="78581628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pic>
        <p:nvPicPr>
          <p:cNvPr id="3" name="Picture 2">
            <a:extLst>
              <a:ext uri="{FF2B5EF4-FFF2-40B4-BE49-F238E27FC236}">
                <a16:creationId xmlns:a16="http://schemas.microsoft.com/office/drawing/2014/main" id="{097E21D7-3CF3-4F0A-93F2-515ADBA4BE3D}"/>
              </a:ext>
            </a:extLst>
          </p:cNvPr>
          <p:cNvPicPr>
            <a:picLocks noChangeAspect="1"/>
          </p:cNvPicPr>
          <p:nvPr/>
        </p:nvPicPr>
        <p:blipFill rotWithShape="1">
          <a:blip r:embed="rId3"/>
          <a:srcRect b="18965"/>
          <a:stretch/>
        </p:blipFill>
        <p:spPr>
          <a:xfrm>
            <a:off x="693683" y="84084"/>
            <a:ext cx="7115504" cy="4299798"/>
          </a:xfrm>
          <a:prstGeom prst="rect">
            <a:avLst/>
          </a:prstGeom>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10"/>
          <p:cNvSpPr txBox="1">
            <a:spLocks noGrp="1"/>
          </p:cNvSpPr>
          <p:nvPr>
            <p:ph type="title"/>
          </p:nvPr>
        </p:nvSpPr>
        <p:spPr>
          <a:xfrm>
            <a:off x="644419" y="282576"/>
            <a:ext cx="7785600" cy="8001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58" name="Google Shape;58;p10"/>
          <p:cNvSpPr txBox="1">
            <a:spLocks noGrp="1"/>
          </p:cNvSpPr>
          <p:nvPr>
            <p:ph type="body" idx="1"/>
          </p:nvPr>
        </p:nvSpPr>
        <p:spPr>
          <a:xfrm>
            <a:off x="644419" y="1447799"/>
            <a:ext cx="7785600" cy="272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pic>
        <p:nvPicPr>
          <p:cNvPr id="59" name="Google Shape;59;p10"/>
          <p:cNvPicPr preferRelativeResize="0"/>
          <p:nvPr/>
        </p:nvPicPr>
        <p:blipFill>
          <a:blip r:embed="rId3"/>
          <a:stretch>
            <a:fillRect/>
          </a:stretch>
        </p:blipFill>
        <p:spPr>
          <a:xfrm>
            <a:off x="0" y="-475059"/>
            <a:ext cx="9143999" cy="6093618"/>
          </a:xfrm>
          <a:prstGeom prst="rect">
            <a:avLst/>
          </a:prstGeom>
          <a:noFill/>
          <a:ln>
            <a:noFill/>
          </a:ln>
        </p:spPr>
      </p:pic>
    </p:spTree>
    <p:extLst>
      <p:ext uri="{BB962C8B-B14F-4D97-AF65-F5344CB8AC3E}">
        <p14:creationId xmlns:p14="http://schemas.microsoft.com/office/powerpoint/2010/main" val="129831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918036-956E-4569-8BEA-F4FD6A466DDC}"/>
              </a:ext>
            </a:extLst>
          </p:cNvPr>
          <p:cNvPicPr>
            <a:picLocks noChangeAspect="1"/>
          </p:cNvPicPr>
          <p:nvPr/>
        </p:nvPicPr>
        <p:blipFill>
          <a:blip r:embed="rId3"/>
          <a:stretch>
            <a:fillRect/>
          </a:stretch>
        </p:blipFill>
        <p:spPr>
          <a:xfrm>
            <a:off x="475128" y="202805"/>
            <a:ext cx="7461977" cy="4187100"/>
          </a:xfrm>
          <a:prstGeom prst="rect">
            <a:avLst/>
          </a:prstGeom>
        </p:spPr>
      </p:pic>
    </p:spTree>
    <p:extLst>
      <p:ext uri="{BB962C8B-B14F-4D97-AF65-F5344CB8AC3E}">
        <p14:creationId xmlns:p14="http://schemas.microsoft.com/office/powerpoint/2010/main" val="369488455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10"/>
          <p:cNvSpPr txBox="1">
            <a:spLocks noGrp="1"/>
          </p:cNvSpPr>
          <p:nvPr>
            <p:ph type="title"/>
          </p:nvPr>
        </p:nvSpPr>
        <p:spPr>
          <a:xfrm>
            <a:off x="644419" y="282576"/>
            <a:ext cx="7785600" cy="8001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58" name="Google Shape;58;p10"/>
          <p:cNvSpPr txBox="1">
            <a:spLocks noGrp="1"/>
          </p:cNvSpPr>
          <p:nvPr>
            <p:ph type="body" idx="1"/>
          </p:nvPr>
        </p:nvSpPr>
        <p:spPr>
          <a:xfrm>
            <a:off x="644419" y="1447799"/>
            <a:ext cx="7785600" cy="272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pic>
        <p:nvPicPr>
          <p:cNvPr id="59" name="Google Shape;59;p1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1"/>
          <p:cNvSpPr txBox="1">
            <a:spLocks noGrp="1"/>
          </p:cNvSpPr>
          <p:nvPr>
            <p:ph type="body" idx="1"/>
          </p:nvPr>
        </p:nvSpPr>
        <p:spPr>
          <a:xfrm>
            <a:off x="644419" y="1447799"/>
            <a:ext cx="7785600" cy="272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pic>
        <p:nvPicPr>
          <p:cNvPr id="67" name="Google Shape;67;p11"/>
          <p:cNvPicPr preferRelativeResize="0"/>
          <p:nvPr/>
        </p:nvPicPr>
        <p:blipFill rotWithShape="1">
          <a:blip r:embed="rId3">
            <a:alphaModFix/>
          </a:blip>
          <a:srcRect l="45536" t="14198" r="1921" b="6930"/>
          <a:stretch/>
        </p:blipFill>
        <p:spPr>
          <a:xfrm>
            <a:off x="0" y="0"/>
            <a:ext cx="4824248" cy="5143500"/>
          </a:xfrm>
          <a:prstGeom prst="rect">
            <a:avLst/>
          </a:prstGeom>
          <a:noFill/>
          <a:ln>
            <a:noFill/>
          </a:ln>
        </p:spPr>
      </p:pic>
      <p:pic>
        <p:nvPicPr>
          <p:cNvPr id="1026" name="Picture 2" descr="Tv, Remote, Home, Netflix, Watch, Video, Streaming">
            <a:extLst>
              <a:ext uri="{FF2B5EF4-FFF2-40B4-BE49-F238E27FC236}">
                <a16:creationId xmlns:a16="http://schemas.microsoft.com/office/drawing/2014/main" id="{FEAF5F6E-9A6C-493C-8334-DA37BE2FA7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201" r="23024" b="8077"/>
          <a:stretch/>
        </p:blipFill>
        <p:spPr bwMode="auto">
          <a:xfrm>
            <a:off x="4824248" y="0"/>
            <a:ext cx="4666593"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3" name="Picture 2">
            <a:extLst>
              <a:ext uri="{FF2B5EF4-FFF2-40B4-BE49-F238E27FC236}">
                <a16:creationId xmlns:a16="http://schemas.microsoft.com/office/drawing/2014/main" id="{E8943C42-13E7-4149-8DF5-061154A0BA42}"/>
              </a:ext>
            </a:extLst>
          </p:cNvPr>
          <p:cNvPicPr>
            <a:picLocks noChangeAspect="1"/>
          </p:cNvPicPr>
          <p:nvPr/>
        </p:nvPicPr>
        <p:blipFill rotWithShape="1">
          <a:blip r:embed="rId3"/>
          <a:srcRect t="15184" b="15184"/>
          <a:stretch/>
        </p:blipFill>
        <p:spPr>
          <a:xfrm>
            <a:off x="0" y="0"/>
            <a:ext cx="9144000" cy="5143500"/>
          </a:xfrm>
          <a:prstGeom prst="rect">
            <a:avLst/>
          </a:prstGeom>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3" name="Picture 2" descr="A picture containing ground, insect&#10;&#10;Description automatically generated">
            <a:extLst>
              <a:ext uri="{FF2B5EF4-FFF2-40B4-BE49-F238E27FC236}">
                <a16:creationId xmlns:a16="http://schemas.microsoft.com/office/drawing/2014/main" id="{CC409DEC-88A4-404B-8FC1-A3E6E2479D9C}"/>
              </a:ext>
            </a:extLst>
          </p:cNvPr>
          <p:cNvPicPr>
            <a:picLocks noChangeAspect="1"/>
          </p:cNvPicPr>
          <p:nvPr/>
        </p:nvPicPr>
        <p:blipFill rotWithShape="1">
          <a:blip r:embed="rId3"/>
          <a:srcRect l="9638"/>
          <a:stretch/>
        </p:blipFill>
        <p:spPr>
          <a:xfrm>
            <a:off x="0" y="0"/>
            <a:ext cx="9144000" cy="5133652"/>
          </a:xfrm>
          <a:prstGeom prst="rect">
            <a:avLst/>
          </a:prstGeom>
        </p:spPr>
      </p:pic>
    </p:spTree>
  </p:cSld>
  <p:clrMapOvr>
    <a:masterClrMapping/>
  </p:clrMapOvr>
  <p:transition>
    <p:fade/>
  </p:transition>
</p:sld>
</file>

<file path=ppt/theme/theme1.xml><?xml version="1.0" encoding="utf-8"?>
<a:theme xmlns:a="http://schemas.openxmlformats.org/drawingml/2006/main" name="TUC layouts">
  <a:themeElements>
    <a:clrScheme name="Custom 17">
      <a:dk1>
        <a:srgbClr val="1D1D1D"/>
      </a:dk1>
      <a:lt1>
        <a:srgbClr val="FFFFFF"/>
      </a:lt1>
      <a:dk2>
        <a:srgbClr val="999999"/>
      </a:dk2>
      <a:lt2>
        <a:srgbClr val="CCCCCC"/>
      </a:lt2>
      <a:accent1>
        <a:srgbClr val="3EADB6"/>
      </a:accent1>
      <a:accent2>
        <a:srgbClr val="457178"/>
      </a:accent2>
      <a:accent3>
        <a:srgbClr val="D8BF22"/>
      </a:accent3>
      <a:accent4>
        <a:srgbClr val="867B49"/>
      </a:accent4>
      <a:accent5>
        <a:srgbClr val="8F2F68"/>
      </a:accent5>
      <a:accent6>
        <a:srgbClr val="63184B"/>
      </a:accent6>
      <a:hlink>
        <a:srgbClr val="1D1D1D"/>
      </a:hlink>
      <a:folHlink>
        <a:srgbClr val="1D1D1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TUC Final PPT Template">
      <a:dk1>
        <a:srgbClr val="1D1D1D"/>
      </a:dk1>
      <a:lt1>
        <a:srgbClr val="FFFFFF"/>
      </a:lt1>
      <a:dk2>
        <a:srgbClr val="999999"/>
      </a:dk2>
      <a:lt2>
        <a:srgbClr val="CCCCCC"/>
      </a:lt2>
      <a:accent1>
        <a:srgbClr val="B3282D"/>
      </a:accent1>
      <a:accent2>
        <a:srgbClr val="CB686D"/>
      </a:accent2>
      <a:accent3>
        <a:srgbClr val="94569E"/>
      </a:accent3>
      <a:accent4>
        <a:srgbClr val="0076A9"/>
      </a:accent4>
      <a:accent5>
        <a:srgbClr val="C3C31E"/>
      </a:accent5>
      <a:accent6>
        <a:srgbClr val="DE8703"/>
      </a:accent6>
      <a:hlink>
        <a:srgbClr val="1D1D1D"/>
      </a:hlink>
      <a:folHlink>
        <a:srgbClr val="1D1D1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B44BA29775DF6E4C8325DDA95A4B9FFD" ma:contentTypeVersion="15" ma:contentTypeDescription="Vytvoří nový dokument" ma:contentTypeScope="" ma:versionID="6ea83b4b18f27319c5e4aa00c4fbc4e3">
  <xsd:schema xmlns:xsd="http://www.w3.org/2001/XMLSchema" xmlns:xs="http://www.w3.org/2001/XMLSchema" xmlns:p="http://schemas.microsoft.com/office/2006/metadata/properties" xmlns:ns2="b58eb3be-1a76-44a7-859e-9a2043cabf4b" xmlns:ns3="f23e7598-df67-4870-9e29-9b5607b97254" targetNamespace="http://schemas.microsoft.com/office/2006/metadata/properties" ma:root="true" ma:fieldsID="e5c10ebc282cfddeebe65c020ffdcf38" ns2:_="" ns3:_="">
    <xsd:import namespace="b58eb3be-1a76-44a7-859e-9a2043cabf4b"/>
    <xsd:import namespace="f23e7598-df67-4870-9e29-9b5607b9725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8eb3be-1a76-44a7-859e-9a2043cabf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Značky obrázků" ma:readOnly="false" ma:fieldId="{5cf76f15-5ced-4ddc-b409-7134ff3c332f}" ma:taxonomyMulti="true" ma:sspId="7359cd2a-4e8b-4c09-9a72-77b5b2dc00a8"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23e7598-df67-4870-9e29-9b5607b97254" elementFormDefault="qualified">
    <xsd:import namespace="http://schemas.microsoft.com/office/2006/documentManagement/types"/>
    <xsd:import namespace="http://schemas.microsoft.com/office/infopath/2007/PartnerControls"/>
    <xsd:element name="SharedWithUsers" ma:index="17"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dílené s podrobnostmi" ma:internalName="SharedWithDetails" ma:readOnly="true">
      <xsd:simpleType>
        <xsd:restriction base="dms:Note">
          <xsd:maxLength value="255"/>
        </xsd:restriction>
      </xsd:simpleType>
    </xsd:element>
    <xsd:element name="TaxCatchAll" ma:index="21" nillable="true" ma:displayName="Taxonomy Catch All Column" ma:hidden="true" ma:list="{10a71342-e3bc-4d45-ab45-d0984b8f45f4}" ma:internalName="TaxCatchAll" ma:showField="CatchAllData" ma:web="f23e7598-df67-4870-9e29-9b5607b9725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f23e7598-df67-4870-9e29-9b5607b97254">
      <UserInfo>
        <DisplayName>Andy Snoddy</DisplayName>
        <AccountId>287</AccountId>
        <AccountType/>
      </UserInfo>
      <UserInfo>
        <DisplayName>Matilda Quiney</DisplayName>
        <AccountId>42</AccountId>
        <AccountType/>
      </UserInfo>
      <UserInfo>
        <DisplayName>Andrea Rasheed</DisplayName>
        <AccountId>292</AccountId>
        <AccountType/>
      </UserInfo>
    </SharedWithUsers>
    <TaxCatchAll xmlns="f23e7598-df67-4870-9e29-9b5607b97254" xsi:nil="true"/>
    <lcf76f155ced4ddcb4097134ff3c332f xmlns="b58eb3be-1a76-44a7-859e-9a2043cabf4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35E4F00-4FDD-47DB-93E2-7CF78D10F82A}">
  <ds:schemaRefs>
    <ds:schemaRef ds:uri="http://schemas.microsoft.com/sharepoint/v3/contenttype/forms"/>
  </ds:schemaRefs>
</ds:datastoreItem>
</file>

<file path=customXml/itemProps2.xml><?xml version="1.0" encoding="utf-8"?>
<ds:datastoreItem xmlns:ds="http://schemas.openxmlformats.org/officeDocument/2006/customXml" ds:itemID="{A6A8DBEB-371F-4DAC-B937-7309048067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8eb3be-1a76-44a7-859e-9a2043cabf4b"/>
    <ds:schemaRef ds:uri="f23e7598-df67-4870-9e29-9b5607b972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6310D17-35FD-4A0F-879B-576EC653BE62}">
  <ds:schemaRefs>
    <ds:schemaRef ds:uri="2fdaabec-2277-4d62-8c59-d3ae14d13a00"/>
    <ds:schemaRef ds:uri="d7a0c075-a907-48c4-a96a-ba52031c744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4c7089a6-7e34-4da5-8d2b-dd7bb62097c5"/>
    <ds:schemaRef ds:uri="f23e7598-df67-4870-9e29-9b5607b97254"/>
    <ds:schemaRef ds:uri="b58eb3be-1a76-44a7-859e-9a2043cabf4b"/>
  </ds:schemaRefs>
</ds:datastoreItem>
</file>

<file path=docProps/app.xml><?xml version="1.0" encoding="utf-8"?>
<Properties xmlns="http://schemas.openxmlformats.org/officeDocument/2006/extended-properties" xmlns:vt="http://schemas.openxmlformats.org/officeDocument/2006/docPropsVTypes">
  <TotalTime>1095</TotalTime>
  <Words>2526</Words>
  <Application>Microsoft Office PowerPoint</Application>
  <PresentationFormat>Předvádění na obrazovce (16:9)</PresentationFormat>
  <Paragraphs>169</Paragraphs>
  <Slides>23</Slides>
  <Notes>23</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23</vt:i4>
      </vt:variant>
    </vt:vector>
  </HeadingPairs>
  <TitlesOfParts>
    <vt:vector size="32" baseType="lpstr">
      <vt:lpstr>Arial</vt:lpstr>
      <vt:lpstr>Quattrocento Sans</vt:lpstr>
      <vt:lpstr>Noto Sans Symbols</vt:lpstr>
      <vt:lpstr>Carme</vt:lpstr>
      <vt:lpstr>Rockwell</vt:lpstr>
      <vt:lpstr>Segoe UI</vt:lpstr>
      <vt:lpstr>Avenir Next LT Pro</vt:lpstr>
      <vt:lpstr>Rockwell Nova</vt:lpstr>
      <vt:lpstr>TUC layouts</vt:lpstr>
      <vt:lpstr>Digital transformation with unions in the UK  CMKOS Digital Trade Unionism project – 03/2023</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digital.tuc.org.uk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transformation and trade unions  NEU SLT 1/4/19</dc:title>
  <cp:lastModifiedBy>Tauš Michael</cp:lastModifiedBy>
  <cp:revision>4</cp:revision>
  <dcterms:modified xsi:type="dcterms:W3CDTF">2023-04-18T06:02:51Z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0x010100B40FDD07A132F841AB0028E916F975BE</vt:lpwstr>
  </property>
  <property fmtid="{D5CDD505-2E9C-101B-9397-08002B2CF9AE}" pid="3" name="MediaServiceImageTags">
    <vt:lpwstr/>
  </property>
</Properties>
</file>